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699" r:id="rId5"/>
    <p:sldMasterId id="2147483712" r:id="rId6"/>
    <p:sldMasterId id="2147483724" r:id="rId7"/>
    <p:sldMasterId id="2147483736" r:id="rId8"/>
  </p:sldMasterIdLst>
  <p:notesMasterIdLst>
    <p:notesMasterId r:id="rId103"/>
  </p:notesMasterIdLst>
  <p:sldIdLst>
    <p:sldId id="263" r:id="rId9"/>
    <p:sldId id="276" r:id="rId10"/>
    <p:sldId id="264" r:id="rId11"/>
    <p:sldId id="257" r:id="rId12"/>
    <p:sldId id="258" r:id="rId13"/>
    <p:sldId id="259" r:id="rId14"/>
    <p:sldId id="260" r:id="rId15"/>
    <p:sldId id="262" r:id="rId16"/>
    <p:sldId id="267" r:id="rId17"/>
    <p:sldId id="266" r:id="rId18"/>
    <p:sldId id="265" r:id="rId19"/>
    <p:sldId id="269" r:id="rId20"/>
    <p:sldId id="270" r:id="rId21"/>
    <p:sldId id="801" r:id="rId22"/>
    <p:sldId id="834" r:id="rId23"/>
    <p:sldId id="535" r:id="rId24"/>
    <p:sldId id="281" r:id="rId25"/>
    <p:sldId id="349" r:id="rId26"/>
    <p:sldId id="350" r:id="rId27"/>
    <p:sldId id="351" r:id="rId28"/>
    <p:sldId id="348" r:id="rId29"/>
    <p:sldId id="352" r:id="rId30"/>
    <p:sldId id="332" r:id="rId31"/>
    <p:sldId id="536" r:id="rId32"/>
    <p:sldId id="537" r:id="rId33"/>
    <p:sldId id="540" r:id="rId34"/>
    <p:sldId id="541" r:id="rId35"/>
    <p:sldId id="542" r:id="rId36"/>
    <p:sldId id="543" r:id="rId37"/>
    <p:sldId id="544" r:id="rId38"/>
    <p:sldId id="538" r:id="rId39"/>
    <p:sldId id="545" r:id="rId40"/>
    <p:sldId id="425" r:id="rId41"/>
    <p:sldId id="546" r:id="rId42"/>
    <p:sldId id="374" r:id="rId43"/>
    <p:sldId id="375" r:id="rId44"/>
    <p:sldId id="401" r:id="rId45"/>
    <p:sldId id="362" r:id="rId46"/>
    <p:sldId id="404" r:id="rId47"/>
    <p:sldId id="412" r:id="rId48"/>
    <p:sldId id="377" r:id="rId49"/>
    <p:sldId id="547" r:id="rId50"/>
    <p:sldId id="548" r:id="rId51"/>
    <p:sldId id="376" r:id="rId52"/>
    <p:sldId id="409" r:id="rId53"/>
    <p:sldId id="326" r:id="rId54"/>
    <p:sldId id="327" r:id="rId55"/>
    <p:sldId id="356" r:id="rId56"/>
    <p:sldId id="413" r:id="rId57"/>
    <p:sldId id="549" r:id="rId58"/>
    <p:sldId id="399" r:id="rId59"/>
    <p:sldId id="397" r:id="rId60"/>
    <p:sldId id="539" r:id="rId61"/>
    <p:sldId id="272" r:id="rId62"/>
    <p:sldId id="271" r:id="rId63"/>
    <p:sldId id="275" r:id="rId64"/>
    <p:sldId id="256" r:id="rId65"/>
    <p:sldId id="415" r:id="rId66"/>
    <p:sldId id="417" r:id="rId67"/>
    <p:sldId id="312" r:id="rId68"/>
    <p:sldId id="429" r:id="rId69"/>
    <p:sldId id="431" r:id="rId70"/>
    <p:sldId id="430" r:id="rId71"/>
    <p:sldId id="419" r:id="rId72"/>
    <p:sldId id="368" r:id="rId73"/>
    <p:sldId id="530" r:id="rId74"/>
    <p:sldId id="346" r:id="rId75"/>
    <p:sldId id="526" r:id="rId76"/>
    <p:sldId id="528" r:id="rId77"/>
    <p:sldId id="527" r:id="rId78"/>
    <p:sldId id="531" r:id="rId79"/>
    <p:sldId id="420" r:id="rId80"/>
    <p:sldId id="517" r:id="rId81"/>
    <p:sldId id="518" r:id="rId82"/>
    <p:sldId id="532" r:id="rId83"/>
    <p:sldId id="423" r:id="rId84"/>
    <p:sldId id="427" r:id="rId85"/>
    <p:sldId id="428" r:id="rId86"/>
    <p:sldId id="424" r:id="rId87"/>
    <p:sldId id="515" r:id="rId88"/>
    <p:sldId id="514" r:id="rId89"/>
    <p:sldId id="516" r:id="rId90"/>
    <p:sldId id="284" r:id="rId91"/>
    <p:sldId id="520" r:id="rId92"/>
    <p:sldId id="426" r:id="rId93"/>
    <p:sldId id="533" r:id="rId94"/>
    <p:sldId id="418" r:id="rId95"/>
    <p:sldId id="521" r:id="rId96"/>
    <p:sldId id="534" r:id="rId97"/>
    <p:sldId id="274" r:id="rId98"/>
    <p:sldId id="273" r:id="rId99"/>
    <p:sldId id="268" r:id="rId100"/>
    <p:sldId id="278" r:id="rId101"/>
    <p:sldId id="27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853" autoAdjust="0"/>
    <p:restoredTop sz="94660"/>
  </p:normalViewPr>
  <p:slideViewPr>
    <p:cSldViewPr snapToGrid="0">
      <p:cViewPr varScale="1">
        <p:scale>
          <a:sx n="61" d="100"/>
          <a:sy n="61" d="100"/>
        </p:scale>
        <p:origin x="84"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tableStyles" Target="tableStyle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diagrams/_rels/data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diagrams/_rels/data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ata5.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ata8.xml.rels><?xml version="1.0" encoding="UTF-8" standalone="yes"?>
<Relationships xmlns="http://schemas.openxmlformats.org/package/2006/relationships"><Relationship Id="rId2" Type="http://schemas.openxmlformats.org/officeDocument/2006/relationships/image" Target="../media/image143.svg"/><Relationship Id="rId1" Type="http://schemas.openxmlformats.org/officeDocument/2006/relationships/image" Target="../media/image142.png"/></Relationships>
</file>

<file path=ppt/diagrams/_rels/data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43.svg"/><Relationship Id="rId1" Type="http://schemas.openxmlformats.org/officeDocument/2006/relationships/image" Target="../media/image14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5820F-7D99-41AE-B9B0-1F9FF622E346}"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809FE40A-C84B-4C3D-9F79-CB4F09E6BFDC}">
      <dgm:prSet/>
      <dgm:spPr/>
      <dgm:t>
        <a:bodyPr/>
        <a:lstStyle/>
        <a:p>
          <a:r>
            <a:rPr lang="en-US"/>
            <a:t>Improve</a:t>
          </a:r>
        </a:p>
      </dgm:t>
    </dgm:pt>
    <dgm:pt modelId="{69A00864-7DFE-4715-9688-116F113D6D8C}" type="parTrans" cxnId="{775B2ADB-F896-4142-A9E1-D22A715711FE}">
      <dgm:prSet/>
      <dgm:spPr/>
      <dgm:t>
        <a:bodyPr/>
        <a:lstStyle/>
        <a:p>
          <a:endParaRPr lang="en-US"/>
        </a:p>
      </dgm:t>
    </dgm:pt>
    <dgm:pt modelId="{389E4A85-8501-439A-84AA-4A572769BC41}" type="sibTrans" cxnId="{775B2ADB-F896-4142-A9E1-D22A715711FE}">
      <dgm:prSet/>
      <dgm:spPr/>
      <dgm:t>
        <a:bodyPr/>
        <a:lstStyle/>
        <a:p>
          <a:endParaRPr lang="en-US"/>
        </a:p>
      </dgm:t>
    </dgm:pt>
    <dgm:pt modelId="{44EA005B-36FE-45DA-AD60-D95B54EF9C96}">
      <dgm:prSet custT="1"/>
      <dgm:spPr/>
      <dgm:t>
        <a:bodyPr/>
        <a:lstStyle/>
        <a:p>
          <a:r>
            <a:rPr lang="en-US" sz="2000"/>
            <a:t>Improve access to care and coverage</a:t>
          </a:r>
        </a:p>
      </dgm:t>
    </dgm:pt>
    <dgm:pt modelId="{3CA9377B-1054-4E1C-8A9A-089BBDB6CEE5}" type="parTrans" cxnId="{5F4F57A4-A0E8-4F2E-864B-E31EA571E448}">
      <dgm:prSet/>
      <dgm:spPr/>
      <dgm:t>
        <a:bodyPr/>
        <a:lstStyle/>
        <a:p>
          <a:endParaRPr lang="en-US"/>
        </a:p>
      </dgm:t>
    </dgm:pt>
    <dgm:pt modelId="{EF967E98-6FB7-430C-8B2F-58FEF7060B64}" type="sibTrans" cxnId="{5F4F57A4-A0E8-4F2E-864B-E31EA571E448}">
      <dgm:prSet/>
      <dgm:spPr/>
      <dgm:t>
        <a:bodyPr/>
        <a:lstStyle/>
        <a:p>
          <a:endParaRPr lang="en-US"/>
        </a:p>
      </dgm:t>
    </dgm:pt>
    <dgm:pt modelId="{0210A335-338A-4986-A18D-F9F28F6FF1D5}">
      <dgm:prSet/>
      <dgm:spPr/>
      <dgm:t>
        <a:bodyPr/>
        <a:lstStyle/>
        <a:p>
          <a:r>
            <a:rPr lang="en-US"/>
            <a:t>Advance</a:t>
          </a:r>
        </a:p>
      </dgm:t>
    </dgm:pt>
    <dgm:pt modelId="{B829E9E1-F52F-4C65-8625-F84044ED03FE}" type="parTrans" cxnId="{5F4BC21B-70B9-4896-8DBD-120E9711EC3E}">
      <dgm:prSet/>
      <dgm:spPr/>
      <dgm:t>
        <a:bodyPr/>
        <a:lstStyle/>
        <a:p>
          <a:endParaRPr lang="en-US"/>
        </a:p>
      </dgm:t>
    </dgm:pt>
    <dgm:pt modelId="{277A5807-1A56-4841-A109-CCFD6251B1FB}" type="sibTrans" cxnId="{5F4BC21B-70B9-4896-8DBD-120E9711EC3E}">
      <dgm:prSet/>
      <dgm:spPr/>
      <dgm:t>
        <a:bodyPr/>
        <a:lstStyle/>
        <a:p>
          <a:endParaRPr lang="en-US"/>
        </a:p>
      </dgm:t>
    </dgm:pt>
    <dgm:pt modelId="{A3733D1C-82B6-487E-9D96-D4C4679249FC}">
      <dgm:prSet custT="1"/>
      <dgm:spPr/>
      <dgm:t>
        <a:bodyPr/>
        <a:lstStyle/>
        <a:p>
          <a:r>
            <a:rPr lang="en-US" sz="1800"/>
            <a:t>Advance community policies that result in healthy communities that are accessible to all</a:t>
          </a:r>
        </a:p>
      </dgm:t>
    </dgm:pt>
    <dgm:pt modelId="{38A138C6-2A89-41BB-96DB-22351C4F4991}" type="parTrans" cxnId="{90523AEC-0B2B-4B12-9803-53DF0186EB41}">
      <dgm:prSet/>
      <dgm:spPr/>
      <dgm:t>
        <a:bodyPr/>
        <a:lstStyle/>
        <a:p>
          <a:endParaRPr lang="en-US"/>
        </a:p>
      </dgm:t>
    </dgm:pt>
    <dgm:pt modelId="{A7897672-9A18-4A5F-BA2A-92A2559FB3E7}" type="sibTrans" cxnId="{90523AEC-0B2B-4B12-9803-53DF0186EB41}">
      <dgm:prSet/>
      <dgm:spPr/>
      <dgm:t>
        <a:bodyPr/>
        <a:lstStyle/>
        <a:p>
          <a:endParaRPr lang="en-US"/>
        </a:p>
      </dgm:t>
    </dgm:pt>
    <dgm:pt modelId="{0303CCF8-1870-4B81-A51C-DBD6F74AF5C0}">
      <dgm:prSet/>
      <dgm:spPr/>
      <dgm:t>
        <a:bodyPr/>
        <a:lstStyle/>
        <a:p>
          <a:r>
            <a:rPr lang="en-US"/>
            <a:t>Increase</a:t>
          </a:r>
        </a:p>
      </dgm:t>
    </dgm:pt>
    <dgm:pt modelId="{11AD84B4-F779-4D03-98A2-BFF7C3A68903}" type="parTrans" cxnId="{4E3AD69A-AF45-4BAD-A271-367716976042}">
      <dgm:prSet/>
      <dgm:spPr/>
      <dgm:t>
        <a:bodyPr/>
        <a:lstStyle/>
        <a:p>
          <a:endParaRPr lang="en-US"/>
        </a:p>
      </dgm:t>
    </dgm:pt>
    <dgm:pt modelId="{78A4CD24-3A39-4508-B6C2-011A9001071F}" type="sibTrans" cxnId="{4E3AD69A-AF45-4BAD-A271-367716976042}">
      <dgm:prSet/>
      <dgm:spPr/>
      <dgm:t>
        <a:bodyPr/>
        <a:lstStyle/>
        <a:p>
          <a:endParaRPr lang="en-US"/>
        </a:p>
      </dgm:t>
    </dgm:pt>
    <dgm:pt modelId="{DB4BD382-F61E-4EDF-94C0-7E8DF256B80F}">
      <dgm:prSet custT="1"/>
      <dgm:spPr/>
      <dgm:t>
        <a:bodyPr/>
        <a:lstStyle/>
        <a:p>
          <a:r>
            <a:rPr lang="en-US" sz="1800"/>
            <a:t>Increase the capacity of community-based leaders, organizations and coalitions</a:t>
          </a:r>
        </a:p>
      </dgm:t>
    </dgm:pt>
    <dgm:pt modelId="{5B02B08B-C04D-47DB-96C3-07E86E893F2E}" type="parTrans" cxnId="{140B85F6-37FC-4D4A-8E5A-E9BB4F830675}">
      <dgm:prSet/>
      <dgm:spPr/>
      <dgm:t>
        <a:bodyPr/>
        <a:lstStyle/>
        <a:p>
          <a:endParaRPr lang="en-US"/>
        </a:p>
      </dgm:t>
    </dgm:pt>
    <dgm:pt modelId="{ECA202C2-734F-4D0B-94BC-A9E138CFAA29}" type="sibTrans" cxnId="{140B85F6-37FC-4D4A-8E5A-E9BB4F830675}">
      <dgm:prSet/>
      <dgm:spPr/>
      <dgm:t>
        <a:bodyPr/>
        <a:lstStyle/>
        <a:p>
          <a:endParaRPr lang="en-US"/>
        </a:p>
      </dgm:t>
    </dgm:pt>
    <dgm:pt modelId="{9EC4D73C-CCA0-444A-8F9C-A70373B61216}">
      <dgm:prSet/>
      <dgm:spPr/>
      <dgm:t>
        <a:bodyPr/>
        <a:lstStyle/>
        <a:p>
          <a:r>
            <a:rPr lang="en-US"/>
            <a:t>Cultivate</a:t>
          </a:r>
        </a:p>
      </dgm:t>
    </dgm:pt>
    <dgm:pt modelId="{AC250232-C627-43C5-A598-43EDBA2D2DEF}" type="parTrans" cxnId="{EE682C1A-9551-45C9-A6F7-E582C37E73E3}">
      <dgm:prSet/>
      <dgm:spPr/>
      <dgm:t>
        <a:bodyPr/>
        <a:lstStyle/>
        <a:p>
          <a:endParaRPr lang="en-US"/>
        </a:p>
      </dgm:t>
    </dgm:pt>
    <dgm:pt modelId="{E12F2038-A269-4C74-B128-83E5733C324B}" type="sibTrans" cxnId="{EE682C1A-9551-45C9-A6F7-E582C37E73E3}">
      <dgm:prSet/>
      <dgm:spPr/>
      <dgm:t>
        <a:bodyPr/>
        <a:lstStyle/>
        <a:p>
          <a:endParaRPr lang="en-US"/>
        </a:p>
      </dgm:t>
    </dgm:pt>
    <dgm:pt modelId="{6AAFF7B4-A41A-4E45-97D0-1371BDEAA032}">
      <dgm:prSet custT="1"/>
      <dgm:spPr/>
      <dgm:t>
        <a:bodyPr/>
        <a:lstStyle/>
        <a:p>
          <a:r>
            <a:rPr lang="en-US" sz="1800"/>
            <a:t>Cultivate collaborations that leverage the elements of a healthy community</a:t>
          </a:r>
        </a:p>
      </dgm:t>
    </dgm:pt>
    <dgm:pt modelId="{CBD5353C-8C86-4BD2-9F55-21B0E56BC2B8}" type="parTrans" cxnId="{D632A754-075D-4073-B788-D35C391EF974}">
      <dgm:prSet/>
      <dgm:spPr/>
      <dgm:t>
        <a:bodyPr/>
        <a:lstStyle/>
        <a:p>
          <a:endParaRPr lang="en-US"/>
        </a:p>
      </dgm:t>
    </dgm:pt>
    <dgm:pt modelId="{8F5E5D21-5470-4045-B882-76A7F15B9058}" type="sibTrans" cxnId="{D632A754-075D-4073-B788-D35C391EF974}">
      <dgm:prSet/>
      <dgm:spPr/>
      <dgm:t>
        <a:bodyPr/>
        <a:lstStyle/>
        <a:p>
          <a:endParaRPr lang="en-US"/>
        </a:p>
      </dgm:t>
    </dgm:pt>
    <dgm:pt modelId="{92091D8D-2F68-4716-9A40-0F44D7234BD6}">
      <dgm:prSet/>
      <dgm:spPr/>
      <dgm:t>
        <a:bodyPr/>
        <a:lstStyle/>
        <a:p>
          <a:r>
            <a:rPr lang="en-US"/>
            <a:t>Increase</a:t>
          </a:r>
        </a:p>
      </dgm:t>
    </dgm:pt>
    <dgm:pt modelId="{1AECB566-3C03-41D0-9025-80078C8B7F7B}" type="parTrans" cxnId="{22F48259-8A72-4A89-975B-608E27358E76}">
      <dgm:prSet/>
      <dgm:spPr/>
      <dgm:t>
        <a:bodyPr/>
        <a:lstStyle/>
        <a:p>
          <a:endParaRPr lang="en-US"/>
        </a:p>
      </dgm:t>
    </dgm:pt>
    <dgm:pt modelId="{C4B69615-2574-47F1-AE18-395DF281A621}" type="sibTrans" cxnId="{22F48259-8A72-4A89-975B-608E27358E76}">
      <dgm:prSet/>
      <dgm:spPr/>
      <dgm:t>
        <a:bodyPr/>
        <a:lstStyle/>
        <a:p>
          <a:endParaRPr lang="en-US"/>
        </a:p>
      </dgm:t>
    </dgm:pt>
    <dgm:pt modelId="{6CFF1209-C022-47C0-A229-99EBB64A829A}">
      <dgm:prSet custT="1"/>
      <dgm:spPr/>
      <dgm:t>
        <a:bodyPr/>
        <a:lstStyle/>
        <a:p>
          <a:r>
            <a:rPr lang="en-US" sz="1800"/>
            <a:t>Increase civic participation for inclusive decision-making to advance health equity</a:t>
          </a:r>
        </a:p>
      </dgm:t>
    </dgm:pt>
    <dgm:pt modelId="{72AD5F78-3332-48F1-B5DF-3CCFEDEFF383}" type="parTrans" cxnId="{CAEE768A-5557-4733-8C74-06E04A465EF7}">
      <dgm:prSet/>
      <dgm:spPr/>
      <dgm:t>
        <a:bodyPr/>
        <a:lstStyle/>
        <a:p>
          <a:endParaRPr lang="en-US"/>
        </a:p>
      </dgm:t>
    </dgm:pt>
    <dgm:pt modelId="{DFDCCE37-BD7D-43B8-8B12-1CF72734B566}" type="sibTrans" cxnId="{CAEE768A-5557-4733-8C74-06E04A465EF7}">
      <dgm:prSet/>
      <dgm:spPr/>
      <dgm:t>
        <a:bodyPr/>
        <a:lstStyle/>
        <a:p>
          <a:endParaRPr lang="en-US"/>
        </a:p>
      </dgm:t>
    </dgm:pt>
    <dgm:pt modelId="{E82C4B9D-4CFD-44CF-89A2-7F1F9AA71B95}" type="pres">
      <dgm:prSet presAssocID="{3935820F-7D99-41AE-B9B0-1F9FF622E346}" presName="Name0" presStyleCnt="0">
        <dgm:presLayoutVars>
          <dgm:dir/>
          <dgm:animLvl val="lvl"/>
          <dgm:resizeHandles val="exact"/>
        </dgm:presLayoutVars>
      </dgm:prSet>
      <dgm:spPr/>
    </dgm:pt>
    <dgm:pt modelId="{9F7766CE-D4D8-4BD2-87CC-63C01234D1D3}" type="pres">
      <dgm:prSet presAssocID="{92091D8D-2F68-4716-9A40-0F44D7234BD6}" presName="boxAndChildren" presStyleCnt="0"/>
      <dgm:spPr/>
    </dgm:pt>
    <dgm:pt modelId="{AF46EDD2-B86E-4091-9ED7-E1370298657C}" type="pres">
      <dgm:prSet presAssocID="{92091D8D-2F68-4716-9A40-0F44D7234BD6}" presName="parentTextBox" presStyleLbl="alignNode1" presStyleIdx="0" presStyleCnt="5"/>
      <dgm:spPr/>
    </dgm:pt>
    <dgm:pt modelId="{7727DB5C-E0FD-4365-8CB0-3AC45B3992BC}" type="pres">
      <dgm:prSet presAssocID="{92091D8D-2F68-4716-9A40-0F44D7234BD6}" presName="descendantBox" presStyleLbl="bgAccFollowNode1" presStyleIdx="0" presStyleCnt="5"/>
      <dgm:spPr/>
    </dgm:pt>
    <dgm:pt modelId="{7EE02E1F-4438-4FEA-97EE-6822F9B2CB72}" type="pres">
      <dgm:prSet presAssocID="{E12F2038-A269-4C74-B128-83E5733C324B}" presName="sp" presStyleCnt="0"/>
      <dgm:spPr/>
    </dgm:pt>
    <dgm:pt modelId="{5E8712C8-A4C9-4451-A588-63010A1A634A}" type="pres">
      <dgm:prSet presAssocID="{9EC4D73C-CCA0-444A-8F9C-A70373B61216}" presName="arrowAndChildren" presStyleCnt="0"/>
      <dgm:spPr/>
    </dgm:pt>
    <dgm:pt modelId="{401CE3BC-8515-499B-A0C0-EE482C827965}" type="pres">
      <dgm:prSet presAssocID="{9EC4D73C-CCA0-444A-8F9C-A70373B61216}" presName="parentTextArrow" presStyleLbl="node1" presStyleIdx="0" presStyleCnt="0"/>
      <dgm:spPr/>
    </dgm:pt>
    <dgm:pt modelId="{AD3A4A3D-3CDE-4E74-9DA3-5523B014D93F}" type="pres">
      <dgm:prSet presAssocID="{9EC4D73C-CCA0-444A-8F9C-A70373B61216}" presName="arrow" presStyleLbl="alignNode1" presStyleIdx="1" presStyleCnt="5"/>
      <dgm:spPr/>
    </dgm:pt>
    <dgm:pt modelId="{BA17DECD-04F3-4B76-ABCD-AD17E8661579}" type="pres">
      <dgm:prSet presAssocID="{9EC4D73C-CCA0-444A-8F9C-A70373B61216}" presName="descendantArrow" presStyleLbl="bgAccFollowNode1" presStyleIdx="1" presStyleCnt="5"/>
      <dgm:spPr/>
    </dgm:pt>
    <dgm:pt modelId="{2EE09719-802B-46F6-B045-51ECB43952C8}" type="pres">
      <dgm:prSet presAssocID="{78A4CD24-3A39-4508-B6C2-011A9001071F}" presName="sp" presStyleCnt="0"/>
      <dgm:spPr/>
    </dgm:pt>
    <dgm:pt modelId="{92EA5CEA-6E03-4410-B833-DF29435D1A93}" type="pres">
      <dgm:prSet presAssocID="{0303CCF8-1870-4B81-A51C-DBD6F74AF5C0}" presName="arrowAndChildren" presStyleCnt="0"/>
      <dgm:spPr/>
    </dgm:pt>
    <dgm:pt modelId="{31630DCE-5613-4ABC-9EF7-E5D8C4401173}" type="pres">
      <dgm:prSet presAssocID="{0303CCF8-1870-4B81-A51C-DBD6F74AF5C0}" presName="parentTextArrow" presStyleLbl="node1" presStyleIdx="0" presStyleCnt="0"/>
      <dgm:spPr/>
    </dgm:pt>
    <dgm:pt modelId="{4109577C-29C2-4545-803B-4F5D82DF04D2}" type="pres">
      <dgm:prSet presAssocID="{0303CCF8-1870-4B81-A51C-DBD6F74AF5C0}" presName="arrow" presStyleLbl="alignNode1" presStyleIdx="2" presStyleCnt="5"/>
      <dgm:spPr/>
    </dgm:pt>
    <dgm:pt modelId="{DAD630F6-034F-40FA-8F2C-A6CFD01D401E}" type="pres">
      <dgm:prSet presAssocID="{0303CCF8-1870-4B81-A51C-DBD6F74AF5C0}" presName="descendantArrow" presStyleLbl="bgAccFollowNode1" presStyleIdx="2" presStyleCnt="5"/>
      <dgm:spPr/>
    </dgm:pt>
    <dgm:pt modelId="{AC4E432E-092C-4736-A0BD-3F8F88E8DA57}" type="pres">
      <dgm:prSet presAssocID="{277A5807-1A56-4841-A109-CCFD6251B1FB}" presName="sp" presStyleCnt="0"/>
      <dgm:spPr/>
    </dgm:pt>
    <dgm:pt modelId="{9762875D-453F-4AEF-854C-6F8C8FF1C2AB}" type="pres">
      <dgm:prSet presAssocID="{0210A335-338A-4986-A18D-F9F28F6FF1D5}" presName="arrowAndChildren" presStyleCnt="0"/>
      <dgm:spPr/>
    </dgm:pt>
    <dgm:pt modelId="{E2FAE859-0CDC-4495-BA91-B99BD845EB5A}" type="pres">
      <dgm:prSet presAssocID="{0210A335-338A-4986-A18D-F9F28F6FF1D5}" presName="parentTextArrow" presStyleLbl="node1" presStyleIdx="0" presStyleCnt="0"/>
      <dgm:spPr/>
    </dgm:pt>
    <dgm:pt modelId="{62BADAA5-CC1D-4847-A0E1-4607355232CE}" type="pres">
      <dgm:prSet presAssocID="{0210A335-338A-4986-A18D-F9F28F6FF1D5}" presName="arrow" presStyleLbl="alignNode1" presStyleIdx="3" presStyleCnt="5"/>
      <dgm:spPr/>
    </dgm:pt>
    <dgm:pt modelId="{8B548C9F-9334-4B38-B56B-9F6BB377EE28}" type="pres">
      <dgm:prSet presAssocID="{0210A335-338A-4986-A18D-F9F28F6FF1D5}" presName="descendantArrow" presStyleLbl="bgAccFollowNode1" presStyleIdx="3" presStyleCnt="5"/>
      <dgm:spPr/>
    </dgm:pt>
    <dgm:pt modelId="{D03F0EBB-7FE5-4D2E-81B6-ED00F15D35FE}" type="pres">
      <dgm:prSet presAssocID="{389E4A85-8501-439A-84AA-4A572769BC41}" presName="sp" presStyleCnt="0"/>
      <dgm:spPr/>
    </dgm:pt>
    <dgm:pt modelId="{87EDC54D-20E8-4A6D-97E3-437DD0820A97}" type="pres">
      <dgm:prSet presAssocID="{809FE40A-C84B-4C3D-9F79-CB4F09E6BFDC}" presName="arrowAndChildren" presStyleCnt="0"/>
      <dgm:spPr/>
    </dgm:pt>
    <dgm:pt modelId="{40D30675-E6E3-4552-ADA5-84C4B4F8D8BC}" type="pres">
      <dgm:prSet presAssocID="{809FE40A-C84B-4C3D-9F79-CB4F09E6BFDC}" presName="parentTextArrow" presStyleLbl="node1" presStyleIdx="0" presStyleCnt="0"/>
      <dgm:spPr/>
    </dgm:pt>
    <dgm:pt modelId="{77443020-F625-420C-A681-4F608B4BE3A8}" type="pres">
      <dgm:prSet presAssocID="{809FE40A-C84B-4C3D-9F79-CB4F09E6BFDC}" presName="arrow" presStyleLbl="alignNode1" presStyleIdx="4" presStyleCnt="5"/>
      <dgm:spPr/>
    </dgm:pt>
    <dgm:pt modelId="{E56779C0-A0CB-4CA7-B4B1-A2580308E2C4}" type="pres">
      <dgm:prSet presAssocID="{809FE40A-C84B-4C3D-9F79-CB4F09E6BFDC}" presName="descendantArrow" presStyleLbl="bgAccFollowNode1" presStyleIdx="4" presStyleCnt="5"/>
      <dgm:spPr/>
    </dgm:pt>
  </dgm:ptLst>
  <dgm:cxnLst>
    <dgm:cxn modelId="{BF5E8A03-A99B-47FC-9999-7D3E4344E8E1}" type="presOf" srcId="{0303CCF8-1870-4B81-A51C-DBD6F74AF5C0}" destId="{4109577C-29C2-4545-803B-4F5D82DF04D2}" srcOrd="1" destOrd="0" presId="urn:microsoft.com/office/officeart/2016/7/layout/VerticalDownArrowProcess"/>
    <dgm:cxn modelId="{1696B905-3DC5-4A38-91ED-3A97D791A0EF}" type="presOf" srcId="{3935820F-7D99-41AE-B9B0-1F9FF622E346}" destId="{E82C4B9D-4CFD-44CF-89A2-7F1F9AA71B95}" srcOrd="0" destOrd="0" presId="urn:microsoft.com/office/officeart/2016/7/layout/VerticalDownArrowProcess"/>
    <dgm:cxn modelId="{EE682C1A-9551-45C9-A6F7-E582C37E73E3}" srcId="{3935820F-7D99-41AE-B9B0-1F9FF622E346}" destId="{9EC4D73C-CCA0-444A-8F9C-A70373B61216}" srcOrd="3" destOrd="0" parTransId="{AC250232-C627-43C5-A598-43EDBA2D2DEF}" sibTransId="{E12F2038-A269-4C74-B128-83E5733C324B}"/>
    <dgm:cxn modelId="{5F4BC21B-70B9-4896-8DBD-120E9711EC3E}" srcId="{3935820F-7D99-41AE-B9B0-1F9FF622E346}" destId="{0210A335-338A-4986-A18D-F9F28F6FF1D5}" srcOrd="1" destOrd="0" parTransId="{B829E9E1-F52F-4C65-8625-F84044ED03FE}" sibTransId="{277A5807-1A56-4841-A109-CCFD6251B1FB}"/>
    <dgm:cxn modelId="{D632A754-075D-4073-B788-D35C391EF974}" srcId="{9EC4D73C-CCA0-444A-8F9C-A70373B61216}" destId="{6AAFF7B4-A41A-4E45-97D0-1371BDEAA032}" srcOrd="0" destOrd="0" parTransId="{CBD5353C-8C86-4BD2-9F55-21B0E56BC2B8}" sibTransId="{8F5E5D21-5470-4045-B882-76A7F15B9058}"/>
    <dgm:cxn modelId="{22F48259-8A72-4A89-975B-608E27358E76}" srcId="{3935820F-7D99-41AE-B9B0-1F9FF622E346}" destId="{92091D8D-2F68-4716-9A40-0F44D7234BD6}" srcOrd="4" destOrd="0" parTransId="{1AECB566-3C03-41D0-9025-80078C8B7F7B}" sibTransId="{C4B69615-2574-47F1-AE18-395DF281A621}"/>
    <dgm:cxn modelId="{CAEE768A-5557-4733-8C74-06E04A465EF7}" srcId="{92091D8D-2F68-4716-9A40-0F44D7234BD6}" destId="{6CFF1209-C022-47C0-A229-99EBB64A829A}" srcOrd="0" destOrd="0" parTransId="{72AD5F78-3332-48F1-B5DF-3CCFEDEFF383}" sibTransId="{DFDCCE37-BD7D-43B8-8B12-1CF72734B566}"/>
    <dgm:cxn modelId="{FB421D90-88C5-4911-B1D7-FF5D69C39611}" type="presOf" srcId="{809FE40A-C84B-4C3D-9F79-CB4F09E6BFDC}" destId="{40D30675-E6E3-4552-ADA5-84C4B4F8D8BC}" srcOrd="0" destOrd="0" presId="urn:microsoft.com/office/officeart/2016/7/layout/VerticalDownArrowProcess"/>
    <dgm:cxn modelId="{CCF70891-2533-4742-8970-1B8D91CFA437}" type="presOf" srcId="{0210A335-338A-4986-A18D-F9F28F6FF1D5}" destId="{E2FAE859-0CDC-4495-BA91-B99BD845EB5A}" srcOrd="0" destOrd="0" presId="urn:microsoft.com/office/officeart/2016/7/layout/VerticalDownArrowProcess"/>
    <dgm:cxn modelId="{4E3AD69A-AF45-4BAD-A271-367716976042}" srcId="{3935820F-7D99-41AE-B9B0-1F9FF622E346}" destId="{0303CCF8-1870-4B81-A51C-DBD6F74AF5C0}" srcOrd="2" destOrd="0" parTransId="{11AD84B4-F779-4D03-98A2-BFF7C3A68903}" sibTransId="{78A4CD24-3A39-4508-B6C2-011A9001071F}"/>
    <dgm:cxn modelId="{5F4F57A4-A0E8-4F2E-864B-E31EA571E448}" srcId="{809FE40A-C84B-4C3D-9F79-CB4F09E6BFDC}" destId="{44EA005B-36FE-45DA-AD60-D95B54EF9C96}" srcOrd="0" destOrd="0" parTransId="{3CA9377B-1054-4E1C-8A9A-089BBDB6CEE5}" sibTransId="{EF967E98-6FB7-430C-8B2F-58FEF7060B64}"/>
    <dgm:cxn modelId="{F69820AD-7FD7-4E4A-83CF-40379267F1E7}" type="presOf" srcId="{44EA005B-36FE-45DA-AD60-D95B54EF9C96}" destId="{E56779C0-A0CB-4CA7-B4B1-A2580308E2C4}" srcOrd="0" destOrd="0" presId="urn:microsoft.com/office/officeart/2016/7/layout/VerticalDownArrowProcess"/>
    <dgm:cxn modelId="{1F91E2AD-5311-4931-BEC9-FB0A9F6534D1}" type="presOf" srcId="{DB4BD382-F61E-4EDF-94C0-7E8DF256B80F}" destId="{DAD630F6-034F-40FA-8F2C-A6CFD01D401E}" srcOrd="0" destOrd="0" presId="urn:microsoft.com/office/officeart/2016/7/layout/VerticalDownArrowProcess"/>
    <dgm:cxn modelId="{387E95B5-D3A3-4315-91E4-A655C1183212}" type="presOf" srcId="{92091D8D-2F68-4716-9A40-0F44D7234BD6}" destId="{AF46EDD2-B86E-4091-9ED7-E1370298657C}" srcOrd="0" destOrd="0" presId="urn:microsoft.com/office/officeart/2016/7/layout/VerticalDownArrowProcess"/>
    <dgm:cxn modelId="{D5EB0BBE-40BD-46D9-9171-0A513C4241EF}" type="presOf" srcId="{9EC4D73C-CCA0-444A-8F9C-A70373B61216}" destId="{401CE3BC-8515-499B-A0C0-EE482C827965}" srcOrd="0" destOrd="0" presId="urn:microsoft.com/office/officeart/2016/7/layout/VerticalDownArrowProcess"/>
    <dgm:cxn modelId="{1157E3C0-11FE-437A-AFA9-15BF93A1D3B2}" type="presOf" srcId="{0210A335-338A-4986-A18D-F9F28F6FF1D5}" destId="{62BADAA5-CC1D-4847-A0E1-4607355232CE}" srcOrd="1" destOrd="0" presId="urn:microsoft.com/office/officeart/2016/7/layout/VerticalDownArrowProcess"/>
    <dgm:cxn modelId="{A640F3C5-D734-4BC2-B96C-EC5FA7614191}" type="presOf" srcId="{9EC4D73C-CCA0-444A-8F9C-A70373B61216}" destId="{AD3A4A3D-3CDE-4E74-9DA3-5523B014D93F}" srcOrd="1" destOrd="0" presId="urn:microsoft.com/office/officeart/2016/7/layout/VerticalDownArrowProcess"/>
    <dgm:cxn modelId="{A626D1C6-C8D0-416A-99F5-167F3651F1A7}" type="presOf" srcId="{6AAFF7B4-A41A-4E45-97D0-1371BDEAA032}" destId="{BA17DECD-04F3-4B76-ABCD-AD17E8661579}" srcOrd="0" destOrd="0" presId="urn:microsoft.com/office/officeart/2016/7/layout/VerticalDownArrowProcess"/>
    <dgm:cxn modelId="{775B2ADB-F896-4142-A9E1-D22A715711FE}" srcId="{3935820F-7D99-41AE-B9B0-1F9FF622E346}" destId="{809FE40A-C84B-4C3D-9F79-CB4F09E6BFDC}" srcOrd="0" destOrd="0" parTransId="{69A00864-7DFE-4715-9688-116F113D6D8C}" sibTransId="{389E4A85-8501-439A-84AA-4A572769BC41}"/>
    <dgm:cxn modelId="{C68853DC-24AD-4955-BC63-6357DB9DF8D1}" type="presOf" srcId="{A3733D1C-82B6-487E-9D96-D4C4679249FC}" destId="{8B548C9F-9334-4B38-B56B-9F6BB377EE28}" srcOrd="0" destOrd="0" presId="urn:microsoft.com/office/officeart/2016/7/layout/VerticalDownArrowProcess"/>
    <dgm:cxn modelId="{0346F7DC-9721-4293-8798-A0A88F583DC9}" type="presOf" srcId="{809FE40A-C84B-4C3D-9F79-CB4F09E6BFDC}" destId="{77443020-F625-420C-A681-4F608B4BE3A8}" srcOrd="1" destOrd="0" presId="urn:microsoft.com/office/officeart/2016/7/layout/VerticalDownArrowProcess"/>
    <dgm:cxn modelId="{90523AEC-0B2B-4B12-9803-53DF0186EB41}" srcId="{0210A335-338A-4986-A18D-F9F28F6FF1D5}" destId="{A3733D1C-82B6-487E-9D96-D4C4679249FC}" srcOrd="0" destOrd="0" parTransId="{38A138C6-2A89-41BB-96DB-22351C4F4991}" sibTransId="{A7897672-9A18-4A5F-BA2A-92A2559FB3E7}"/>
    <dgm:cxn modelId="{EEFE9FF3-A551-4AF1-AE79-89B98D908B4A}" type="presOf" srcId="{6CFF1209-C022-47C0-A229-99EBB64A829A}" destId="{7727DB5C-E0FD-4365-8CB0-3AC45B3992BC}" srcOrd="0" destOrd="0" presId="urn:microsoft.com/office/officeart/2016/7/layout/VerticalDownArrowProcess"/>
    <dgm:cxn modelId="{140B85F6-37FC-4D4A-8E5A-E9BB4F830675}" srcId="{0303CCF8-1870-4B81-A51C-DBD6F74AF5C0}" destId="{DB4BD382-F61E-4EDF-94C0-7E8DF256B80F}" srcOrd="0" destOrd="0" parTransId="{5B02B08B-C04D-47DB-96C3-07E86E893F2E}" sibTransId="{ECA202C2-734F-4D0B-94BC-A9E138CFAA29}"/>
    <dgm:cxn modelId="{80E00AFC-4191-4728-9EFE-C7A32A941991}" type="presOf" srcId="{0303CCF8-1870-4B81-A51C-DBD6F74AF5C0}" destId="{31630DCE-5613-4ABC-9EF7-E5D8C4401173}" srcOrd="0" destOrd="0" presId="urn:microsoft.com/office/officeart/2016/7/layout/VerticalDownArrowProcess"/>
    <dgm:cxn modelId="{FD396F2B-7F52-4469-8F39-57CA6F4B591F}" type="presParOf" srcId="{E82C4B9D-4CFD-44CF-89A2-7F1F9AA71B95}" destId="{9F7766CE-D4D8-4BD2-87CC-63C01234D1D3}" srcOrd="0" destOrd="0" presId="urn:microsoft.com/office/officeart/2016/7/layout/VerticalDownArrowProcess"/>
    <dgm:cxn modelId="{4A1C3769-17D0-4985-B845-629DCDDB3B39}" type="presParOf" srcId="{9F7766CE-D4D8-4BD2-87CC-63C01234D1D3}" destId="{AF46EDD2-B86E-4091-9ED7-E1370298657C}" srcOrd="0" destOrd="0" presId="urn:microsoft.com/office/officeart/2016/7/layout/VerticalDownArrowProcess"/>
    <dgm:cxn modelId="{F1B1C1E2-D752-47AD-9972-462B0293508B}" type="presParOf" srcId="{9F7766CE-D4D8-4BD2-87CC-63C01234D1D3}" destId="{7727DB5C-E0FD-4365-8CB0-3AC45B3992BC}" srcOrd="1" destOrd="0" presId="urn:microsoft.com/office/officeart/2016/7/layout/VerticalDownArrowProcess"/>
    <dgm:cxn modelId="{4317FC41-E2B3-49FB-AC03-A94D3AFE1D3C}" type="presParOf" srcId="{E82C4B9D-4CFD-44CF-89A2-7F1F9AA71B95}" destId="{7EE02E1F-4438-4FEA-97EE-6822F9B2CB72}" srcOrd="1" destOrd="0" presId="urn:microsoft.com/office/officeart/2016/7/layout/VerticalDownArrowProcess"/>
    <dgm:cxn modelId="{FBEAC4D9-C639-42A2-8EE6-262D6108E38E}" type="presParOf" srcId="{E82C4B9D-4CFD-44CF-89A2-7F1F9AA71B95}" destId="{5E8712C8-A4C9-4451-A588-63010A1A634A}" srcOrd="2" destOrd="0" presId="urn:microsoft.com/office/officeart/2016/7/layout/VerticalDownArrowProcess"/>
    <dgm:cxn modelId="{AFCE4188-D195-4045-A919-D737DC41895B}" type="presParOf" srcId="{5E8712C8-A4C9-4451-A588-63010A1A634A}" destId="{401CE3BC-8515-499B-A0C0-EE482C827965}" srcOrd="0" destOrd="0" presId="urn:microsoft.com/office/officeart/2016/7/layout/VerticalDownArrowProcess"/>
    <dgm:cxn modelId="{89930FB7-0A7F-4669-BF4C-ABB0D9760B7A}" type="presParOf" srcId="{5E8712C8-A4C9-4451-A588-63010A1A634A}" destId="{AD3A4A3D-3CDE-4E74-9DA3-5523B014D93F}" srcOrd="1" destOrd="0" presId="urn:microsoft.com/office/officeart/2016/7/layout/VerticalDownArrowProcess"/>
    <dgm:cxn modelId="{2DE58636-6062-46FF-B5E0-BBDD109A0097}" type="presParOf" srcId="{5E8712C8-A4C9-4451-A588-63010A1A634A}" destId="{BA17DECD-04F3-4B76-ABCD-AD17E8661579}" srcOrd="2" destOrd="0" presId="urn:microsoft.com/office/officeart/2016/7/layout/VerticalDownArrowProcess"/>
    <dgm:cxn modelId="{6908EB67-98D7-4E64-9E63-EA5099D490C4}" type="presParOf" srcId="{E82C4B9D-4CFD-44CF-89A2-7F1F9AA71B95}" destId="{2EE09719-802B-46F6-B045-51ECB43952C8}" srcOrd="3" destOrd="0" presId="urn:microsoft.com/office/officeart/2016/7/layout/VerticalDownArrowProcess"/>
    <dgm:cxn modelId="{46C6BB52-6B50-40AC-BD61-E5A7C75EC2A4}" type="presParOf" srcId="{E82C4B9D-4CFD-44CF-89A2-7F1F9AA71B95}" destId="{92EA5CEA-6E03-4410-B833-DF29435D1A93}" srcOrd="4" destOrd="0" presId="urn:microsoft.com/office/officeart/2016/7/layout/VerticalDownArrowProcess"/>
    <dgm:cxn modelId="{A2264B54-F643-4360-BAC6-4E5181761CB1}" type="presParOf" srcId="{92EA5CEA-6E03-4410-B833-DF29435D1A93}" destId="{31630DCE-5613-4ABC-9EF7-E5D8C4401173}" srcOrd="0" destOrd="0" presId="urn:microsoft.com/office/officeart/2016/7/layout/VerticalDownArrowProcess"/>
    <dgm:cxn modelId="{2720498C-6B97-48C1-96C5-0422A6F7705D}" type="presParOf" srcId="{92EA5CEA-6E03-4410-B833-DF29435D1A93}" destId="{4109577C-29C2-4545-803B-4F5D82DF04D2}" srcOrd="1" destOrd="0" presId="urn:microsoft.com/office/officeart/2016/7/layout/VerticalDownArrowProcess"/>
    <dgm:cxn modelId="{5304C4F2-FBE1-4EED-AFB1-7E91333781FE}" type="presParOf" srcId="{92EA5CEA-6E03-4410-B833-DF29435D1A93}" destId="{DAD630F6-034F-40FA-8F2C-A6CFD01D401E}" srcOrd="2" destOrd="0" presId="urn:microsoft.com/office/officeart/2016/7/layout/VerticalDownArrowProcess"/>
    <dgm:cxn modelId="{D5A600C9-84C3-4244-8B6D-843A38E0F66A}" type="presParOf" srcId="{E82C4B9D-4CFD-44CF-89A2-7F1F9AA71B95}" destId="{AC4E432E-092C-4736-A0BD-3F8F88E8DA57}" srcOrd="5" destOrd="0" presId="urn:microsoft.com/office/officeart/2016/7/layout/VerticalDownArrowProcess"/>
    <dgm:cxn modelId="{62C262C6-AFA9-4266-B6ED-91B489BB7888}" type="presParOf" srcId="{E82C4B9D-4CFD-44CF-89A2-7F1F9AA71B95}" destId="{9762875D-453F-4AEF-854C-6F8C8FF1C2AB}" srcOrd="6" destOrd="0" presId="urn:microsoft.com/office/officeart/2016/7/layout/VerticalDownArrowProcess"/>
    <dgm:cxn modelId="{3C5C1B05-7C59-49BC-8291-786969FC80F7}" type="presParOf" srcId="{9762875D-453F-4AEF-854C-6F8C8FF1C2AB}" destId="{E2FAE859-0CDC-4495-BA91-B99BD845EB5A}" srcOrd="0" destOrd="0" presId="urn:microsoft.com/office/officeart/2016/7/layout/VerticalDownArrowProcess"/>
    <dgm:cxn modelId="{F599E22D-8557-402F-8B5C-378084C66789}" type="presParOf" srcId="{9762875D-453F-4AEF-854C-6F8C8FF1C2AB}" destId="{62BADAA5-CC1D-4847-A0E1-4607355232CE}" srcOrd="1" destOrd="0" presId="urn:microsoft.com/office/officeart/2016/7/layout/VerticalDownArrowProcess"/>
    <dgm:cxn modelId="{5E280BF9-80F6-430C-9DA0-F5EDEDFC4418}" type="presParOf" srcId="{9762875D-453F-4AEF-854C-6F8C8FF1C2AB}" destId="{8B548C9F-9334-4B38-B56B-9F6BB377EE28}" srcOrd="2" destOrd="0" presId="urn:microsoft.com/office/officeart/2016/7/layout/VerticalDownArrowProcess"/>
    <dgm:cxn modelId="{54FBFED9-A21C-4D9B-A694-C51BBFD15A44}" type="presParOf" srcId="{E82C4B9D-4CFD-44CF-89A2-7F1F9AA71B95}" destId="{D03F0EBB-7FE5-4D2E-81B6-ED00F15D35FE}" srcOrd="7" destOrd="0" presId="urn:microsoft.com/office/officeart/2016/7/layout/VerticalDownArrowProcess"/>
    <dgm:cxn modelId="{B988C9EF-40D6-4E04-8320-0AAD4E4FE249}" type="presParOf" srcId="{E82C4B9D-4CFD-44CF-89A2-7F1F9AA71B95}" destId="{87EDC54D-20E8-4A6D-97E3-437DD0820A97}" srcOrd="8" destOrd="0" presId="urn:microsoft.com/office/officeart/2016/7/layout/VerticalDownArrowProcess"/>
    <dgm:cxn modelId="{3DA964CE-7586-4967-8AB4-A227D1E1D044}" type="presParOf" srcId="{87EDC54D-20E8-4A6D-97E3-437DD0820A97}" destId="{40D30675-E6E3-4552-ADA5-84C4B4F8D8BC}" srcOrd="0" destOrd="0" presId="urn:microsoft.com/office/officeart/2016/7/layout/VerticalDownArrowProcess"/>
    <dgm:cxn modelId="{4293FAC1-99BB-4EC1-B5C2-B1BBC9BBBCD0}" type="presParOf" srcId="{87EDC54D-20E8-4A6D-97E3-437DD0820A97}" destId="{77443020-F625-420C-A681-4F608B4BE3A8}" srcOrd="1" destOrd="0" presId="urn:microsoft.com/office/officeart/2016/7/layout/VerticalDownArrowProcess"/>
    <dgm:cxn modelId="{5929D22F-1563-48D5-9F20-BE9BFDF0BF0B}" type="presParOf" srcId="{87EDC54D-20E8-4A6D-97E3-437DD0820A97}" destId="{E56779C0-A0CB-4CA7-B4B1-A2580308E2C4}"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8C92BA-4B43-433E-9628-3F613F02D2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59838C-E25E-414B-A2C1-975D2EA31066}">
      <dgm:prSet/>
      <dgm:spPr/>
      <dgm:t>
        <a:bodyPr/>
        <a:lstStyle/>
        <a:p>
          <a:pPr>
            <a:lnSpc>
              <a:spcPct val="100000"/>
            </a:lnSpc>
          </a:pPr>
          <a:r>
            <a:rPr lang="en-US"/>
            <a:t>Support communications efforts to report on successes/shifts so policymakers understand the impacts to the public.</a:t>
          </a:r>
        </a:p>
      </dgm:t>
    </dgm:pt>
    <dgm:pt modelId="{E002A2AA-2DFB-4846-9FBD-CAEE87B03B8F}" type="parTrans" cxnId="{662876C5-3806-4BE8-975B-055941E5BCDD}">
      <dgm:prSet/>
      <dgm:spPr/>
      <dgm:t>
        <a:bodyPr/>
        <a:lstStyle/>
        <a:p>
          <a:endParaRPr lang="en-US"/>
        </a:p>
      </dgm:t>
    </dgm:pt>
    <dgm:pt modelId="{A7855293-C836-486A-B922-9901ACC7344E}" type="sibTrans" cxnId="{662876C5-3806-4BE8-975B-055941E5BCDD}">
      <dgm:prSet/>
      <dgm:spPr/>
      <dgm:t>
        <a:bodyPr/>
        <a:lstStyle/>
        <a:p>
          <a:endParaRPr lang="en-US"/>
        </a:p>
      </dgm:t>
    </dgm:pt>
    <dgm:pt modelId="{953AF054-8997-4717-8CAE-495B0EF7134B}">
      <dgm:prSet/>
      <dgm:spPr/>
      <dgm:t>
        <a:bodyPr/>
        <a:lstStyle/>
        <a:p>
          <a:pPr>
            <a:lnSpc>
              <a:spcPct val="100000"/>
            </a:lnSpc>
          </a:pPr>
          <a:r>
            <a:rPr lang="en-US"/>
            <a:t>Surface barriers (like data sharing)</a:t>
          </a:r>
        </a:p>
      </dgm:t>
    </dgm:pt>
    <dgm:pt modelId="{CF2D70CD-9FFE-4502-A3BC-2D211D05FF5F}" type="parTrans" cxnId="{4C807791-4596-44B3-A677-798683877749}">
      <dgm:prSet/>
      <dgm:spPr/>
      <dgm:t>
        <a:bodyPr/>
        <a:lstStyle/>
        <a:p>
          <a:endParaRPr lang="en-US"/>
        </a:p>
      </dgm:t>
    </dgm:pt>
    <dgm:pt modelId="{4472B891-95F8-4E73-85D4-2C88C67D25F8}" type="sibTrans" cxnId="{4C807791-4596-44B3-A677-798683877749}">
      <dgm:prSet/>
      <dgm:spPr/>
      <dgm:t>
        <a:bodyPr/>
        <a:lstStyle/>
        <a:p>
          <a:endParaRPr lang="en-US"/>
        </a:p>
      </dgm:t>
    </dgm:pt>
    <dgm:pt modelId="{DEDD1EF4-BF09-4071-B113-2CC2A151A385}">
      <dgm:prSet/>
      <dgm:spPr/>
      <dgm:t>
        <a:bodyPr/>
        <a:lstStyle/>
        <a:p>
          <a:pPr>
            <a:lnSpc>
              <a:spcPct val="100000"/>
            </a:lnSpc>
          </a:pPr>
          <a:r>
            <a:rPr lang="en-US"/>
            <a:t>Facilitate coalitions working on these systemic problems</a:t>
          </a:r>
        </a:p>
      </dgm:t>
    </dgm:pt>
    <dgm:pt modelId="{6DE41116-F09D-4B45-A313-5E978A7D8E14}" type="parTrans" cxnId="{F88FD384-3886-4120-AF3A-F1CD4C67FEB9}">
      <dgm:prSet/>
      <dgm:spPr/>
      <dgm:t>
        <a:bodyPr/>
        <a:lstStyle/>
        <a:p>
          <a:endParaRPr lang="en-US"/>
        </a:p>
      </dgm:t>
    </dgm:pt>
    <dgm:pt modelId="{5AC84D30-430F-47E5-98DB-BBC2E30A56EC}" type="sibTrans" cxnId="{F88FD384-3886-4120-AF3A-F1CD4C67FEB9}">
      <dgm:prSet/>
      <dgm:spPr/>
      <dgm:t>
        <a:bodyPr/>
        <a:lstStyle/>
        <a:p>
          <a:endParaRPr lang="en-US"/>
        </a:p>
      </dgm:t>
    </dgm:pt>
    <dgm:pt modelId="{66EED44E-7BBB-4254-BE21-3CBC4A1F5D3C}" type="pres">
      <dgm:prSet presAssocID="{AF8C92BA-4B43-433E-9628-3F613F02D244}" presName="root" presStyleCnt="0">
        <dgm:presLayoutVars>
          <dgm:dir/>
          <dgm:resizeHandles val="exact"/>
        </dgm:presLayoutVars>
      </dgm:prSet>
      <dgm:spPr/>
    </dgm:pt>
    <dgm:pt modelId="{1F54F6CA-57A9-4F91-851D-C7F41D8D8C9C}" type="pres">
      <dgm:prSet presAssocID="{1959838C-E25E-414B-A2C1-975D2EA31066}" presName="compNode" presStyleCnt="0"/>
      <dgm:spPr/>
    </dgm:pt>
    <dgm:pt modelId="{B04596E1-C136-4B54-B7A4-5D4A29A16E75}" type="pres">
      <dgm:prSet presAssocID="{1959838C-E25E-414B-A2C1-975D2EA31066}" presName="bgRect" presStyleLbl="bgShp" presStyleIdx="0" presStyleCnt="3"/>
      <dgm:spPr/>
    </dgm:pt>
    <dgm:pt modelId="{1FF54038-74F3-4ECB-B1DF-F1886579FD4E}" type="pres">
      <dgm:prSet presAssocID="{1959838C-E25E-414B-A2C1-975D2EA310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gaphone"/>
        </a:ext>
      </dgm:extLst>
    </dgm:pt>
    <dgm:pt modelId="{379F31B3-0436-46DC-BE25-01E2742CA360}" type="pres">
      <dgm:prSet presAssocID="{1959838C-E25E-414B-A2C1-975D2EA31066}" presName="spaceRect" presStyleCnt="0"/>
      <dgm:spPr/>
    </dgm:pt>
    <dgm:pt modelId="{48FD1624-46A2-4033-B6BC-C6044B521BA6}" type="pres">
      <dgm:prSet presAssocID="{1959838C-E25E-414B-A2C1-975D2EA31066}" presName="parTx" presStyleLbl="revTx" presStyleIdx="0" presStyleCnt="3">
        <dgm:presLayoutVars>
          <dgm:chMax val="0"/>
          <dgm:chPref val="0"/>
        </dgm:presLayoutVars>
      </dgm:prSet>
      <dgm:spPr/>
    </dgm:pt>
    <dgm:pt modelId="{F04F4502-909E-4380-8521-DA7B0956243E}" type="pres">
      <dgm:prSet presAssocID="{A7855293-C836-486A-B922-9901ACC7344E}" presName="sibTrans" presStyleCnt="0"/>
      <dgm:spPr/>
    </dgm:pt>
    <dgm:pt modelId="{8AE7405B-E6BE-41DA-819B-AE50080BCF8E}" type="pres">
      <dgm:prSet presAssocID="{953AF054-8997-4717-8CAE-495B0EF7134B}" presName="compNode" presStyleCnt="0"/>
      <dgm:spPr/>
    </dgm:pt>
    <dgm:pt modelId="{A2F17AF6-73E5-4950-8C34-B3295458C4C2}" type="pres">
      <dgm:prSet presAssocID="{953AF054-8997-4717-8CAE-495B0EF7134B}" presName="bgRect" presStyleLbl="bgShp" presStyleIdx="1" presStyleCnt="3"/>
      <dgm:spPr/>
    </dgm:pt>
    <dgm:pt modelId="{E5F871D2-E1C9-4AE8-BE09-03A0C2FD1DDB}" type="pres">
      <dgm:prSet presAssocID="{953AF054-8997-4717-8CAE-495B0EF713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ud Computing"/>
        </a:ext>
      </dgm:extLst>
    </dgm:pt>
    <dgm:pt modelId="{6EFFFA6E-6277-4BCD-AB83-2C0453863913}" type="pres">
      <dgm:prSet presAssocID="{953AF054-8997-4717-8CAE-495B0EF7134B}" presName="spaceRect" presStyleCnt="0"/>
      <dgm:spPr/>
    </dgm:pt>
    <dgm:pt modelId="{BC8A8F83-C2F8-4DD7-B498-ECD3E40FCF2F}" type="pres">
      <dgm:prSet presAssocID="{953AF054-8997-4717-8CAE-495B0EF7134B}" presName="parTx" presStyleLbl="revTx" presStyleIdx="1" presStyleCnt="3">
        <dgm:presLayoutVars>
          <dgm:chMax val="0"/>
          <dgm:chPref val="0"/>
        </dgm:presLayoutVars>
      </dgm:prSet>
      <dgm:spPr/>
    </dgm:pt>
    <dgm:pt modelId="{0751F5F1-AB9F-42E5-B02B-1894FD66614E}" type="pres">
      <dgm:prSet presAssocID="{4472B891-95F8-4E73-85D4-2C88C67D25F8}" presName="sibTrans" presStyleCnt="0"/>
      <dgm:spPr/>
    </dgm:pt>
    <dgm:pt modelId="{07F5190E-5CA0-4D0F-B43C-5A5D2EC95B83}" type="pres">
      <dgm:prSet presAssocID="{DEDD1EF4-BF09-4071-B113-2CC2A151A385}" presName="compNode" presStyleCnt="0"/>
      <dgm:spPr/>
    </dgm:pt>
    <dgm:pt modelId="{4D737199-8850-463D-89FD-AA3A103BE9F0}" type="pres">
      <dgm:prSet presAssocID="{DEDD1EF4-BF09-4071-B113-2CC2A151A385}" presName="bgRect" presStyleLbl="bgShp" presStyleIdx="2" presStyleCnt="3"/>
      <dgm:spPr/>
    </dgm:pt>
    <dgm:pt modelId="{D5078BAE-15BA-4180-B063-1FF901CEDE3E}" type="pres">
      <dgm:prSet presAssocID="{DEDD1EF4-BF09-4071-B113-2CC2A151A3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1EE8E1C9-0851-4314-BF52-C0BCBF173300}" type="pres">
      <dgm:prSet presAssocID="{DEDD1EF4-BF09-4071-B113-2CC2A151A385}" presName="spaceRect" presStyleCnt="0"/>
      <dgm:spPr/>
    </dgm:pt>
    <dgm:pt modelId="{1E8519F6-9492-497B-824C-302C0AD43431}" type="pres">
      <dgm:prSet presAssocID="{DEDD1EF4-BF09-4071-B113-2CC2A151A385}" presName="parTx" presStyleLbl="revTx" presStyleIdx="2" presStyleCnt="3">
        <dgm:presLayoutVars>
          <dgm:chMax val="0"/>
          <dgm:chPref val="0"/>
        </dgm:presLayoutVars>
      </dgm:prSet>
      <dgm:spPr/>
    </dgm:pt>
  </dgm:ptLst>
  <dgm:cxnLst>
    <dgm:cxn modelId="{9045F465-2871-44D8-8EE9-57E9F9BAAA5A}" type="presOf" srcId="{953AF054-8997-4717-8CAE-495B0EF7134B}" destId="{BC8A8F83-C2F8-4DD7-B498-ECD3E40FCF2F}" srcOrd="0" destOrd="0" presId="urn:microsoft.com/office/officeart/2018/2/layout/IconVerticalSolidList"/>
    <dgm:cxn modelId="{F88FD384-3886-4120-AF3A-F1CD4C67FEB9}" srcId="{AF8C92BA-4B43-433E-9628-3F613F02D244}" destId="{DEDD1EF4-BF09-4071-B113-2CC2A151A385}" srcOrd="2" destOrd="0" parTransId="{6DE41116-F09D-4B45-A313-5E978A7D8E14}" sibTransId="{5AC84D30-430F-47E5-98DB-BBC2E30A56EC}"/>
    <dgm:cxn modelId="{4C807791-4596-44B3-A677-798683877749}" srcId="{AF8C92BA-4B43-433E-9628-3F613F02D244}" destId="{953AF054-8997-4717-8CAE-495B0EF7134B}" srcOrd="1" destOrd="0" parTransId="{CF2D70CD-9FFE-4502-A3BC-2D211D05FF5F}" sibTransId="{4472B891-95F8-4E73-85D4-2C88C67D25F8}"/>
    <dgm:cxn modelId="{662876C5-3806-4BE8-975B-055941E5BCDD}" srcId="{AF8C92BA-4B43-433E-9628-3F613F02D244}" destId="{1959838C-E25E-414B-A2C1-975D2EA31066}" srcOrd="0" destOrd="0" parTransId="{E002A2AA-2DFB-4846-9FBD-CAEE87B03B8F}" sibTransId="{A7855293-C836-486A-B922-9901ACC7344E}"/>
    <dgm:cxn modelId="{DF5C6AC6-58E1-4914-8E76-1E8337CA1D55}" type="presOf" srcId="{DEDD1EF4-BF09-4071-B113-2CC2A151A385}" destId="{1E8519F6-9492-497B-824C-302C0AD43431}" srcOrd="0" destOrd="0" presId="urn:microsoft.com/office/officeart/2018/2/layout/IconVerticalSolidList"/>
    <dgm:cxn modelId="{486B36E1-AA22-4770-AF65-810A590F79DA}" type="presOf" srcId="{AF8C92BA-4B43-433E-9628-3F613F02D244}" destId="{66EED44E-7BBB-4254-BE21-3CBC4A1F5D3C}" srcOrd="0" destOrd="0" presId="urn:microsoft.com/office/officeart/2018/2/layout/IconVerticalSolidList"/>
    <dgm:cxn modelId="{FDD55FF6-2EE6-442F-A0F4-72AE930819C3}" type="presOf" srcId="{1959838C-E25E-414B-A2C1-975D2EA31066}" destId="{48FD1624-46A2-4033-B6BC-C6044B521BA6}" srcOrd="0" destOrd="0" presId="urn:microsoft.com/office/officeart/2018/2/layout/IconVerticalSolidList"/>
    <dgm:cxn modelId="{FF216718-B6EC-4565-9401-3954B69CAAF2}" type="presParOf" srcId="{66EED44E-7BBB-4254-BE21-3CBC4A1F5D3C}" destId="{1F54F6CA-57A9-4F91-851D-C7F41D8D8C9C}" srcOrd="0" destOrd="0" presId="urn:microsoft.com/office/officeart/2018/2/layout/IconVerticalSolidList"/>
    <dgm:cxn modelId="{51964CFB-9B2E-4535-8572-45E3159FEDEA}" type="presParOf" srcId="{1F54F6CA-57A9-4F91-851D-C7F41D8D8C9C}" destId="{B04596E1-C136-4B54-B7A4-5D4A29A16E75}" srcOrd="0" destOrd="0" presId="urn:microsoft.com/office/officeart/2018/2/layout/IconVerticalSolidList"/>
    <dgm:cxn modelId="{3FF0C3B1-39B5-4C31-8874-D6FBA308F73F}" type="presParOf" srcId="{1F54F6CA-57A9-4F91-851D-C7F41D8D8C9C}" destId="{1FF54038-74F3-4ECB-B1DF-F1886579FD4E}" srcOrd="1" destOrd="0" presId="urn:microsoft.com/office/officeart/2018/2/layout/IconVerticalSolidList"/>
    <dgm:cxn modelId="{CF041424-49E2-4F10-8EA9-011DA2BB6408}" type="presParOf" srcId="{1F54F6CA-57A9-4F91-851D-C7F41D8D8C9C}" destId="{379F31B3-0436-46DC-BE25-01E2742CA360}" srcOrd="2" destOrd="0" presId="urn:microsoft.com/office/officeart/2018/2/layout/IconVerticalSolidList"/>
    <dgm:cxn modelId="{D9742F5F-D33D-473D-8B90-4ACB179E9D83}" type="presParOf" srcId="{1F54F6CA-57A9-4F91-851D-C7F41D8D8C9C}" destId="{48FD1624-46A2-4033-B6BC-C6044B521BA6}" srcOrd="3" destOrd="0" presId="urn:microsoft.com/office/officeart/2018/2/layout/IconVerticalSolidList"/>
    <dgm:cxn modelId="{BF388194-23A0-41F2-A87B-6E6B16432D29}" type="presParOf" srcId="{66EED44E-7BBB-4254-BE21-3CBC4A1F5D3C}" destId="{F04F4502-909E-4380-8521-DA7B0956243E}" srcOrd="1" destOrd="0" presId="urn:microsoft.com/office/officeart/2018/2/layout/IconVerticalSolidList"/>
    <dgm:cxn modelId="{0B46F3A7-0678-49B1-AEB2-8FB2CE0B1CE9}" type="presParOf" srcId="{66EED44E-7BBB-4254-BE21-3CBC4A1F5D3C}" destId="{8AE7405B-E6BE-41DA-819B-AE50080BCF8E}" srcOrd="2" destOrd="0" presId="urn:microsoft.com/office/officeart/2018/2/layout/IconVerticalSolidList"/>
    <dgm:cxn modelId="{3568AC7E-0137-4AA5-BEEC-CE5CD7EF0151}" type="presParOf" srcId="{8AE7405B-E6BE-41DA-819B-AE50080BCF8E}" destId="{A2F17AF6-73E5-4950-8C34-B3295458C4C2}" srcOrd="0" destOrd="0" presId="urn:microsoft.com/office/officeart/2018/2/layout/IconVerticalSolidList"/>
    <dgm:cxn modelId="{AB3CA7F5-4A84-48F7-BF8F-EB45FACC9A42}" type="presParOf" srcId="{8AE7405B-E6BE-41DA-819B-AE50080BCF8E}" destId="{E5F871D2-E1C9-4AE8-BE09-03A0C2FD1DDB}" srcOrd="1" destOrd="0" presId="urn:microsoft.com/office/officeart/2018/2/layout/IconVerticalSolidList"/>
    <dgm:cxn modelId="{84418365-2F81-4598-ADF3-6017570661D5}" type="presParOf" srcId="{8AE7405B-E6BE-41DA-819B-AE50080BCF8E}" destId="{6EFFFA6E-6277-4BCD-AB83-2C0453863913}" srcOrd="2" destOrd="0" presId="urn:microsoft.com/office/officeart/2018/2/layout/IconVerticalSolidList"/>
    <dgm:cxn modelId="{4BE6D36A-1A8E-4CC8-AD3F-F3FA15C22D99}" type="presParOf" srcId="{8AE7405B-E6BE-41DA-819B-AE50080BCF8E}" destId="{BC8A8F83-C2F8-4DD7-B498-ECD3E40FCF2F}" srcOrd="3" destOrd="0" presId="urn:microsoft.com/office/officeart/2018/2/layout/IconVerticalSolidList"/>
    <dgm:cxn modelId="{E54E183E-4304-4129-84DF-9EABD6A17630}" type="presParOf" srcId="{66EED44E-7BBB-4254-BE21-3CBC4A1F5D3C}" destId="{0751F5F1-AB9F-42E5-B02B-1894FD66614E}" srcOrd="3" destOrd="0" presId="urn:microsoft.com/office/officeart/2018/2/layout/IconVerticalSolidList"/>
    <dgm:cxn modelId="{86B764B0-A2EF-443E-82EC-0799216005A3}" type="presParOf" srcId="{66EED44E-7BBB-4254-BE21-3CBC4A1F5D3C}" destId="{07F5190E-5CA0-4D0F-B43C-5A5D2EC95B83}" srcOrd="4" destOrd="0" presId="urn:microsoft.com/office/officeart/2018/2/layout/IconVerticalSolidList"/>
    <dgm:cxn modelId="{D642DD61-280C-4EDB-8F3B-A79DC86E2ABF}" type="presParOf" srcId="{07F5190E-5CA0-4D0F-B43C-5A5D2EC95B83}" destId="{4D737199-8850-463D-89FD-AA3A103BE9F0}" srcOrd="0" destOrd="0" presId="urn:microsoft.com/office/officeart/2018/2/layout/IconVerticalSolidList"/>
    <dgm:cxn modelId="{CBED9F83-C559-406D-89DB-A3FEC5439E7B}" type="presParOf" srcId="{07F5190E-5CA0-4D0F-B43C-5A5D2EC95B83}" destId="{D5078BAE-15BA-4180-B063-1FF901CEDE3E}" srcOrd="1" destOrd="0" presId="urn:microsoft.com/office/officeart/2018/2/layout/IconVerticalSolidList"/>
    <dgm:cxn modelId="{25E71C26-24FA-4043-8020-94DFEEF319DE}" type="presParOf" srcId="{07F5190E-5CA0-4D0F-B43C-5A5D2EC95B83}" destId="{1EE8E1C9-0851-4314-BF52-C0BCBF173300}" srcOrd="2" destOrd="0" presId="urn:microsoft.com/office/officeart/2018/2/layout/IconVerticalSolidList"/>
    <dgm:cxn modelId="{6566226B-823D-4887-ABD1-117EB52FD3D0}" type="presParOf" srcId="{07F5190E-5CA0-4D0F-B43C-5A5D2EC95B83}" destId="{1E8519F6-9492-497B-824C-302C0AD434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B367C-F8F6-4AEE-9F14-20640BBF03A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D46BE46-7378-4102-8C5A-11C87AA08F44}">
      <dgm:prSet/>
      <dgm:spPr/>
      <dgm:t>
        <a:bodyPr/>
        <a:lstStyle/>
        <a:p>
          <a:r>
            <a:rPr lang="en-US" b="0" i="0"/>
            <a:t>Results of new research on the ARP Act Funds coming to Arizona</a:t>
          </a:r>
          <a:endParaRPr lang="en-US"/>
        </a:p>
      </dgm:t>
    </dgm:pt>
    <dgm:pt modelId="{B3ED8119-607F-4AC1-9EDA-C4968714E288}" type="parTrans" cxnId="{DA3BB3FC-F9E3-40EE-B75B-4EF72E6F4938}">
      <dgm:prSet/>
      <dgm:spPr/>
      <dgm:t>
        <a:bodyPr/>
        <a:lstStyle/>
        <a:p>
          <a:endParaRPr lang="en-US"/>
        </a:p>
      </dgm:t>
    </dgm:pt>
    <dgm:pt modelId="{8DB51D6B-BB1B-4736-9AD2-2C01CA48DF3B}" type="sibTrans" cxnId="{DA3BB3FC-F9E3-40EE-B75B-4EF72E6F4938}">
      <dgm:prSet/>
      <dgm:spPr/>
      <dgm:t>
        <a:bodyPr/>
        <a:lstStyle/>
        <a:p>
          <a:endParaRPr lang="en-US"/>
        </a:p>
      </dgm:t>
    </dgm:pt>
    <dgm:pt modelId="{E3A9341B-87FA-442F-9071-6DE03EADBA33}">
      <dgm:prSet/>
      <dgm:spPr/>
      <dgm:t>
        <a:bodyPr/>
        <a:lstStyle/>
        <a:p>
          <a:r>
            <a:rPr lang="en-US" b="0" i="0"/>
            <a:t>What Governments might do</a:t>
          </a:r>
          <a:endParaRPr lang="en-US"/>
        </a:p>
      </dgm:t>
    </dgm:pt>
    <dgm:pt modelId="{A0CCF4CD-FCC9-4218-8C34-028B4246392D}" type="parTrans" cxnId="{A1D3CE04-665C-4A22-A262-E41D06A0F1B1}">
      <dgm:prSet/>
      <dgm:spPr/>
      <dgm:t>
        <a:bodyPr/>
        <a:lstStyle/>
        <a:p>
          <a:endParaRPr lang="en-US"/>
        </a:p>
      </dgm:t>
    </dgm:pt>
    <dgm:pt modelId="{502D0031-7D80-4881-8716-74AA2BC8ACEB}" type="sibTrans" cxnId="{A1D3CE04-665C-4A22-A262-E41D06A0F1B1}">
      <dgm:prSet/>
      <dgm:spPr/>
      <dgm:t>
        <a:bodyPr/>
        <a:lstStyle/>
        <a:p>
          <a:endParaRPr lang="en-US"/>
        </a:p>
      </dgm:t>
    </dgm:pt>
    <dgm:pt modelId="{CA8A7CFA-9349-4150-B76F-E070779510F4}">
      <dgm:prSet/>
      <dgm:spPr/>
      <dgm:t>
        <a:bodyPr/>
        <a:lstStyle/>
        <a:p>
          <a:r>
            <a:rPr lang="en-US" b="0" i="0"/>
            <a:t>What Vitalyst will do</a:t>
          </a:r>
          <a:endParaRPr lang="en-US"/>
        </a:p>
      </dgm:t>
    </dgm:pt>
    <dgm:pt modelId="{39BDE3E1-7B94-49CA-9691-7A5BCAC50D1B}" type="parTrans" cxnId="{D93E8062-8F10-4BF7-A13A-4ACA2898011D}">
      <dgm:prSet/>
      <dgm:spPr/>
      <dgm:t>
        <a:bodyPr/>
        <a:lstStyle/>
        <a:p>
          <a:endParaRPr lang="en-US"/>
        </a:p>
      </dgm:t>
    </dgm:pt>
    <dgm:pt modelId="{04523FA3-E2FC-4D92-B0DE-EFF0924AFC0A}" type="sibTrans" cxnId="{D93E8062-8F10-4BF7-A13A-4ACA2898011D}">
      <dgm:prSet/>
      <dgm:spPr/>
      <dgm:t>
        <a:bodyPr/>
        <a:lstStyle/>
        <a:p>
          <a:endParaRPr lang="en-US"/>
        </a:p>
      </dgm:t>
    </dgm:pt>
    <dgm:pt modelId="{8B6F6BFF-1098-4057-8BC5-BCBE965DD428}">
      <dgm:prSet/>
      <dgm:spPr/>
      <dgm:t>
        <a:bodyPr/>
        <a:lstStyle/>
        <a:p>
          <a:r>
            <a:rPr lang="en-US" b="0" i="0"/>
            <a:t>What you can do</a:t>
          </a:r>
          <a:endParaRPr lang="en-US"/>
        </a:p>
      </dgm:t>
    </dgm:pt>
    <dgm:pt modelId="{D509206F-D503-4767-BC77-9FF349532CAD}" type="parTrans" cxnId="{86931CA0-FFE5-4497-B6F6-C7C040F1B045}">
      <dgm:prSet/>
      <dgm:spPr/>
      <dgm:t>
        <a:bodyPr/>
        <a:lstStyle/>
        <a:p>
          <a:endParaRPr lang="en-US"/>
        </a:p>
      </dgm:t>
    </dgm:pt>
    <dgm:pt modelId="{A3F09778-BBB4-4343-B693-DD190091EC3E}" type="sibTrans" cxnId="{86931CA0-FFE5-4497-B6F6-C7C040F1B045}">
      <dgm:prSet/>
      <dgm:spPr/>
      <dgm:t>
        <a:bodyPr/>
        <a:lstStyle/>
        <a:p>
          <a:endParaRPr lang="en-US"/>
        </a:p>
      </dgm:t>
    </dgm:pt>
    <dgm:pt modelId="{983E8EE3-E912-412B-88AF-4311E73F8DA5}" type="pres">
      <dgm:prSet presAssocID="{041B367C-F8F6-4AEE-9F14-20640BBF03A0}" presName="vert0" presStyleCnt="0">
        <dgm:presLayoutVars>
          <dgm:dir/>
          <dgm:animOne val="branch"/>
          <dgm:animLvl val="lvl"/>
        </dgm:presLayoutVars>
      </dgm:prSet>
      <dgm:spPr/>
    </dgm:pt>
    <dgm:pt modelId="{947DF154-2C6C-4589-BFDC-109F1EA60727}" type="pres">
      <dgm:prSet presAssocID="{1D46BE46-7378-4102-8C5A-11C87AA08F44}" presName="thickLine" presStyleLbl="alignNode1" presStyleIdx="0" presStyleCnt="4"/>
      <dgm:spPr/>
    </dgm:pt>
    <dgm:pt modelId="{1A088E20-0C1F-44C1-AC6A-1EE06F7E582D}" type="pres">
      <dgm:prSet presAssocID="{1D46BE46-7378-4102-8C5A-11C87AA08F44}" presName="horz1" presStyleCnt="0"/>
      <dgm:spPr/>
    </dgm:pt>
    <dgm:pt modelId="{38847FA5-4F1A-49D1-BA89-8354ADB2C89D}" type="pres">
      <dgm:prSet presAssocID="{1D46BE46-7378-4102-8C5A-11C87AA08F44}" presName="tx1" presStyleLbl="revTx" presStyleIdx="0" presStyleCnt="4"/>
      <dgm:spPr/>
    </dgm:pt>
    <dgm:pt modelId="{62269C3E-B0F8-454F-B370-6A2E18F5454A}" type="pres">
      <dgm:prSet presAssocID="{1D46BE46-7378-4102-8C5A-11C87AA08F44}" presName="vert1" presStyleCnt="0"/>
      <dgm:spPr/>
    </dgm:pt>
    <dgm:pt modelId="{40EFE2D2-045F-43DB-8E52-F22EA46AE8C5}" type="pres">
      <dgm:prSet presAssocID="{E3A9341B-87FA-442F-9071-6DE03EADBA33}" presName="thickLine" presStyleLbl="alignNode1" presStyleIdx="1" presStyleCnt="4"/>
      <dgm:spPr/>
    </dgm:pt>
    <dgm:pt modelId="{EF8284EB-2736-45B5-8FF5-73662577DF75}" type="pres">
      <dgm:prSet presAssocID="{E3A9341B-87FA-442F-9071-6DE03EADBA33}" presName="horz1" presStyleCnt="0"/>
      <dgm:spPr/>
    </dgm:pt>
    <dgm:pt modelId="{7AE39075-3908-4AFC-95E6-E5089098245A}" type="pres">
      <dgm:prSet presAssocID="{E3A9341B-87FA-442F-9071-6DE03EADBA33}" presName="tx1" presStyleLbl="revTx" presStyleIdx="1" presStyleCnt="4"/>
      <dgm:spPr/>
    </dgm:pt>
    <dgm:pt modelId="{10C6CE38-9936-475C-BA2A-E05456DA9B52}" type="pres">
      <dgm:prSet presAssocID="{E3A9341B-87FA-442F-9071-6DE03EADBA33}" presName="vert1" presStyleCnt="0"/>
      <dgm:spPr/>
    </dgm:pt>
    <dgm:pt modelId="{991F3278-BF7D-499E-B715-6FC3F9690A0E}" type="pres">
      <dgm:prSet presAssocID="{CA8A7CFA-9349-4150-B76F-E070779510F4}" presName="thickLine" presStyleLbl="alignNode1" presStyleIdx="2" presStyleCnt="4"/>
      <dgm:spPr/>
    </dgm:pt>
    <dgm:pt modelId="{EF41480D-4AB3-4BA9-AC12-FCD8B808076E}" type="pres">
      <dgm:prSet presAssocID="{CA8A7CFA-9349-4150-B76F-E070779510F4}" presName="horz1" presStyleCnt="0"/>
      <dgm:spPr/>
    </dgm:pt>
    <dgm:pt modelId="{23D0AC07-CB3C-427F-A397-2217D18B5322}" type="pres">
      <dgm:prSet presAssocID="{CA8A7CFA-9349-4150-B76F-E070779510F4}" presName="tx1" presStyleLbl="revTx" presStyleIdx="2" presStyleCnt="4"/>
      <dgm:spPr/>
    </dgm:pt>
    <dgm:pt modelId="{C4BA95D2-462B-4C74-8F9F-C0AED559F81C}" type="pres">
      <dgm:prSet presAssocID="{CA8A7CFA-9349-4150-B76F-E070779510F4}" presName="vert1" presStyleCnt="0"/>
      <dgm:spPr/>
    </dgm:pt>
    <dgm:pt modelId="{8334F304-078D-4E51-A733-A4C41082A8A9}" type="pres">
      <dgm:prSet presAssocID="{8B6F6BFF-1098-4057-8BC5-BCBE965DD428}" presName="thickLine" presStyleLbl="alignNode1" presStyleIdx="3" presStyleCnt="4"/>
      <dgm:spPr/>
    </dgm:pt>
    <dgm:pt modelId="{E87911B5-FE08-4DF0-9B98-ABABBD68CD89}" type="pres">
      <dgm:prSet presAssocID="{8B6F6BFF-1098-4057-8BC5-BCBE965DD428}" presName="horz1" presStyleCnt="0"/>
      <dgm:spPr/>
    </dgm:pt>
    <dgm:pt modelId="{E6D4A1EB-C1DF-46BF-9D06-07F00DED59EA}" type="pres">
      <dgm:prSet presAssocID="{8B6F6BFF-1098-4057-8BC5-BCBE965DD428}" presName="tx1" presStyleLbl="revTx" presStyleIdx="3" presStyleCnt="4"/>
      <dgm:spPr/>
    </dgm:pt>
    <dgm:pt modelId="{EFCA8B5C-27C4-4271-94E2-E0B2FAECF3A7}" type="pres">
      <dgm:prSet presAssocID="{8B6F6BFF-1098-4057-8BC5-BCBE965DD428}" presName="vert1" presStyleCnt="0"/>
      <dgm:spPr/>
    </dgm:pt>
  </dgm:ptLst>
  <dgm:cxnLst>
    <dgm:cxn modelId="{93033200-DDF0-4F31-862C-803494921959}" type="presOf" srcId="{1D46BE46-7378-4102-8C5A-11C87AA08F44}" destId="{38847FA5-4F1A-49D1-BA89-8354ADB2C89D}" srcOrd="0" destOrd="0" presId="urn:microsoft.com/office/officeart/2008/layout/LinedList"/>
    <dgm:cxn modelId="{8779B304-BA44-4231-A9FD-825A4338534E}" type="presOf" srcId="{E3A9341B-87FA-442F-9071-6DE03EADBA33}" destId="{7AE39075-3908-4AFC-95E6-E5089098245A}" srcOrd="0" destOrd="0" presId="urn:microsoft.com/office/officeart/2008/layout/LinedList"/>
    <dgm:cxn modelId="{A1D3CE04-665C-4A22-A262-E41D06A0F1B1}" srcId="{041B367C-F8F6-4AEE-9F14-20640BBF03A0}" destId="{E3A9341B-87FA-442F-9071-6DE03EADBA33}" srcOrd="1" destOrd="0" parTransId="{A0CCF4CD-FCC9-4218-8C34-028B4246392D}" sibTransId="{502D0031-7D80-4881-8716-74AA2BC8ACEB}"/>
    <dgm:cxn modelId="{D93E8062-8F10-4BF7-A13A-4ACA2898011D}" srcId="{041B367C-F8F6-4AEE-9F14-20640BBF03A0}" destId="{CA8A7CFA-9349-4150-B76F-E070779510F4}" srcOrd="2" destOrd="0" parTransId="{39BDE3E1-7B94-49CA-9691-7A5BCAC50D1B}" sibTransId="{04523FA3-E2FC-4D92-B0DE-EFF0924AFC0A}"/>
    <dgm:cxn modelId="{D303CA99-44D0-4285-A462-A54F3F61E016}" type="presOf" srcId="{CA8A7CFA-9349-4150-B76F-E070779510F4}" destId="{23D0AC07-CB3C-427F-A397-2217D18B5322}" srcOrd="0" destOrd="0" presId="urn:microsoft.com/office/officeart/2008/layout/LinedList"/>
    <dgm:cxn modelId="{86931CA0-FFE5-4497-B6F6-C7C040F1B045}" srcId="{041B367C-F8F6-4AEE-9F14-20640BBF03A0}" destId="{8B6F6BFF-1098-4057-8BC5-BCBE965DD428}" srcOrd="3" destOrd="0" parTransId="{D509206F-D503-4767-BC77-9FF349532CAD}" sibTransId="{A3F09778-BBB4-4343-B693-DD190091EC3E}"/>
    <dgm:cxn modelId="{7E7DE6AE-4B3F-4899-A88B-4E58DCDC698B}" type="presOf" srcId="{041B367C-F8F6-4AEE-9F14-20640BBF03A0}" destId="{983E8EE3-E912-412B-88AF-4311E73F8DA5}" srcOrd="0" destOrd="0" presId="urn:microsoft.com/office/officeart/2008/layout/LinedList"/>
    <dgm:cxn modelId="{56751CF2-5F09-48B6-BA27-2F4C3AF2FE81}" type="presOf" srcId="{8B6F6BFF-1098-4057-8BC5-BCBE965DD428}" destId="{E6D4A1EB-C1DF-46BF-9D06-07F00DED59EA}" srcOrd="0" destOrd="0" presId="urn:microsoft.com/office/officeart/2008/layout/LinedList"/>
    <dgm:cxn modelId="{DA3BB3FC-F9E3-40EE-B75B-4EF72E6F4938}" srcId="{041B367C-F8F6-4AEE-9F14-20640BBF03A0}" destId="{1D46BE46-7378-4102-8C5A-11C87AA08F44}" srcOrd="0" destOrd="0" parTransId="{B3ED8119-607F-4AC1-9EDA-C4968714E288}" sibTransId="{8DB51D6B-BB1B-4736-9AD2-2C01CA48DF3B}"/>
    <dgm:cxn modelId="{4AEB4956-A632-432B-928E-77C2591C70BA}" type="presParOf" srcId="{983E8EE3-E912-412B-88AF-4311E73F8DA5}" destId="{947DF154-2C6C-4589-BFDC-109F1EA60727}" srcOrd="0" destOrd="0" presId="urn:microsoft.com/office/officeart/2008/layout/LinedList"/>
    <dgm:cxn modelId="{A0EBDD8F-5EB1-4FED-A5E0-EB01D35A9A6C}" type="presParOf" srcId="{983E8EE3-E912-412B-88AF-4311E73F8DA5}" destId="{1A088E20-0C1F-44C1-AC6A-1EE06F7E582D}" srcOrd="1" destOrd="0" presId="urn:microsoft.com/office/officeart/2008/layout/LinedList"/>
    <dgm:cxn modelId="{41C3DB41-86A1-46AB-B16B-F86CD396F278}" type="presParOf" srcId="{1A088E20-0C1F-44C1-AC6A-1EE06F7E582D}" destId="{38847FA5-4F1A-49D1-BA89-8354ADB2C89D}" srcOrd="0" destOrd="0" presId="urn:microsoft.com/office/officeart/2008/layout/LinedList"/>
    <dgm:cxn modelId="{CF518FD6-F8F7-4D82-B497-202F7BD8A654}" type="presParOf" srcId="{1A088E20-0C1F-44C1-AC6A-1EE06F7E582D}" destId="{62269C3E-B0F8-454F-B370-6A2E18F5454A}" srcOrd="1" destOrd="0" presId="urn:microsoft.com/office/officeart/2008/layout/LinedList"/>
    <dgm:cxn modelId="{26B89275-E6F7-4A62-B09C-BFE6EBE0DDCF}" type="presParOf" srcId="{983E8EE3-E912-412B-88AF-4311E73F8DA5}" destId="{40EFE2D2-045F-43DB-8E52-F22EA46AE8C5}" srcOrd="2" destOrd="0" presId="urn:microsoft.com/office/officeart/2008/layout/LinedList"/>
    <dgm:cxn modelId="{BDC77778-C265-4263-A41C-0F05FC1CD326}" type="presParOf" srcId="{983E8EE3-E912-412B-88AF-4311E73F8DA5}" destId="{EF8284EB-2736-45B5-8FF5-73662577DF75}" srcOrd="3" destOrd="0" presId="urn:microsoft.com/office/officeart/2008/layout/LinedList"/>
    <dgm:cxn modelId="{C5087D9E-C7D9-4581-A86B-78CD169F9387}" type="presParOf" srcId="{EF8284EB-2736-45B5-8FF5-73662577DF75}" destId="{7AE39075-3908-4AFC-95E6-E5089098245A}" srcOrd="0" destOrd="0" presId="urn:microsoft.com/office/officeart/2008/layout/LinedList"/>
    <dgm:cxn modelId="{5C3DC2E5-5475-4A29-B572-D1723D7CC85A}" type="presParOf" srcId="{EF8284EB-2736-45B5-8FF5-73662577DF75}" destId="{10C6CE38-9936-475C-BA2A-E05456DA9B52}" srcOrd="1" destOrd="0" presId="urn:microsoft.com/office/officeart/2008/layout/LinedList"/>
    <dgm:cxn modelId="{ABD0544A-E787-40E0-8430-DAD4A3C832C4}" type="presParOf" srcId="{983E8EE3-E912-412B-88AF-4311E73F8DA5}" destId="{991F3278-BF7D-499E-B715-6FC3F9690A0E}" srcOrd="4" destOrd="0" presId="urn:microsoft.com/office/officeart/2008/layout/LinedList"/>
    <dgm:cxn modelId="{AA2DAD36-F43E-4FB4-9285-599B2A90CC56}" type="presParOf" srcId="{983E8EE3-E912-412B-88AF-4311E73F8DA5}" destId="{EF41480D-4AB3-4BA9-AC12-FCD8B808076E}" srcOrd="5" destOrd="0" presId="urn:microsoft.com/office/officeart/2008/layout/LinedList"/>
    <dgm:cxn modelId="{888F828E-8F43-4120-847B-7D840B16F822}" type="presParOf" srcId="{EF41480D-4AB3-4BA9-AC12-FCD8B808076E}" destId="{23D0AC07-CB3C-427F-A397-2217D18B5322}" srcOrd="0" destOrd="0" presId="urn:microsoft.com/office/officeart/2008/layout/LinedList"/>
    <dgm:cxn modelId="{1FC12A45-C0E4-4C15-9594-53D12103759F}" type="presParOf" srcId="{EF41480D-4AB3-4BA9-AC12-FCD8B808076E}" destId="{C4BA95D2-462B-4C74-8F9F-C0AED559F81C}" srcOrd="1" destOrd="0" presId="urn:microsoft.com/office/officeart/2008/layout/LinedList"/>
    <dgm:cxn modelId="{51432D9F-5045-4639-B539-2A0B38234BAF}" type="presParOf" srcId="{983E8EE3-E912-412B-88AF-4311E73F8DA5}" destId="{8334F304-078D-4E51-A733-A4C41082A8A9}" srcOrd="6" destOrd="0" presId="urn:microsoft.com/office/officeart/2008/layout/LinedList"/>
    <dgm:cxn modelId="{90F6F9D1-CDBF-4F7E-8401-CA9BDAAA9F76}" type="presParOf" srcId="{983E8EE3-E912-412B-88AF-4311E73F8DA5}" destId="{E87911B5-FE08-4DF0-9B98-ABABBD68CD89}" srcOrd="7" destOrd="0" presId="urn:microsoft.com/office/officeart/2008/layout/LinedList"/>
    <dgm:cxn modelId="{174ED892-F2FC-4C06-9750-4056E250B964}" type="presParOf" srcId="{E87911B5-FE08-4DF0-9B98-ABABBD68CD89}" destId="{E6D4A1EB-C1DF-46BF-9D06-07F00DED59EA}" srcOrd="0" destOrd="0" presId="urn:microsoft.com/office/officeart/2008/layout/LinedList"/>
    <dgm:cxn modelId="{FC220EF4-FA48-48AD-9B7B-95A88855323C}" type="presParOf" srcId="{E87911B5-FE08-4DF0-9B98-ABABBD68CD89}" destId="{EFCA8B5C-27C4-4271-94E2-E0B2FAECF3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BBB790-5013-490E-9B9C-FD0B0F8399E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0E40AF9-B01E-43C6-9094-79BFC226CF10}">
      <dgm:prSet/>
      <dgm:spPr/>
      <dgm:t>
        <a:bodyPr/>
        <a:lstStyle/>
        <a:p>
          <a:r>
            <a:rPr lang="en-US"/>
            <a:t>The ARP funds are designed to address the following areas:</a:t>
          </a:r>
        </a:p>
      </dgm:t>
    </dgm:pt>
    <dgm:pt modelId="{A2437C27-AE69-4862-BE82-F164E1E9E626}" type="parTrans" cxnId="{D9608D94-B3D6-4377-9F6C-77E976411C1A}">
      <dgm:prSet/>
      <dgm:spPr/>
      <dgm:t>
        <a:bodyPr/>
        <a:lstStyle/>
        <a:p>
          <a:endParaRPr lang="en-US"/>
        </a:p>
      </dgm:t>
    </dgm:pt>
    <dgm:pt modelId="{3F8EDB18-C3A8-48E1-987E-99E3A696CBE2}" type="sibTrans" cxnId="{D9608D94-B3D6-4377-9F6C-77E976411C1A}">
      <dgm:prSet/>
      <dgm:spPr/>
      <dgm:t>
        <a:bodyPr/>
        <a:lstStyle/>
        <a:p>
          <a:endParaRPr lang="en-US"/>
        </a:p>
      </dgm:t>
    </dgm:pt>
    <dgm:pt modelId="{0AD0FF30-3078-4534-AF82-92E55108015D}">
      <dgm:prSet/>
      <dgm:spPr/>
      <dgm:t>
        <a:bodyPr/>
        <a:lstStyle/>
        <a:p>
          <a:r>
            <a:rPr lang="en-US"/>
            <a:t>Support urgent COVID-19 response efforts to continue to decrease the spread of the virus and bring the pandemic under control;</a:t>
          </a:r>
        </a:p>
      </dgm:t>
    </dgm:pt>
    <dgm:pt modelId="{41356824-3752-4091-A084-5CFCE1691FED}" type="parTrans" cxnId="{908140EB-B48B-415E-BD42-DAD90B0925D8}">
      <dgm:prSet/>
      <dgm:spPr/>
      <dgm:t>
        <a:bodyPr/>
        <a:lstStyle/>
        <a:p>
          <a:endParaRPr lang="en-US"/>
        </a:p>
      </dgm:t>
    </dgm:pt>
    <dgm:pt modelId="{21B80F00-C3DB-40A6-92B2-CD670C1ECBBF}" type="sibTrans" cxnId="{908140EB-B48B-415E-BD42-DAD90B0925D8}">
      <dgm:prSet/>
      <dgm:spPr/>
      <dgm:t>
        <a:bodyPr/>
        <a:lstStyle/>
        <a:p>
          <a:endParaRPr lang="en-US"/>
        </a:p>
      </dgm:t>
    </dgm:pt>
    <dgm:pt modelId="{91A95E61-6B06-44BB-9487-1A4ADC69CEF3}">
      <dgm:prSet/>
      <dgm:spPr/>
      <dgm:t>
        <a:bodyPr/>
        <a:lstStyle/>
        <a:p>
          <a:r>
            <a:rPr lang="en-US"/>
            <a:t>Replace lost public sector revenue to strengthen support for vital public services and to help retain jobs;</a:t>
          </a:r>
        </a:p>
      </dgm:t>
    </dgm:pt>
    <dgm:pt modelId="{D640C62B-5607-4AA5-9F6C-4BF43A9F21BC}" type="parTrans" cxnId="{CDC6F022-6616-4A68-BB90-A0B8764656AC}">
      <dgm:prSet/>
      <dgm:spPr/>
      <dgm:t>
        <a:bodyPr/>
        <a:lstStyle/>
        <a:p>
          <a:endParaRPr lang="en-US"/>
        </a:p>
      </dgm:t>
    </dgm:pt>
    <dgm:pt modelId="{A085740F-ED6B-4491-B7C7-26A7F1F60389}" type="sibTrans" cxnId="{CDC6F022-6616-4A68-BB90-A0B8764656AC}">
      <dgm:prSet/>
      <dgm:spPr/>
      <dgm:t>
        <a:bodyPr/>
        <a:lstStyle/>
        <a:p>
          <a:endParaRPr lang="en-US"/>
        </a:p>
      </dgm:t>
    </dgm:pt>
    <dgm:pt modelId="{F2BEB055-91BA-4E0A-B8A8-6DB15DF49AD8}">
      <dgm:prSet/>
      <dgm:spPr/>
      <dgm:t>
        <a:bodyPr/>
        <a:lstStyle/>
        <a:p>
          <a:r>
            <a:rPr lang="en-US"/>
            <a:t>Support immediate economic stabilization for households and businesses; and</a:t>
          </a:r>
        </a:p>
      </dgm:t>
    </dgm:pt>
    <dgm:pt modelId="{27428C77-2486-4DAF-BA6C-76C7EDFA5E08}" type="parTrans" cxnId="{98B597D3-943E-4E27-BE97-CBCD5E173B23}">
      <dgm:prSet/>
      <dgm:spPr/>
      <dgm:t>
        <a:bodyPr/>
        <a:lstStyle/>
        <a:p>
          <a:endParaRPr lang="en-US"/>
        </a:p>
      </dgm:t>
    </dgm:pt>
    <dgm:pt modelId="{C6D77A1C-7BD7-4D63-81C1-43D3B8CB4123}" type="sibTrans" cxnId="{98B597D3-943E-4E27-BE97-CBCD5E173B23}">
      <dgm:prSet/>
      <dgm:spPr/>
      <dgm:t>
        <a:bodyPr/>
        <a:lstStyle/>
        <a:p>
          <a:endParaRPr lang="en-US"/>
        </a:p>
      </dgm:t>
    </dgm:pt>
    <dgm:pt modelId="{E6602C84-2536-409A-AF4A-0D615AB77A1D}">
      <dgm:prSet/>
      <dgm:spPr/>
      <dgm:t>
        <a:bodyPr/>
        <a:lstStyle/>
        <a:p>
          <a:r>
            <a:rPr lang="en-US"/>
            <a:t>Address systemic public health and economic challenges that have contributed to the inequal impact of the pandemic on certain populations.</a:t>
          </a:r>
        </a:p>
      </dgm:t>
    </dgm:pt>
    <dgm:pt modelId="{8EF97407-A5FE-41FD-BA9E-CD0730F6A20C}" type="parTrans" cxnId="{87A86BCB-DF01-4D9D-92D2-5A13F99EFCB4}">
      <dgm:prSet/>
      <dgm:spPr/>
      <dgm:t>
        <a:bodyPr/>
        <a:lstStyle/>
        <a:p>
          <a:endParaRPr lang="en-US"/>
        </a:p>
      </dgm:t>
    </dgm:pt>
    <dgm:pt modelId="{C6FFC5F5-1886-4155-937D-51C28BEEE2D2}" type="sibTrans" cxnId="{87A86BCB-DF01-4D9D-92D2-5A13F99EFCB4}">
      <dgm:prSet/>
      <dgm:spPr/>
      <dgm:t>
        <a:bodyPr/>
        <a:lstStyle/>
        <a:p>
          <a:endParaRPr lang="en-US"/>
        </a:p>
      </dgm:t>
    </dgm:pt>
    <dgm:pt modelId="{C9172DF1-FE4A-4D7C-AB11-40AA6D60BC18}" type="pres">
      <dgm:prSet presAssocID="{E6BBB790-5013-490E-9B9C-FD0B0F8399ED}" presName="vert0" presStyleCnt="0">
        <dgm:presLayoutVars>
          <dgm:dir/>
          <dgm:animOne val="branch"/>
          <dgm:animLvl val="lvl"/>
        </dgm:presLayoutVars>
      </dgm:prSet>
      <dgm:spPr/>
    </dgm:pt>
    <dgm:pt modelId="{DAAE7BF8-30B7-40A3-8DB6-0E0F220E8E92}" type="pres">
      <dgm:prSet presAssocID="{D0E40AF9-B01E-43C6-9094-79BFC226CF10}" presName="thickLine" presStyleLbl="alignNode1" presStyleIdx="0" presStyleCnt="1"/>
      <dgm:spPr/>
    </dgm:pt>
    <dgm:pt modelId="{A471106D-91BC-4258-8692-526B1EAA6894}" type="pres">
      <dgm:prSet presAssocID="{D0E40AF9-B01E-43C6-9094-79BFC226CF10}" presName="horz1" presStyleCnt="0"/>
      <dgm:spPr/>
    </dgm:pt>
    <dgm:pt modelId="{DAF55455-CAAB-4EEA-B9F9-64E8F33C390C}" type="pres">
      <dgm:prSet presAssocID="{D0E40AF9-B01E-43C6-9094-79BFC226CF10}" presName="tx1" presStyleLbl="revTx" presStyleIdx="0" presStyleCnt="5"/>
      <dgm:spPr/>
    </dgm:pt>
    <dgm:pt modelId="{F30015B3-62ED-4B5C-9177-8A886DFCA545}" type="pres">
      <dgm:prSet presAssocID="{D0E40AF9-B01E-43C6-9094-79BFC226CF10}" presName="vert1" presStyleCnt="0"/>
      <dgm:spPr/>
    </dgm:pt>
    <dgm:pt modelId="{4760304B-DA1D-43CC-B996-76F7887D7E44}" type="pres">
      <dgm:prSet presAssocID="{0AD0FF30-3078-4534-AF82-92E55108015D}" presName="vertSpace2a" presStyleCnt="0"/>
      <dgm:spPr/>
    </dgm:pt>
    <dgm:pt modelId="{E10806CD-E281-47CE-8F3C-768B974E4DB9}" type="pres">
      <dgm:prSet presAssocID="{0AD0FF30-3078-4534-AF82-92E55108015D}" presName="horz2" presStyleCnt="0"/>
      <dgm:spPr/>
    </dgm:pt>
    <dgm:pt modelId="{0DEFC29C-D5BA-497B-8958-1748A9960A63}" type="pres">
      <dgm:prSet presAssocID="{0AD0FF30-3078-4534-AF82-92E55108015D}" presName="horzSpace2" presStyleCnt="0"/>
      <dgm:spPr/>
    </dgm:pt>
    <dgm:pt modelId="{22B69873-1349-4A39-ABF1-4E2085DA09C1}" type="pres">
      <dgm:prSet presAssocID="{0AD0FF30-3078-4534-AF82-92E55108015D}" presName="tx2" presStyleLbl="revTx" presStyleIdx="1" presStyleCnt="5"/>
      <dgm:spPr/>
    </dgm:pt>
    <dgm:pt modelId="{23FD038D-9A18-4F9E-B851-DDAB5C5CEE19}" type="pres">
      <dgm:prSet presAssocID="{0AD0FF30-3078-4534-AF82-92E55108015D}" presName="vert2" presStyleCnt="0"/>
      <dgm:spPr/>
    </dgm:pt>
    <dgm:pt modelId="{C6FBED32-8774-4D9C-B8C7-A7CF0D872318}" type="pres">
      <dgm:prSet presAssocID="{0AD0FF30-3078-4534-AF82-92E55108015D}" presName="thinLine2b" presStyleLbl="callout" presStyleIdx="0" presStyleCnt="4"/>
      <dgm:spPr/>
    </dgm:pt>
    <dgm:pt modelId="{5C5D2AE8-35DC-468F-9317-64DE10EE0059}" type="pres">
      <dgm:prSet presAssocID="{0AD0FF30-3078-4534-AF82-92E55108015D}" presName="vertSpace2b" presStyleCnt="0"/>
      <dgm:spPr/>
    </dgm:pt>
    <dgm:pt modelId="{AC227B38-C405-422A-97D7-8B74CA3FDABC}" type="pres">
      <dgm:prSet presAssocID="{91A95E61-6B06-44BB-9487-1A4ADC69CEF3}" presName="horz2" presStyleCnt="0"/>
      <dgm:spPr/>
    </dgm:pt>
    <dgm:pt modelId="{63B3DE0E-58EF-43DE-9B23-EA66F739E772}" type="pres">
      <dgm:prSet presAssocID="{91A95E61-6B06-44BB-9487-1A4ADC69CEF3}" presName="horzSpace2" presStyleCnt="0"/>
      <dgm:spPr/>
    </dgm:pt>
    <dgm:pt modelId="{DD2FEF1E-652E-4A6D-97C3-C279927DFCF4}" type="pres">
      <dgm:prSet presAssocID="{91A95E61-6B06-44BB-9487-1A4ADC69CEF3}" presName="tx2" presStyleLbl="revTx" presStyleIdx="2" presStyleCnt="5"/>
      <dgm:spPr/>
    </dgm:pt>
    <dgm:pt modelId="{A6246863-0146-44C7-8D1B-16699A0EFD2B}" type="pres">
      <dgm:prSet presAssocID="{91A95E61-6B06-44BB-9487-1A4ADC69CEF3}" presName="vert2" presStyleCnt="0"/>
      <dgm:spPr/>
    </dgm:pt>
    <dgm:pt modelId="{08C8472B-AC2D-427C-BB01-120854BAF902}" type="pres">
      <dgm:prSet presAssocID="{91A95E61-6B06-44BB-9487-1A4ADC69CEF3}" presName="thinLine2b" presStyleLbl="callout" presStyleIdx="1" presStyleCnt="4"/>
      <dgm:spPr/>
    </dgm:pt>
    <dgm:pt modelId="{A7290E30-D9A6-4861-846A-DF6B2B71913B}" type="pres">
      <dgm:prSet presAssocID="{91A95E61-6B06-44BB-9487-1A4ADC69CEF3}" presName="vertSpace2b" presStyleCnt="0"/>
      <dgm:spPr/>
    </dgm:pt>
    <dgm:pt modelId="{C61079E2-E95F-46CB-AA99-D802D3299DFF}" type="pres">
      <dgm:prSet presAssocID="{F2BEB055-91BA-4E0A-B8A8-6DB15DF49AD8}" presName="horz2" presStyleCnt="0"/>
      <dgm:spPr/>
    </dgm:pt>
    <dgm:pt modelId="{BA0DB350-7F36-4418-8A64-37BF9532B847}" type="pres">
      <dgm:prSet presAssocID="{F2BEB055-91BA-4E0A-B8A8-6DB15DF49AD8}" presName="horzSpace2" presStyleCnt="0"/>
      <dgm:spPr/>
    </dgm:pt>
    <dgm:pt modelId="{3E15CA81-283B-4FB7-93A2-E986A7E151BF}" type="pres">
      <dgm:prSet presAssocID="{F2BEB055-91BA-4E0A-B8A8-6DB15DF49AD8}" presName="tx2" presStyleLbl="revTx" presStyleIdx="3" presStyleCnt="5"/>
      <dgm:spPr/>
    </dgm:pt>
    <dgm:pt modelId="{94333560-5112-4AD2-AEDC-C757F30759E4}" type="pres">
      <dgm:prSet presAssocID="{F2BEB055-91BA-4E0A-B8A8-6DB15DF49AD8}" presName="vert2" presStyleCnt="0"/>
      <dgm:spPr/>
    </dgm:pt>
    <dgm:pt modelId="{405E13F7-C70A-40D5-AE39-576CD7DB5122}" type="pres">
      <dgm:prSet presAssocID="{F2BEB055-91BA-4E0A-B8A8-6DB15DF49AD8}" presName="thinLine2b" presStyleLbl="callout" presStyleIdx="2" presStyleCnt="4"/>
      <dgm:spPr/>
    </dgm:pt>
    <dgm:pt modelId="{7E79957D-95B9-49D3-9F8F-57C24A70756C}" type="pres">
      <dgm:prSet presAssocID="{F2BEB055-91BA-4E0A-B8A8-6DB15DF49AD8}" presName="vertSpace2b" presStyleCnt="0"/>
      <dgm:spPr/>
    </dgm:pt>
    <dgm:pt modelId="{0FDA3927-7AAE-4725-B79D-C9865571BEB2}" type="pres">
      <dgm:prSet presAssocID="{E6602C84-2536-409A-AF4A-0D615AB77A1D}" presName="horz2" presStyleCnt="0"/>
      <dgm:spPr/>
    </dgm:pt>
    <dgm:pt modelId="{6A2FF2FB-8F13-41CF-BF1F-2AE8231BD552}" type="pres">
      <dgm:prSet presAssocID="{E6602C84-2536-409A-AF4A-0D615AB77A1D}" presName="horzSpace2" presStyleCnt="0"/>
      <dgm:spPr/>
    </dgm:pt>
    <dgm:pt modelId="{1EE76391-6000-4111-A912-6BC3BAFEF240}" type="pres">
      <dgm:prSet presAssocID="{E6602C84-2536-409A-AF4A-0D615AB77A1D}" presName="tx2" presStyleLbl="revTx" presStyleIdx="4" presStyleCnt="5"/>
      <dgm:spPr/>
    </dgm:pt>
    <dgm:pt modelId="{4627BCFE-BABF-4571-9A50-324BB810E4EE}" type="pres">
      <dgm:prSet presAssocID="{E6602C84-2536-409A-AF4A-0D615AB77A1D}" presName="vert2" presStyleCnt="0"/>
      <dgm:spPr/>
    </dgm:pt>
    <dgm:pt modelId="{60917660-51C5-402D-9D19-60ABCA4EB8F7}" type="pres">
      <dgm:prSet presAssocID="{E6602C84-2536-409A-AF4A-0D615AB77A1D}" presName="thinLine2b" presStyleLbl="callout" presStyleIdx="3" presStyleCnt="4"/>
      <dgm:spPr/>
    </dgm:pt>
    <dgm:pt modelId="{BEE130CD-492A-4E60-AB02-EAB88CF3E337}" type="pres">
      <dgm:prSet presAssocID="{E6602C84-2536-409A-AF4A-0D615AB77A1D}" presName="vertSpace2b" presStyleCnt="0"/>
      <dgm:spPr/>
    </dgm:pt>
  </dgm:ptLst>
  <dgm:cxnLst>
    <dgm:cxn modelId="{CDC6F022-6616-4A68-BB90-A0B8764656AC}" srcId="{D0E40AF9-B01E-43C6-9094-79BFC226CF10}" destId="{91A95E61-6B06-44BB-9487-1A4ADC69CEF3}" srcOrd="1" destOrd="0" parTransId="{D640C62B-5607-4AA5-9F6C-4BF43A9F21BC}" sibTransId="{A085740F-ED6B-4491-B7C7-26A7F1F60389}"/>
    <dgm:cxn modelId="{6C6C474E-5921-42DB-9346-5591F98AD0F3}" type="presOf" srcId="{E6BBB790-5013-490E-9B9C-FD0B0F8399ED}" destId="{C9172DF1-FE4A-4D7C-AB11-40AA6D60BC18}" srcOrd="0" destOrd="0" presId="urn:microsoft.com/office/officeart/2008/layout/LinedList"/>
    <dgm:cxn modelId="{B8888075-9ECD-4B1A-899B-7ED4D1FDC22C}" type="presOf" srcId="{E6602C84-2536-409A-AF4A-0D615AB77A1D}" destId="{1EE76391-6000-4111-A912-6BC3BAFEF240}" srcOrd="0" destOrd="0" presId="urn:microsoft.com/office/officeart/2008/layout/LinedList"/>
    <dgm:cxn modelId="{E7A10876-8C08-442B-A36B-36AE453E4A12}" type="presOf" srcId="{F2BEB055-91BA-4E0A-B8A8-6DB15DF49AD8}" destId="{3E15CA81-283B-4FB7-93A2-E986A7E151BF}" srcOrd="0" destOrd="0" presId="urn:microsoft.com/office/officeart/2008/layout/LinedList"/>
    <dgm:cxn modelId="{55275E90-3F89-4803-A2E9-5FCCBB61B627}" type="presOf" srcId="{91A95E61-6B06-44BB-9487-1A4ADC69CEF3}" destId="{DD2FEF1E-652E-4A6D-97C3-C279927DFCF4}" srcOrd="0" destOrd="0" presId="urn:microsoft.com/office/officeart/2008/layout/LinedList"/>
    <dgm:cxn modelId="{2D703094-B338-40E4-90CE-BF6E81A591B5}" type="presOf" srcId="{D0E40AF9-B01E-43C6-9094-79BFC226CF10}" destId="{DAF55455-CAAB-4EEA-B9F9-64E8F33C390C}" srcOrd="0" destOrd="0" presId="urn:microsoft.com/office/officeart/2008/layout/LinedList"/>
    <dgm:cxn modelId="{D9608D94-B3D6-4377-9F6C-77E976411C1A}" srcId="{E6BBB790-5013-490E-9B9C-FD0B0F8399ED}" destId="{D0E40AF9-B01E-43C6-9094-79BFC226CF10}" srcOrd="0" destOrd="0" parTransId="{A2437C27-AE69-4862-BE82-F164E1E9E626}" sibTransId="{3F8EDB18-C3A8-48E1-987E-99E3A696CBE2}"/>
    <dgm:cxn modelId="{C7D215BE-92B9-4B1C-B935-FA1F71CBAA05}" type="presOf" srcId="{0AD0FF30-3078-4534-AF82-92E55108015D}" destId="{22B69873-1349-4A39-ABF1-4E2085DA09C1}" srcOrd="0" destOrd="0" presId="urn:microsoft.com/office/officeart/2008/layout/LinedList"/>
    <dgm:cxn modelId="{87A86BCB-DF01-4D9D-92D2-5A13F99EFCB4}" srcId="{D0E40AF9-B01E-43C6-9094-79BFC226CF10}" destId="{E6602C84-2536-409A-AF4A-0D615AB77A1D}" srcOrd="3" destOrd="0" parTransId="{8EF97407-A5FE-41FD-BA9E-CD0730F6A20C}" sibTransId="{C6FFC5F5-1886-4155-937D-51C28BEEE2D2}"/>
    <dgm:cxn modelId="{98B597D3-943E-4E27-BE97-CBCD5E173B23}" srcId="{D0E40AF9-B01E-43C6-9094-79BFC226CF10}" destId="{F2BEB055-91BA-4E0A-B8A8-6DB15DF49AD8}" srcOrd="2" destOrd="0" parTransId="{27428C77-2486-4DAF-BA6C-76C7EDFA5E08}" sibTransId="{C6D77A1C-7BD7-4D63-81C1-43D3B8CB4123}"/>
    <dgm:cxn modelId="{908140EB-B48B-415E-BD42-DAD90B0925D8}" srcId="{D0E40AF9-B01E-43C6-9094-79BFC226CF10}" destId="{0AD0FF30-3078-4534-AF82-92E55108015D}" srcOrd="0" destOrd="0" parTransId="{41356824-3752-4091-A084-5CFCE1691FED}" sibTransId="{21B80F00-C3DB-40A6-92B2-CD670C1ECBBF}"/>
    <dgm:cxn modelId="{4F88BD54-5675-4804-812D-2F9480F1884A}" type="presParOf" srcId="{C9172DF1-FE4A-4D7C-AB11-40AA6D60BC18}" destId="{DAAE7BF8-30B7-40A3-8DB6-0E0F220E8E92}" srcOrd="0" destOrd="0" presId="urn:microsoft.com/office/officeart/2008/layout/LinedList"/>
    <dgm:cxn modelId="{355C096C-B44C-43F6-A02D-37F8764640C3}" type="presParOf" srcId="{C9172DF1-FE4A-4D7C-AB11-40AA6D60BC18}" destId="{A471106D-91BC-4258-8692-526B1EAA6894}" srcOrd="1" destOrd="0" presId="urn:microsoft.com/office/officeart/2008/layout/LinedList"/>
    <dgm:cxn modelId="{63713443-B8C3-4134-BE06-1B3A66C0FFDC}" type="presParOf" srcId="{A471106D-91BC-4258-8692-526B1EAA6894}" destId="{DAF55455-CAAB-4EEA-B9F9-64E8F33C390C}" srcOrd="0" destOrd="0" presId="urn:microsoft.com/office/officeart/2008/layout/LinedList"/>
    <dgm:cxn modelId="{AEB2DF8F-1147-4BDB-9CEB-5AFAD872801F}" type="presParOf" srcId="{A471106D-91BC-4258-8692-526B1EAA6894}" destId="{F30015B3-62ED-4B5C-9177-8A886DFCA545}" srcOrd="1" destOrd="0" presId="urn:microsoft.com/office/officeart/2008/layout/LinedList"/>
    <dgm:cxn modelId="{FAD00BAD-752F-4CAC-BA8B-850FB87ED631}" type="presParOf" srcId="{F30015B3-62ED-4B5C-9177-8A886DFCA545}" destId="{4760304B-DA1D-43CC-B996-76F7887D7E44}" srcOrd="0" destOrd="0" presId="urn:microsoft.com/office/officeart/2008/layout/LinedList"/>
    <dgm:cxn modelId="{C880B0C4-4E53-4C63-9758-17A61AC02C55}" type="presParOf" srcId="{F30015B3-62ED-4B5C-9177-8A886DFCA545}" destId="{E10806CD-E281-47CE-8F3C-768B974E4DB9}" srcOrd="1" destOrd="0" presId="urn:microsoft.com/office/officeart/2008/layout/LinedList"/>
    <dgm:cxn modelId="{4A1B0E64-7E17-42D0-B891-11A48D564520}" type="presParOf" srcId="{E10806CD-E281-47CE-8F3C-768B974E4DB9}" destId="{0DEFC29C-D5BA-497B-8958-1748A9960A63}" srcOrd="0" destOrd="0" presId="urn:microsoft.com/office/officeart/2008/layout/LinedList"/>
    <dgm:cxn modelId="{CCB9441D-4C0A-42D9-A218-46E5BF153D0D}" type="presParOf" srcId="{E10806CD-E281-47CE-8F3C-768B974E4DB9}" destId="{22B69873-1349-4A39-ABF1-4E2085DA09C1}" srcOrd="1" destOrd="0" presId="urn:microsoft.com/office/officeart/2008/layout/LinedList"/>
    <dgm:cxn modelId="{EFF794EF-3537-42DC-8BCB-07E13F51A53E}" type="presParOf" srcId="{E10806CD-E281-47CE-8F3C-768B974E4DB9}" destId="{23FD038D-9A18-4F9E-B851-DDAB5C5CEE19}" srcOrd="2" destOrd="0" presId="urn:microsoft.com/office/officeart/2008/layout/LinedList"/>
    <dgm:cxn modelId="{13AFC0B5-436D-47D7-B379-F1DFA4204EA6}" type="presParOf" srcId="{F30015B3-62ED-4B5C-9177-8A886DFCA545}" destId="{C6FBED32-8774-4D9C-B8C7-A7CF0D872318}" srcOrd="2" destOrd="0" presId="urn:microsoft.com/office/officeart/2008/layout/LinedList"/>
    <dgm:cxn modelId="{008C0937-A3F2-48F8-BDA4-35C7114BC06E}" type="presParOf" srcId="{F30015B3-62ED-4B5C-9177-8A886DFCA545}" destId="{5C5D2AE8-35DC-468F-9317-64DE10EE0059}" srcOrd="3" destOrd="0" presId="urn:microsoft.com/office/officeart/2008/layout/LinedList"/>
    <dgm:cxn modelId="{E080B2BB-5337-45BD-9620-5281712BAFE6}" type="presParOf" srcId="{F30015B3-62ED-4B5C-9177-8A886DFCA545}" destId="{AC227B38-C405-422A-97D7-8B74CA3FDABC}" srcOrd="4" destOrd="0" presId="urn:microsoft.com/office/officeart/2008/layout/LinedList"/>
    <dgm:cxn modelId="{BD088C6D-87B4-4C52-9496-D68F777C9C4F}" type="presParOf" srcId="{AC227B38-C405-422A-97D7-8B74CA3FDABC}" destId="{63B3DE0E-58EF-43DE-9B23-EA66F739E772}" srcOrd="0" destOrd="0" presId="urn:microsoft.com/office/officeart/2008/layout/LinedList"/>
    <dgm:cxn modelId="{F6D78929-1755-4AE2-832F-D45BEE21C701}" type="presParOf" srcId="{AC227B38-C405-422A-97D7-8B74CA3FDABC}" destId="{DD2FEF1E-652E-4A6D-97C3-C279927DFCF4}" srcOrd="1" destOrd="0" presId="urn:microsoft.com/office/officeart/2008/layout/LinedList"/>
    <dgm:cxn modelId="{16B10E0B-4CBA-4229-8F93-D5EEE2F8C85F}" type="presParOf" srcId="{AC227B38-C405-422A-97D7-8B74CA3FDABC}" destId="{A6246863-0146-44C7-8D1B-16699A0EFD2B}" srcOrd="2" destOrd="0" presId="urn:microsoft.com/office/officeart/2008/layout/LinedList"/>
    <dgm:cxn modelId="{575C1D89-7DE3-4A58-8A26-A3FFE9B8053C}" type="presParOf" srcId="{F30015B3-62ED-4B5C-9177-8A886DFCA545}" destId="{08C8472B-AC2D-427C-BB01-120854BAF902}" srcOrd="5" destOrd="0" presId="urn:microsoft.com/office/officeart/2008/layout/LinedList"/>
    <dgm:cxn modelId="{BEB39788-B614-41CF-96FA-28C911CC7AFC}" type="presParOf" srcId="{F30015B3-62ED-4B5C-9177-8A886DFCA545}" destId="{A7290E30-D9A6-4861-846A-DF6B2B71913B}" srcOrd="6" destOrd="0" presId="urn:microsoft.com/office/officeart/2008/layout/LinedList"/>
    <dgm:cxn modelId="{935A8BB8-5B72-47CC-93AF-5809E30DD899}" type="presParOf" srcId="{F30015B3-62ED-4B5C-9177-8A886DFCA545}" destId="{C61079E2-E95F-46CB-AA99-D802D3299DFF}" srcOrd="7" destOrd="0" presId="urn:microsoft.com/office/officeart/2008/layout/LinedList"/>
    <dgm:cxn modelId="{2B5AB7B3-C323-46DF-8C73-269EB177333E}" type="presParOf" srcId="{C61079E2-E95F-46CB-AA99-D802D3299DFF}" destId="{BA0DB350-7F36-4418-8A64-37BF9532B847}" srcOrd="0" destOrd="0" presId="urn:microsoft.com/office/officeart/2008/layout/LinedList"/>
    <dgm:cxn modelId="{46F2C336-F0F4-4EF1-A333-54F76F0D49AE}" type="presParOf" srcId="{C61079E2-E95F-46CB-AA99-D802D3299DFF}" destId="{3E15CA81-283B-4FB7-93A2-E986A7E151BF}" srcOrd="1" destOrd="0" presId="urn:microsoft.com/office/officeart/2008/layout/LinedList"/>
    <dgm:cxn modelId="{1E7008ED-B3D2-4FEB-8106-E586C93937B5}" type="presParOf" srcId="{C61079E2-E95F-46CB-AA99-D802D3299DFF}" destId="{94333560-5112-4AD2-AEDC-C757F30759E4}" srcOrd="2" destOrd="0" presId="urn:microsoft.com/office/officeart/2008/layout/LinedList"/>
    <dgm:cxn modelId="{9448742D-5FB9-4E8F-845A-3FC978DDE27B}" type="presParOf" srcId="{F30015B3-62ED-4B5C-9177-8A886DFCA545}" destId="{405E13F7-C70A-40D5-AE39-576CD7DB5122}" srcOrd="8" destOrd="0" presId="urn:microsoft.com/office/officeart/2008/layout/LinedList"/>
    <dgm:cxn modelId="{ADF765A5-24D3-4B7A-8597-337326563F8B}" type="presParOf" srcId="{F30015B3-62ED-4B5C-9177-8A886DFCA545}" destId="{7E79957D-95B9-49D3-9F8F-57C24A70756C}" srcOrd="9" destOrd="0" presId="urn:microsoft.com/office/officeart/2008/layout/LinedList"/>
    <dgm:cxn modelId="{F17DA991-A4F8-4932-A314-E0F1884D13DB}" type="presParOf" srcId="{F30015B3-62ED-4B5C-9177-8A886DFCA545}" destId="{0FDA3927-7AAE-4725-B79D-C9865571BEB2}" srcOrd="10" destOrd="0" presId="urn:microsoft.com/office/officeart/2008/layout/LinedList"/>
    <dgm:cxn modelId="{677B2CE6-26C7-4FF0-ABC6-183BA5D698EC}" type="presParOf" srcId="{0FDA3927-7AAE-4725-B79D-C9865571BEB2}" destId="{6A2FF2FB-8F13-41CF-BF1F-2AE8231BD552}" srcOrd="0" destOrd="0" presId="urn:microsoft.com/office/officeart/2008/layout/LinedList"/>
    <dgm:cxn modelId="{B202B9F4-B7EB-4635-859A-DD2EC9F0A553}" type="presParOf" srcId="{0FDA3927-7AAE-4725-B79D-C9865571BEB2}" destId="{1EE76391-6000-4111-A912-6BC3BAFEF240}" srcOrd="1" destOrd="0" presId="urn:microsoft.com/office/officeart/2008/layout/LinedList"/>
    <dgm:cxn modelId="{C350BA1D-9CB2-4B87-9B43-FAFA687B9F63}" type="presParOf" srcId="{0FDA3927-7AAE-4725-B79D-C9865571BEB2}" destId="{4627BCFE-BABF-4571-9A50-324BB810E4EE}" srcOrd="2" destOrd="0" presId="urn:microsoft.com/office/officeart/2008/layout/LinedList"/>
    <dgm:cxn modelId="{BDBCB54C-26E0-4DAB-9AC4-36BF0A428932}" type="presParOf" srcId="{F30015B3-62ED-4B5C-9177-8A886DFCA545}" destId="{60917660-51C5-402D-9D19-60ABCA4EB8F7}" srcOrd="11" destOrd="0" presId="urn:microsoft.com/office/officeart/2008/layout/LinedList"/>
    <dgm:cxn modelId="{A33C13CB-E4AC-4A17-8EB9-5BBBE1965D33}" type="presParOf" srcId="{F30015B3-62ED-4B5C-9177-8A886DFCA545}" destId="{BEE130CD-492A-4E60-AB02-EAB88CF3E337}"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F97633-AF3D-418B-91E4-5F7B1ED26B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0CEAEF-435E-4152-8EFC-D5AF95960014}">
      <dgm:prSet/>
      <dgm:spPr/>
      <dgm:t>
        <a:bodyPr/>
        <a:lstStyle/>
        <a:p>
          <a:pPr>
            <a:lnSpc>
              <a:spcPct val="100000"/>
            </a:lnSpc>
          </a:pPr>
          <a:r>
            <a:rPr lang="en-US" b="0" i="0"/>
            <a:t>Large infusion of fund presents challenges</a:t>
          </a:r>
          <a:endParaRPr lang="en-US"/>
        </a:p>
      </dgm:t>
    </dgm:pt>
    <dgm:pt modelId="{94F4B248-3509-4A60-A7A8-0CC1627E7A66}" type="parTrans" cxnId="{A6348F78-56E1-405F-9684-B81E94A3C2BE}">
      <dgm:prSet/>
      <dgm:spPr/>
      <dgm:t>
        <a:bodyPr/>
        <a:lstStyle/>
        <a:p>
          <a:endParaRPr lang="en-US"/>
        </a:p>
      </dgm:t>
    </dgm:pt>
    <dgm:pt modelId="{E48E00B2-ACB5-43C8-A4F9-84E1ACE74D34}" type="sibTrans" cxnId="{A6348F78-56E1-405F-9684-B81E94A3C2BE}">
      <dgm:prSet/>
      <dgm:spPr/>
      <dgm:t>
        <a:bodyPr/>
        <a:lstStyle/>
        <a:p>
          <a:endParaRPr lang="en-US"/>
        </a:p>
      </dgm:t>
    </dgm:pt>
    <dgm:pt modelId="{4A0A3E43-28E1-46F1-8ACC-4AF58568C8C1}">
      <dgm:prSet/>
      <dgm:spPr/>
      <dgm:t>
        <a:bodyPr/>
        <a:lstStyle/>
        <a:p>
          <a:pPr>
            <a:lnSpc>
              <a:spcPct val="100000"/>
            </a:lnSpc>
          </a:pPr>
          <a:r>
            <a:rPr lang="en-US" b="0" i="0"/>
            <a:t>Lack infrastructure and workforce</a:t>
          </a:r>
          <a:endParaRPr lang="en-US"/>
        </a:p>
      </dgm:t>
    </dgm:pt>
    <dgm:pt modelId="{9AC957C6-8C36-4126-9718-F026B0AE2F0E}" type="parTrans" cxnId="{E7E63977-DEF2-44D9-AF24-B37BE2683977}">
      <dgm:prSet/>
      <dgm:spPr/>
      <dgm:t>
        <a:bodyPr/>
        <a:lstStyle/>
        <a:p>
          <a:endParaRPr lang="en-US"/>
        </a:p>
      </dgm:t>
    </dgm:pt>
    <dgm:pt modelId="{F748AE1C-8AD1-4268-B40C-B80977FFAD20}" type="sibTrans" cxnId="{E7E63977-DEF2-44D9-AF24-B37BE2683977}">
      <dgm:prSet/>
      <dgm:spPr/>
      <dgm:t>
        <a:bodyPr/>
        <a:lstStyle/>
        <a:p>
          <a:endParaRPr lang="en-US"/>
        </a:p>
      </dgm:t>
    </dgm:pt>
    <dgm:pt modelId="{5F5A10EE-C721-44CE-9365-CF5BC3E59961}">
      <dgm:prSet/>
      <dgm:spPr/>
      <dgm:t>
        <a:bodyPr/>
        <a:lstStyle/>
        <a:p>
          <a:pPr>
            <a:lnSpc>
              <a:spcPct val="100000"/>
            </a:lnSpc>
          </a:pPr>
          <a:r>
            <a:rPr lang="en-US" b="0" i="0"/>
            <a:t>Departments are siloed </a:t>
          </a:r>
          <a:endParaRPr lang="en-US"/>
        </a:p>
      </dgm:t>
    </dgm:pt>
    <dgm:pt modelId="{01B7C1CB-BBBA-4050-AA90-1B87C99E7EA5}" type="parTrans" cxnId="{88FC47CA-B651-4788-BCB6-4F0EE8D85F56}">
      <dgm:prSet/>
      <dgm:spPr/>
      <dgm:t>
        <a:bodyPr/>
        <a:lstStyle/>
        <a:p>
          <a:endParaRPr lang="en-US"/>
        </a:p>
      </dgm:t>
    </dgm:pt>
    <dgm:pt modelId="{32CF7C77-1BEE-4A8E-BE85-E9E6A9817737}" type="sibTrans" cxnId="{88FC47CA-B651-4788-BCB6-4F0EE8D85F56}">
      <dgm:prSet/>
      <dgm:spPr/>
      <dgm:t>
        <a:bodyPr/>
        <a:lstStyle/>
        <a:p>
          <a:endParaRPr lang="en-US"/>
        </a:p>
      </dgm:t>
    </dgm:pt>
    <dgm:pt modelId="{C59AB3AC-855A-4EDF-B232-6B48EC8BA5BC}">
      <dgm:prSet/>
      <dgm:spPr/>
      <dgm:t>
        <a:bodyPr/>
        <a:lstStyle/>
        <a:p>
          <a:pPr>
            <a:lnSpc>
              <a:spcPct val="100000"/>
            </a:lnSpc>
          </a:pPr>
          <a:r>
            <a:rPr lang="en-US" b="0" i="0"/>
            <a:t>Data sharing is difficult</a:t>
          </a:r>
          <a:endParaRPr lang="en-US"/>
        </a:p>
      </dgm:t>
    </dgm:pt>
    <dgm:pt modelId="{95717E86-68C4-48E0-9229-6817CDF40792}" type="parTrans" cxnId="{C3679614-871A-4DB4-91CF-54BFB32E328C}">
      <dgm:prSet/>
      <dgm:spPr/>
      <dgm:t>
        <a:bodyPr/>
        <a:lstStyle/>
        <a:p>
          <a:endParaRPr lang="en-US"/>
        </a:p>
      </dgm:t>
    </dgm:pt>
    <dgm:pt modelId="{188D703D-3FE5-49FF-AB59-7766A2F1C661}" type="sibTrans" cxnId="{C3679614-871A-4DB4-91CF-54BFB32E328C}">
      <dgm:prSet/>
      <dgm:spPr/>
      <dgm:t>
        <a:bodyPr/>
        <a:lstStyle/>
        <a:p>
          <a:endParaRPr lang="en-US"/>
        </a:p>
      </dgm:t>
    </dgm:pt>
    <dgm:pt modelId="{6F896191-7CA4-47A0-8BC8-02EA12F5874A}">
      <dgm:prSet/>
      <dgm:spPr/>
      <dgm:t>
        <a:bodyPr/>
        <a:lstStyle/>
        <a:p>
          <a:pPr>
            <a:lnSpc>
              <a:spcPct val="100000"/>
            </a:lnSpc>
          </a:pPr>
          <a:r>
            <a:rPr lang="en-US" b="0" i="0"/>
            <a:t>Moving money too fast through existing systems can continue disparities</a:t>
          </a:r>
          <a:endParaRPr lang="en-US"/>
        </a:p>
      </dgm:t>
    </dgm:pt>
    <dgm:pt modelId="{51034DFA-0BB5-40C3-B8E4-77CD4A366381}" type="parTrans" cxnId="{7FAD5994-BCD0-4716-A446-4D689D7E0898}">
      <dgm:prSet/>
      <dgm:spPr/>
      <dgm:t>
        <a:bodyPr/>
        <a:lstStyle/>
        <a:p>
          <a:endParaRPr lang="en-US"/>
        </a:p>
      </dgm:t>
    </dgm:pt>
    <dgm:pt modelId="{C616289A-B3B9-4EC8-9EB5-1CACA80B3B5C}" type="sibTrans" cxnId="{7FAD5994-BCD0-4716-A446-4D689D7E0898}">
      <dgm:prSet/>
      <dgm:spPr/>
      <dgm:t>
        <a:bodyPr/>
        <a:lstStyle/>
        <a:p>
          <a:endParaRPr lang="en-US"/>
        </a:p>
      </dgm:t>
    </dgm:pt>
    <dgm:pt modelId="{BCADB037-C2C5-4850-9C23-862DDEBFC59C}">
      <dgm:prSet/>
      <dgm:spPr/>
      <dgm:t>
        <a:bodyPr/>
        <a:lstStyle/>
        <a:p>
          <a:pPr>
            <a:lnSpc>
              <a:spcPct val="100000"/>
            </a:lnSpc>
          </a:pPr>
          <a:r>
            <a:rPr lang="en-US" b="0" i="0"/>
            <a:t>It’s hard to prepare good milestones evaluation</a:t>
          </a:r>
          <a:endParaRPr lang="en-US"/>
        </a:p>
      </dgm:t>
    </dgm:pt>
    <dgm:pt modelId="{D0B74A36-4488-419F-BAE9-F794AA9951CF}" type="parTrans" cxnId="{998B966A-4797-4D37-B0D3-5C00140FA95F}">
      <dgm:prSet/>
      <dgm:spPr/>
      <dgm:t>
        <a:bodyPr/>
        <a:lstStyle/>
        <a:p>
          <a:endParaRPr lang="en-US"/>
        </a:p>
      </dgm:t>
    </dgm:pt>
    <dgm:pt modelId="{44716203-9D59-4F2D-8DC2-20412CA1A813}" type="sibTrans" cxnId="{998B966A-4797-4D37-B0D3-5C00140FA95F}">
      <dgm:prSet/>
      <dgm:spPr/>
      <dgm:t>
        <a:bodyPr/>
        <a:lstStyle/>
        <a:p>
          <a:endParaRPr lang="en-US"/>
        </a:p>
      </dgm:t>
    </dgm:pt>
    <dgm:pt modelId="{3A62E0B3-29C7-4D0A-8A3C-80C6C0BD50D7}" type="pres">
      <dgm:prSet presAssocID="{A1F97633-AF3D-418B-91E4-5F7B1ED26B00}" presName="root" presStyleCnt="0">
        <dgm:presLayoutVars>
          <dgm:dir/>
          <dgm:resizeHandles val="exact"/>
        </dgm:presLayoutVars>
      </dgm:prSet>
      <dgm:spPr/>
    </dgm:pt>
    <dgm:pt modelId="{B3441156-566F-42CD-A698-ED80BDD0F708}" type="pres">
      <dgm:prSet presAssocID="{1F0CEAEF-435E-4152-8EFC-D5AF95960014}" presName="compNode" presStyleCnt="0"/>
      <dgm:spPr/>
    </dgm:pt>
    <dgm:pt modelId="{E1DA8F3C-B3A1-435A-80FF-272237582347}" type="pres">
      <dgm:prSet presAssocID="{1F0CEAEF-435E-4152-8EFC-D5AF95960014}" presName="bgRect" presStyleLbl="bgShp" presStyleIdx="0" presStyleCnt="3"/>
      <dgm:spPr/>
    </dgm:pt>
    <dgm:pt modelId="{21163588-4824-418C-8664-670A90B8D024}" type="pres">
      <dgm:prSet presAssocID="{1F0CEAEF-435E-4152-8EFC-D5AF959600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D9DD5808-03F5-466F-93B9-B347E75D6135}" type="pres">
      <dgm:prSet presAssocID="{1F0CEAEF-435E-4152-8EFC-D5AF95960014}" presName="spaceRect" presStyleCnt="0"/>
      <dgm:spPr/>
    </dgm:pt>
    <dgm:pt modelId="{5E77175C-DD86-4E32-82D1-A1D18E0CA288}" type="pres">
      <dgm:prSet presAssocID="{1F0CEAEF-435E-4152-8EFC-D5AF95960014}" presName="parTx" presStyleLbl="revTx" presStyleIdx="0" presStyleCnt="4">
        <dgm:presLayoutVars>
          <dgm:chMax val="0"/>
          <dgm:chPref val="0"/>
        </dgm:presLayoutVars>
      </dgm:prSet>
      <dgm:spPr/>
    </dgm:pt>
    <dgm:pt modelId="{7DC99EB3-F6E1-45E2-86FF-E80D5D194AA6}" type="pres">
      <dgm:prSet presAssocID="{1F0CEAEF-435E-4152-8EFC-D5AF95960014}" presName="desTx" presStyleLbl="revTx" presStyleIdx="1" presStyleCnt="4">
        <dgm:presLayoutVars/>
      </dgm:prSet>
      <dgm:spPr/>
    </dgm:pt>
    <dgm:pt modelId="{EE65EA92-B824-4E6B-9F8E-D727FD5F9D5E}" type="pres">
      <dgm:prSet presAssocID="{E48E00B2-ACB5-43C8-A4F9-84E1ACE74D34}" presName="sibTrans" presStyleCnt="0"/>
      <dgm:spPr/>
    </dgm:pt>
    <dgm:pt modelId="{609A7229-1ED8-4974-A9F4-26668C46C98E}" type="pres">
      <dgm:prSet presAssocID="{6F896191-7CA4-47A0-8BC8-02EA12F5874A}" presName="compNode" presStyleCnt="0"/>
      <dgm:spPr/>
    </dgm:pt>
    <dgm:pt modelId="{2C48C2C7-2C64-4AAE-8BA9-6F3DD61FC146}" type="pres">
      <dgm:prSet presAssocID="{6F896191-7CA4-47A0-8BC8-02EA12F5874A}" presName="bgRect" presStyleLbl="bgShp" presStyleIdx="1" presStyleCnt="3"/>
      <dgm:spPr/>
    </dgm:pt>
    <dgm:pt modelId="{59C76F55-9E94-491B-8B3C-6ED951641864}" type="pres">
      <dgm:prSet presAssocID="{6F896191-7CA4-47A0-8BC8-02EA12F5874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B70B6178-211C-4640-8339-AFC1458F7D88}" type="pres">
      <dgm:prSet presAssocID="{6F896191-7CA4-47A0-8BC8-02EA12F5874A}" presName="spaceRect" presStyleCnt="0"/>
      <dgm:spPr/>
    </dgm:pt>
    <dgm:pt modelId="{36C16633-CDF7-48E3-ABDC-AAAC62A98E76}" type="pres">
      <dgm:prSet presAssocID="{6F896191-7CA4-47A0-8BC8-02EA12F5874A}" presName="parTx" presStyleLbl="revTx" presStyleIdx="2" presStyleCnt="4">
        <dgm:presLayoutVars>
          <dgm:chMax val="0"/>
          <dgm:chPref val="0"/>
        </dgm:presLayoutVars>
      </dgm:prSet>
      <dgm:spPr/>
    </dgm:pt>
    <dgm:pt modelId="{D222CB47-C5AE-4A4A-8758-980AC69CCC1C}" type="pres">
      <dgm:prSet presAssocID="{C616289A-B3B9-4EC8-9EB5-1CACA80B3B5C}" presName="sibTrans" presStyleCnt="0"/>
      <dgm:spPr/>
    </dgm:pt>
    <dgm:pt modelId="{F991EC49-8394-48A0-86FD-7F73A11793FB}" type="pres">
      <dgm:prSet presAssocID="{BCADB037-C2C5-4850-9C23-862DDEBFC59C}" presName="compNode" presStyleCnt="0"/>
      <dgm:spPr/>
    </dgm:pt>
    <dgm:pt modelId="{E8D8E4C0-9CD4-4F79-A278-40F75051DA15}" type="pres">
      <dgm:prSet presAssocID="{BCADB037-C2C5-4850-9C23-862DDEBFC59C}" presName="bgRect" presStyleLbl="bgShp" presStyleIdx="2" presStyleCnt="3"/>
      <dgm:spPr/>
    </dgm:pt>
    <dgm:pt modelId="{2A2AC99A-A1D3-4B70-BA56-65BE096D029B}" type="pres">
      <dgm:prSet presAssocID="{BCADB037-C2C5-4850-9C23-862DDEBFC5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1ACBEA84-AC3D-4A86-AC9F-403DB2F43C47}" type="pres">
      <dgm:prSet presAssocID="{BCADB037-C2C5-4850-9C23-862DDEBFC59C}" presName="spaceRect" presStyleCnt="0"/>
      <dgm:spPr/>
    </dgm:pt>
    <dgm:pt modelId="{BDD883EA-324F-456F-B3C2-8156D034291D}" type="pres">
      <dgm:prSet presAssocID="{BCADB037-C2C5-4850-9C23-862DDEBFC59C}" presName="parTx" presStyleLbl="revTx" presStyleIdx="3" presStyleCnt="4">
        <dgm:presLayoutVars>
          <dgm:chMax val="0"/>
          <dgm:chPref val="0"/>
        </dgm:presLayoutVars>
      </dgm:prSet>
      <dgm:spPr/>
    </dgm:pt>
  </dgm:ptLst>
  <dgm:cxnLst>
    <dgm:cxn modelId="{5B813E07-4E48-493D-839C-BF08BE75295A}" type="presOf" srcId="{4A0A3E43-28E1-46F1-8ACC-4AF58568C8C1}" destId="{7DC99EB3-F6E1-45E2-86FF-E80D5D194AA6}" srcOrd="0" destOrd="0" presId="urn:microsoft.com/office/officeart/2018/2/layout/IconVerticalSolidList"/>
    <dgm:cxn modelId="{C3679614-871A-4DB4-91CF-54BFB32E328C}" srcId="{1F0CEAEF-435E-4152-8EFC-D5AF95960014}" destId="{C59AB3AC-855A-4EDF-B232-6B48EC8BA5BC}" srcOrd="2" destOrd="0" parTransId="{95717E86-68C4-48E0-9229-6817CDF40792}" sibTransId="{188D703D-3FE5-49FF-AB59-7766A2F1C661}"/>
    <dgm:cxn modelId="{8C058A15-3568-4897-B5AD-08B891092AC3}" type="presOf" srcId="{BCADB037-C2C5-4850-9C23-862DDEBFC59C}" destId="{BDD883EA-324F-456F-B3C2-8156D034291D}" srcOrd="0" destOrd="0" presId="urn:microsoft.com/office/officeart/2018/2/layout/IconVerticalSolidList"/>
    <dgm:cxn modelId="{C7103A33-0A66-4573-BC48-6BC8D0F2CC54}" type="presOf" srcId="{6F896191-7CA4-47A0-8BC8-02EA12F5874A}" destId="{36C16633-CDF7-48E3-ABDC-AAAC62A98E76}" srcOrd="0" destOrd="0" presId="urn:microsoft.com/office/officeart/2018/2/layout/IconVerticalSolidList"/>
    <dgm:cxn modelId="{FED67441-451E-4FCD-AF6B-02E89FBB82B0}" type="presOf" srcId="{1F0CEAEF-435E-4152-8EFC-D5AF95960014}" destId="{5E77175C-DD86-4E32-82D1-A1D18E0CA288}" srcOrd="0" destOrd="0" presId="urn:microsoft.com/office/officeart/2018/2/layout/IconVerticalSolidList"/>
    <dgm:cxn modelId="{998B966A-4797-4D37-B0D3-5C00140FA95F}" srcId="{A1F97633-AF3D-418B-91E4-5F7B1ED26B00}" destId="{BCADB037-C2C5-4850-9C23-862DDEBFC59C}" srcOrd="2" destOrd="0" parTransId="{D0B74A36-4488-419F-BAE9-F794AA9951CF}" sibTransId="{44716203-9D59-4F2D-8DC2-20412CA1A813}"/>
    <dgm:cxn modelId="{E7E63977-DEF2-44D9-AF24-B37BE2683977}" srcId="{1F0CEAEF-435E-4152-8EFC-D5AF95960014}" destId="{4A0A3E43-28E1-46F1-8ACC-4AF58568C8C1}" srcOrd="0" destOrd="0" parTransId="{9AC957C6-8C36-4126-9718-F026B0AE2F0E}" sibTransId="{F748AE1C-8AD1-4268-B40C-B80977FFAD20}"/>
    <dgm:cxn modelId="{A6348F78-56E1-405F-9684-B81E94A3C2BE}" srcId="{A1F97633-AF3D-418B-91E4-5F7B1ED26B00}" destId="{1F0CEAEF-435E-4152-8EFC-D5AF95960014}" srcOrd="0" destOrd="0" parTransId="{94F4B248-3509-4A60-A7A8-0CC1627E7A66}" sibTransId="{E48E00B2-ACB5-43C8-A4F9-84E1ACE74D34}"/>
    <dgm:cxn modelId="{7FAD5994-BCD0-4716-A446-4D689D7E0898}" srcId="{A1F97633-AF3D-418B-91E4-5F7B1ED26B00}" destId="{6F896191-7CA4-47A0-8BC8-02EA12F5874A}" srcOrd="1" destOrd="0" parTransId="{51034DFA-0BB5-40C3-B8E4-77CD4A366381}" sibTransId="{C616289A-B3B9-4EC8-9EB5-1CACA80B3B5C}"/>
    <dgm:cxn modelId="{8A6F72A5-3A0C-402A-8021-20A048741BEE}" type="presOf" srcId="{C59AB3AC-855A-4EDF-B232-6B48EC8BA5BC}" destId="{7DC99EB3-F6E1-45E2-86FF-E80D5D194AA6}" srcOrd="0" destOrd="2" presId="urn:microsoft.com/office/officeart/2018/2/layout/IconVerticalSolidList"/>
    <dgm:cxn modelId="{40B348C1-3421-40FF-9A24-CD59EB998463}" type="presOf" srcId="{5F5A10EE-C721-44CE-9365-CF5BC3E59961}" destId="{7DC99EB3-F6E1-45E2-86FF-E80D5D194AA6}" srcOrd="0" destOrd="1" presId="urn:microsoft.com/office/officeart/2018/2/layout/IconVerticalSolidList"/>
    <dgm:cxn modelId="{88FC47CA-B651-4788-BCB6-4F0EE8D85F56}" srcId="{1F0CEAEF-435E-4152-8EFC-D5AF95960014}" destId="{5F5A10EE-C721-44CE-9365-CF5BC3E59961}" srcOrd="1" destOrd="0" parTransId="{01B7C1CB-BBBA-4050-AA90-1B87C99E7EA5}" sibTransId="{32CF7C77-1BEE-4A8E-BE85-E9E6A9817737}"/>
    <dgm:cxn modelId="{32042FE8-A361-49C5-9F4D-1ABE83CFD64E}" type="presOf" srcId="{A1F97633-AF3D-418B-91E4-5F7B1ED26B00}" destId="{3A62E0B3-29C7-4D0A-8A3C-80C6C0BD50D7}" srcOrd="0" destOrd="0" presId="urn:microsoft.com/office/officeart/2018/2/layout/IconVerticalSolidList"/>
    <dgm:cxn modelId="{FEA88B2A-E7B3-4ED3-94BA-1E9EDD9347B5}" type="presParOf" srcId="{3A62E0B3-29C7-4D0A-8A3C-80C6C0BD50D7}" destId="{B3441156-566F-42CD-A698-ED80BDD0F708}" srcOrd="0" destOrd="0" presId="urn:microsoft.com/office/officeart/2018/2/layout/IconVerticalSolidList"/>
    <dgm:cxn modelId="{6CF6D090-8BCC-43DF-9FC4-72DB7C350596}" type="presParOf" srcId="{B3441156-566F-42CD-A698-ED80BDD0F708}" destId="{E1DA8F3C-B3A1-435A-80FF-272237582347}" srcOrd="0" destOrd="0" presId="urn:microsoft.com/office/officeart/2018/2/layout/IconVerticalSolidList"/>
    <dgm:cxn modelId="{E9563C87-E043-419A-9523-63D16C3E2616}" type="presParOf" srcId="{B3441156-566F-42CD-A698-ED80BDD0F708}" destId="{21163588-4824-418C-8664-670A90B8D024}" srcOrd="1" destOrd="0" presId="urn:microsoft.com/office/officeart/2018/2/layout/IconVerticalSolidList"/>
    <dgm:cxn modelId="{3A7BB200-4970-4022-9800-8BA6F55C9A05}" type="presParOf" srcId="{B3441156-566F-42CD-A698-ED80BDD0F708}" destId="{D9DD5808-03F5-466F-93B9-B347E75D6135}" srcOrd="2" destOrd="0" presId="urn:microsoft.com/office/officeart/2018/2/layout/IconVerticalSolidList"/>
    <dgm:cxn modelId="{D01CD5E1-FF2E-4BB0-817E-2E8A3F3EC0C2}" type="presParOf" srcId="{B3441156-566F-42CD-A698-ED80BDD0F708}" destId="{5E77175C-DD86-4E32-82D1-A1D18E0CA288}" srcOrd="3" destOrd="0" presId="urn:microsoft.com/office/officeart/2018/2/layout/IconVerticalSolidList"/>
    <dgm:cxn modelId="{C6698786-9DD1-4E5F-9765-9E37EAFA54A3}" type="presParOf" srcId="{B3441156-566F-42CD-A698-ED80BDD0F708}" destId="{7DC99EB3-F6E1-45E2-86FF-E80D5D194AA6}" srcOrd="4" destOrd="0" presId="urn:microsoft.com/office/officeart/2018/2/layout/IconVerticalSolidList"/>
    <dgm:cxn modelId="{08E87690-DABC-408C-816E-A12B4435E76D}" type="presParOf" srcId="{3A62E0B3-29C7-4D0A-8A3C-80C6C0BD50D7}" destId="{EE65EA92-B824-4E6B-9F8E-D727FD5F9D5E}" srcOrd="1" destOrd="0" presId="urn:microsoft.com/office/officeart/2018/2/layout/IconVerticalSolidList"/>
    <dgm:cxn modelId="{2E612184-6B1A-4C87-8FF8-50CA0D5EC22D}" type="presParOf" srcId="{3A62E0B3-29C7-4D0A-8A3C-80C6C0BD50D7}" destId="{609A7229-1ED8-4974-A9F4-26668C46C98E}" srcOrd="2" destOrd="0" presId="urn:microsoft.com/office/officeart/2018/2/layout/IconVerticalSolidList"/>
    <dgm:cxn modelId="{A7CF28DC-6CBB-4108-B26F-80C956F82FCA}" type="presParOf" srcId="{609A7229-1ED8-4974-A9F4-26668C46C98E}" destId="{2C48C2C7-2C64-4AAE-8BA9-6F3DD61FC146}" srcOrd="0" destOrd="0" presId="urn:microsoft.com/office/officeart/2018/2/layout/IconVerticalSolidList"/>
    <dgm:cxn modelId="{692A0DFC-AE44-4423-8F01-C55916935CF9}" type="presParOf" srcId="{609A7229-1ED8-4974-A9F4-26668C46C98E}" destId="{59C76F55-9E94-491B-8B3C-6ED951641864}" srcOrd="1" destOrd="0" presId="urn:microsoft.com/office/officeart/2018/2/layout/IconVerticalSolidList"/>
    <dgm:cxn modelId="{15294D79-A6D6-4163-A177-9D4CA0905EEC}" type="presParOf" srcId="{609A7229-1ED8-4974-A9F4-26668C46C98E}" destId="{B70B6178-211C-4640-8339-AFC1458F7D88}" srcOrd="2" destOrd="0" presId="urn:microsoft.com/office/officeart/2018/2/layout/IconVerticalSolidList"/>
    <dgm:cxn modelId="{0B7587BD-653C-44F0-B77B-85E4920F12C4}" type="presParOf" srcId="{609A7229-1ED8-4974-A9F4-26668C46C98E}" destId="{36C16633-CDF7-48E3-ABDC-AAAC62A98E76}" srcOrd="3" destOrd="0" presId="urn:microsoft.com/office/officeart/2018/2/layout/IconVerticalSolidList"/>
    <dgm:cxn modelId="{A5C97E18-74CE-420F-AA81-EB6C4EFFD7CB}" type="presParOf" srcId="{3A62E0B3-29C7-4D0A-8A3C-80C6C0BD50D7}" destId="{D222CB47-C5AE-4A4A-8758-980AC69CCC1C}" srcOrd="3" destOrd="0" presId="urn:microsoft.com/office/officeart/2018/2/layout/IconVerticalSolidList"/>
    <dgm:cxn modelId="{EEC209F2-0C0B-4601-9862-66E2CEECFB33}" type="presParOf" srcId="{3A62E0B3-29C7-4D0A-8A3C-80C6C0BD50D7}" destId="{F991EC49-8394-48A0-86FD-7F73A11793FB}" srcOrd="4" destOrd="0" presId="urn:microsoft.com/office/officeart/2018/2/layout/IconVerticalSolidList"/>
    <dgm:cxn modelId="{2610C2D4-D182-4DCB-8092-94593C71AAAE}" type="presParOf" srcId="{F991EC49-8394-48A0-86FD-7F73A11793FB}" destId="{E8D8E4C0-9CD4-4F79-A278-40F75051DA15}" srcOrd="0" destOrd="0" presId="urn:microsoft.com/office/officeart/2018/2/layout/IconVerticalSolidList"/>
    <dgm:cxn modelId="{C6754C82-E8A0-488C-9568-7C2C5B2968D2}" type="presParOf" srcId="{F991EC49-8394-48A0-86FD-7F73A11793FB}" destId="{2A2AC99A-A1D3-4B70-BA56-65BE096D029B}" srcOrd="1" destOrd="0" presId="urn:microsoft.com/office/officeart/2018/2/layout/IconVerticalSolidList"/>
    <dgm:cxn modelId="{FB0EBB1F-CC9B-4E42-85F2-062DAFAA895D}" type="presParOf" srcId="{F991EC49-8394-48A0-86FD-7F73A11793FB}" destId="{1ACBEA84-AC3D-4A86-AC9F-403DB2F43C47}" srcOrd="2" destOrd="0" presId="urn:microsoft.com/office/officeart/2018/2/layout/IconVerticalSolidList"/>
    <dgm:cxn modelId="{60D2CA7B-AF0D-4C30-AB62-97E754E7312C}" type="presParOf" srcId="{F991EC49-8394-48A0-86FD-7F73A11793FB}" destId="{BDD883EA-324F-456F-B3C2-8156D03429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6B72F2-2463-496B-8621-83FD8949C7E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F079C0-4DE5-440C-809A-2E0BCA5E08DE}">
      <dgm:prSet/>
      <dgm:spPr/>
      <dgm:t>
        <a:bodyPr/>
        <a:lstStyle/>
        <a:p>
          <a:pPr>
            <a:lnSpc>
              <a:spcPct val="100000"/>
            </a:lnSpc>
          </a:pPr>
          <a:r>
            <a:rPr lang="en-US" b="0" i="0"/>
            <a:t>Incorporate strategic planning principles</a:t>
          </a:r>
          <a:endParaRPr lang="en-US"/>
        </a:p>
      </dgm:t>
    </dgm:pt>
    <dgm:pt modelId="{0D2D8F0F-45A5-416E-9B06-F85615D088BF}" type="parTrans" cxnId="{B76E65E7-D9E2-4BF2-83DF-0647A1B676EA}">
      <dgm:prSet/>
      <dgm:spPr/>
      <dgm:t>
        <a:bodyPr/>
        <a:lstStyle/>
        <a:p>
          <a:endParaRPr lang="en-US"/>
        </a:p>
      </dgm:t>
    </dgm:pt>
    <dgm:pt modelId="{DEDE9CB2-5521-4624-9886-DE8073917B8F}" type="sibTrans" cxnId="{B76E65E7-D9E2-4BF2-83DF-0647A1B676EA}">
      <dgm:prSet/>
      <dgm:spPr/>
      <dgm:t>
        <a:bodyPr/>
        <a:lstStyle/>
        <a:p>
          <a:endParaRPr lang="en-US"/>
        </a:p>
      </dgm:t>
    </dgm:pt>
    <dgm:pt modelId="{77404D0B-9BC4-4E2D-B0BC-2EBF796DA24A}">
      <dgm:prSet/>
      <dgm:spPr/>
      <dgm:t>
        <a:bodyPr/>
        <a:lstStyle/>
        <a:p>
          <a:pPr>
            <a:lnSpc>
              <a:spcPct val="100000"/>
            </a:lnSpc>
          </a:pPr>
          <a:r>
            <a:rPr lang="en-US" b="0" i="0"/>
            <a:t>Short-term plans and longer-term considerations</a:t>
          </a:r>
          <a:endParaRPr lang="en-US"/>
        </a:p>
      </dgm:t>
    </dgm:pt>
    <dgm:pt modelId="{4E7F9C3B-600A-4FB9-97DD-928CB5346A05}" type="parTrans" cxnId="{137DFC66-D31E-4BD8-A355-27EBDAB71E72}">
      <dgm:prSet/>
      <dgm:spPr/>
      <dgm:t>
        <a:bodyPr/>
        <a:lstStyle/>
        <a:p>
          <a:endParaRPr lang="en-US"/>
        </a:p>
      </dgm:t>
    </dgm:pt>
    <dgm:pt modelId="{12282B72-6D10-47E8-8A51-AFFA0BC599D0}" type="sibTrans" cxnId="{137DFC66-D31E-4BD8-A355-27EBDAB71E72}">
      <dgm:prSet/>
      <dgm:spPr/>
      <dgm:t>
        <a:bodyPr/>
        <a:lstStyle/>
        <a:p>
          <a:endParaRPr lang="en-US"/>
        </a:p>
      </dgm:t>
    </dgm:pt>
    <dgm:pt modelId="{0F6766ED-BBB0-4BF1-AA78-1E70DD4F3854}">
      <dgm:prSet/>
      <dgm:spPr/>
      <dgm:t>
        <a:bodyPr/>
        <a:lstStyle/>
        <a:p>
          <a:pPr>
            <a:lnSpc>
              <a:spcPct val="100000"/>
            </a:lnSpc>
          </a:pPr>
          <a:r>
            <a:rPr lang="en-US" b="0" i="0"/>
            <a:t>Disaggregate the data to know where to target the funds</a:t>
          </a:r>
          <a:endParaRPr lang="en-US"/>
        </a:p>
      </dgm:t>
    </dgm:pt>
    <dgm:pt modelId="{2F40B55E-0734-4481-B10F-8E707520C3C8}" type="parTrans" cxnId="{000FDF34-B73F-495B-B400-44DD8BFC01AF}">
      <dgm:prSet/>
      <dgm:spPr/>
      <dgm:t>
        <a:bodyPr/>
        <a:lstStyle/>
        <a:p>
          <a:endParaRPr lang="en-US"/>
        </a:p>
      </dgm:t>
    </dgm:pt>
    <dgm:pt modelId="{B35051B9-764B-432F-9DBE-F1E19D62D033}" type="sibTrans" cxnId="{000FDF34-B73F-495B-B400-44DD8BFC01AF}">
      <dgm:prSet/>
      <dgm:spPr/>
      <dgm:t>
        <a:bodyPr/>
        <a:lstStyle/>
        <a:p>
          <a:endParaRPr lang="en-US"/>
        </a:p>
      </dgm:t>
    </dgm:pt>
    <dgm:pt modelId="{080B41EA-C1A4-4C46-BDD1-D20FE8B56975}">
      <dgm:prSet/>
      <dgm:spPr/>
      <dgm:t>
        <a:bodyPr/>
        <a:lstStyle/>
        <a:p>
          <a:pPr>
            <a:lnSpc>
              <a:spcPct val="100000"/>
            </a:lnSpc>
          </a:pPr>
          <a:r>
            <a:rPr lang="en-US" b="0" i="0"/>
            <a:t>Build on best practices</a:t>
          </a:r>
          <a:endParaRPr lang="en-US"/>
        </a:p>
      </dgm:t>
    </dgm:pt>
    <dgm:pt modelId="{C6BD07C9-5BFC-4A01-8038-F3C00C27F916}" type="parTrans" cxnId="{FE467897-48F4-4710-BED7-477595C41D3F}">
      <dgm:prSet/>
      <dgm:spPr/>
      <dgm:t>
        <a:bodyPr/>
        <a:lstStyle/>
        <a:p>
          <a:endParaRPr lang="en-US"/>
        </a:p>
      </dgm:t>
    </dgm:pt>
    <dgm:pt modelId="{3275DEAF-D2F4-4142-B5D4-7F4E46B2055D}" type="sibTrans" cxnId="{FE467897-48F4-4710-BED7-477595C41D3F}">
      <dgm:prSet/>
      <dgm:spPr/>
      <dgm:t>
        <a:bodyPr/>
        <a:lstStyle/>
        <a:p>
          <a:endParaRPr lang="en-US"/>
        </a:p>
      </dgm:t>
    </dgm:pt>
    <dgm:pt modelId="{C1900814-7D7B-474C-9FB4-F6D44C302FE6}">
      <dgm:prSet/>
      <dgm:spPr/>
      <dgm:t>
        <a:bodyPr/>
        <a:lstStyle/>
        <a:p>
          <a:pPr>
            <a:lnSpc>
              <a:spcPct val="100000"/>
            </a:lnSpc>
          </a:pPr>
          <a:r>
            <a:rPr lang="en-US" b="0" i="0"/>
            <a:t>Utilize existing partnerships and community groups</a:t>
          </a:r>
          <a:endParaRPr lang="en-US"/>
        </a:p>
      </dgm:t>
    </dgm:pt>
    <dgm:pt modelId="{2A5FC595-4B07-40C5-B5D0-A76F3E3FCA0B}" type="parTrans" cxnId="{E442093C-84FE-4811-AFD4-3D2CA0D0FFC6}">
      <dgm:prSet/>
      <dgm:spPr/>
      <dgm:t>
        <a:bodyPr/>
        <a:lstStyle/>
        <a:p>
          <a:endParaRPr lang="en-US"/>
        </a:p>
      </dgm:t>
    </dgm:pt>
    <dgm:pt modelId="{39DB0352-B49F-4A20-9B53-821BA6F0990D}" type="sibTrans" cxnId="{E442093C-84FE-4811-AFD4-3D2CA0D0FFC6}">
      <dgm:prSet/>
      <dgm:spPr/>
      <dgm:t>
        <a:bodyPr/>
        <a:lstStyle/>
        <a:p>
          <a:endParaRPr lang="en-US"/>
        </a:p>
      </dgm:t>
    </dgm:pt>
    <dgm:pt modelId="{0A405B61-EE55-4621-AD58-96B2E44D05D6}">
      <dgm:prSet/>
      <dgm:spPr/>
      <dgm:t>
        <a:bodyPr/>
        <a:lstStyle/>
        <a:p>
          <a:pPr>
            <a:lnSpc>
              <a:spcPct val="100000"/>
            </a:lnSpc>
          </a:pPr>
          <a:r>
            <a:rPr lang="en-US" b="0" i="0"/>
            <a:t>Develop milestones that can be measured and tracked</a:t>
          </a:r>
          <a:endParaRPr lang="en-US"/>
        </a:p>
      </dgm:t>
    </dgm:pt>
    <dgm:pt modelId="{E8965918-09BD-447F-B268-AC2C44B784E0}" type="parTrans" cxnId="{4F33BCD9-A3AD-4804-9F66-C852398DAA56}">
      <dgm:prSet/>
      <dgm:spPr/>
      <dgm:t>
        <a:bodyPr/>
        <a:lstStyle/>
        <a:p>
          <a:endParaRPr lang="en-US"/>
        </a:p>
      </dgm:t>
    </dgm:pt>
    <dgm:pt modelId="{9A202A29-6F11-4B53-8CA2-02C402BF1CCA}" type="sibTrans" cxnId="{4F33BCD9-A3AD-4804-9F66-C852398DAA56}">
      <dgm:prSet/>
      <dgm:spPr/>
      <dgm:t>
        <a:bodyPr/>
        <a:lstStyle/>
        <a:p>
          <a:endParaRPr lang="en-US"/>
        </a:p>
      </dgm:t>
    </dgm:pt>
    <dgm:pt modelId="{4ECD35EC-BD6D-4E53-AE71-B608824A4827}" type="pres">
      <dgm:prSet presAssocID="{D16B72F2-2463-496B-8621-83FD8949C7E2}" presName="root" presStyleCnt="0">
        <dgm:presLayoutVars>
          <dgm:dir/>
          <dgm:resizeHandles val="exact"/>
        </dgm:presLayoutVars>
      </dgm:prSet>
      <dgm:spPr/>
    </dgm:pt>
    <dgm:pt modelId="{DAF2A1FE-1151-447B-9D97-36B1707C8B16}" type="pres">
      <dgm:prSet presAssocID="{1AF079C0-4DE5-440C-809A-2E0BCA5E08DE}" presName="compNode" presStyleCnt="0"/>
      <dgm:spPr/>
    </dgm:pt>
    <dgm:pt modelId="{5E0A3959-A67D-43AA-82D7-1C6045EB6AA9}" type="pres">
      <dgm:prSet presAssocID="{1AF079C0-4DE5-440C-809A-2E0BCA5E08DE}" presName="bgRect" presStyleLbl="bgShp" presStyleIdx="0" presStyleCnt="5"/>
      <dgm:spPr/>
    </dgm:pt>
    <dgm:pt modelId="{C6A5E09A-372B-4A44-AEE5-80F708721C39}" type="pres">
      <dgm:prSet presAssocID="{1AF079C0-4DE5-440C-809A-2E0BCA5E08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book"/>
        </a:ext>
      </dgm:extLst>
    </dgm:pt>
    <dgm:pt modelId="{45369BCD-4AE3-4E3A-AE08-0FBDF45F1A4C}" type="pres">
      <dgm:prSet presAssocID="{1AF079C0-4DE5-440C-809A-2E0BCA5E08DE}" presName="spaceRect" presStyleCnt="0"/>
      <dgm:spPr/>
    </dgm:pt>
    <dgm:pt modelId="{CADB9374-F1A9-4051-80AA-DB72335E6C8D}" type="pres">
      <dgm:prSet presAssocID="{1AF079C0-4DE5-440C-809A-2E0BCA5E08DE}" presName="parTx" presStyleLbl="revTx" presStyleIdx="0" presStyleCnt="6">
        <dgm:presLayoutVars>
          <dgm:chMax val="0"/>
          <dgm:chPref val="0"/>
        </dgm:presLayoutVars>
      </dgm:prSet>
      <dgm:spPr/>
    </dgm:pt>
    <dgm:pt modelId="{F5B1C60C-8624-4B82-B77D-14DF59EFD608}" type="pres">
      <dgm:prSet presAssocID="{1AF079C0-4DE5-440C-809A-2E0BCA5E08DE}" presName="desTx" presStyleLbl="revTx" presStyleIdx="1" presStyleCnt="6">
        <dgm:presLayoutVars/>
      </dgm:prSet>
      <dgm:spPr/>
    </dgm:pt>
    <dgm:pt modelId="{95167A3B-09F2-4919-B567-05684D01019D}" type="pres">
      <dgm:prSet presAssocID="{DEDE9CB2-5521-4624-9886-DE8073917B8F}" presName="sibTrans" presStyleCnt="0"/>
      <dgm:spPr/>
    </dgm:pt>
    <dgm:pt modelId="{63647930-9AB9-4A16-B51B-69EA16BCB000}" type="pres">
      <dgm:prSet presAssocID="{0F6766ED-BBB0-4BF1-AA78-1E70DD4F3854}" presName="compNode" presStyleCnt="0"/>
      <dgm:spPr/>
    </dgm:pt>
    <dgm:pt modelId="{54153E9A-F155-44B6-8C9D-47FFD7D7B0CB}" type="pres">
      <dgm:prSet presAssocID="{0F6766ED-BBB0-4BF1-AA78-1E70DD4F3854}" presName="bgRect" presStyleLbl="bgShp" presStyleIdx="1" presStyleCnt="5"/>
      <dgm:spPr/>
    </dgm:pt>
    <dgm:pt modelId="{83D0F83F-044E-4231-86CD-AB241164F31C}" type="pres">
      <dgm:prSet presAssocID="{0F6766ED-BBB0-4BF1-AA78-1E70DD4F385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ED611CDF-2418-4754-8CE1-3AAB16561F46}" type="pres">
      <dgm:prSet presAssocID="{0F6766ED-BBB0-4BF1-AA78-1E70DD4F3854}" presName="spaceRect" presStyleCnt="0"/>
      <dgm:spPr/>
    </dgm:pt>
    <dgm:pt modelId="{25009E17-EEC3-45F0-9846-41FAF0005C06}" type="pres">
      <dgm:prSet presAssocID="{0F6766ED-BBB0-4BF1-AA78-1E70DD4F3854}" presName="parTx" presStyleLbl="revTx" presStyleIdx="2" presStyleCnt="6">
        <dgm:presLayoutVars>
          <dgm:chMax val="0"/>
          <dgm:chPref val="0"/>
        </dgm:presLayoutVars>
      </dgm:prSet>
      <dgm:spPr/>
    </dgm:pt>
    <dgm:pt modelId="{DAB05689-C36A-4821-98CD-55D0E6908053}" type="pres">
      <dgm:prSet presAssocID="{B35051B9-764B-432F-9DBE-F1E19D62D033}" presName="sibTrans" presStyleCnt="0"/>
      <dgm:spPr/>
    </dgm:pt>
    <dgm:pt modelId="{B8D687FA-73D9-4B92-A24C-4DA6D5EC5866}" type="pres">
      <dgm:prSet presAssocID="{080B41EA-C1A4-4C46-BDD1-D20FE8B56975}" presName="compNode" presStyleCnt="0"/>
      <dgm:spPr/>
    </dgm:pt>
    <dgm:pt modelId="{325B3B78-F8D6-44E7-98CD-21F3E21E6C9A}" type="pres">
      <dgm:prSet presAssocID="{080B41EA-C1A4-4C46-BDD1-D20FE8B56975}" presName="bgRect" presStyleLbl="bgShp" presStyleIdx="2" presStyleCnt="5"/>
      <dgm:spPr/>
    </dgm:pt>
    <dgm:pt modelId="{45B73E20-7CF3-48C2-A8BC-556E7A47F6A0}" type="pres">
      <dgm:prSet presAssocID="{080B41EA-C1A4-4C46-BDD1-D20FE8B5697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43A40CF1-F4E8-4F96-B801-9740B48080F4}" type="pres">
      <dgm:prSet presAssocID="{080B41EA-C1A4-4C46-BDD1-D20FE8B56975}" presName="spaceRect" presStyleCnt="0"/>
      <dgm:spPr/>
    </dgm:pt>
    <dgm:pt modelId="{6636A5F0-6F8A-470D-8B9B-C7B3047952BE}" type="pres">
      <dgm:prSet presAssocID="{080B41EA-C1A4-4C46-BDD1-D20FE8B56975}" presName="parTx" presStyleLbl="revTx" presStyleIdx="3" presStyleCnt="6">
        <dgm:presLayoutVars>
          <dgm:chMax val="0"/>
          <dgm:chPref val="0"/>
        </dgm:presLayoutVars>
      </dgm:prSet>
      <dgm:spPr/>
    </dgm:pt>
    <dgm:pt modelId="{9917DD4F-3545-4687-93E7-BB28002ACBB9}" type="pres">
      <dgm:prSet presAssocID="{3275DEAF-D2F4-4142-B5D4-7F4E46B2055D}" presName="sibTrans" presStyleCnt="0"/>
      <dgm:spPr/>
    </dgm:pt>
    <dgm:pt modelId="{F0B5EB26-B430-423E-9D88-1F4DC0CC4338}" type="pres">
      <dgm:prSet presAssocID="{C1900814-7D7B-474C-9FB4-F6D44C302FE6}" presName="compNode" presStyleCnt="0"/>
      <dgm:spPr/>
    </dgm:pt>
    <dgm:pt modelId="{C61E7D4D-BC6B-4645-937F-1AC8FD73CD55}" type="pres">
      <dgm:prSet presAssocID="{C1900814-7D7B-474C-9FB4-F6D44C302FE6}" presName="bgRect" presStyleLbl="bgShp" presStyleIdx="3" presStyleCnt="5"/>
      <dgm:spPr/>
    </dgm:pt>
    <dgm:pt modelId="{C04A8BB7-7443-486B-A17A-147DA050DF08}" type="pres">
      <dgm:prSet presAssocID="{C1900814-7D7B-474C-9FB4-F6D44C302FE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D7F8F960-79E8-4616-B3E1-79B8FF543E57}" type="pres">
      <dgm:prSet presAssocID="{C1900814-7D7B-474C-9FB4-F6D44C302FE6}" presName="spaceRect" presStyleCnt="0"/>
      <dgm:spPr/>
    </dgm:pt>
    <dgm:pt modelId="{FC78C036-E3FA-4CCD-B4ED-941A7BC556F4}" type="pres">
      <dgm:prSet presAssocID="{C1900814-7D7B-474C-9FB4-F6D44C302FE6}" presName="parTx" presStyleLbl="revTx" presStyleIdx="4" presStyleCnt="6">
        <dgm:presLayoutVars>
          <dgm:chMax val="0"/>
          <dgm:chPref val="0"/>
        </dgm:presLayoutVars>
      </dgm:prSet>
      <dgm:spPr/>
    </dgm:pt>
    <dgm:pt modelId="{4F8213F5-8971-490A-8A8F-AACE25C289D6}" type="pres">
      <dgm:prSet presAssocID="{39DB0352-B49F-4A20-9B53-821BA6F0990D}" presName="sibTrans" presStyleCnt="0"/>
      <dgm:spPr/>
    </dgm:pt>
    <dgm:pt modelId="{806A76B8-54B3-4100-9663-3B9431F3E4A8}" type="pres">
      <dgm:prSet presAssocID="{0A405B61-EE55-4621-AD58-96B2E44D05D6}" presName="compNode" presStyleCnt="0"/>
      <dgm:spPr/>
    </dgm:pt>
    <dgm:pt modelId="{C55E8D52-3A7C-41FB-98D9-6C05C04B179E}" type="pres">
      <dgm:prSet presAssocID="{0A405B61-EE55-4621-AD58-96B2E44D05D6}" presName="bgRect" presStyleLbl="bgShp" presStyleIdx="4" presStyleCnt="5"/>
      <dgm:spPr/>
    </dgm:pt>
    <dgm:pt modelId="{0B7B9C5B-52C4-4F60-A50D-0CADF44A08A5}" type="pres">
      <dgm:prSet presAssocID="{0A405B61-EE55-4621-AD58-96B2E44D05D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pward trend"/>
        </a:ext>
      </dgm:extLst>
    </dgm:pt>
    <dgm:pt modelId="{2CC1ACE1-ADED-491A-BFA6-00012192A885}" type="pres">
      <dgm:prSet presAssocID="{0A405B61-EE55-4621-AD58-96B2E44D05D6}" presName="spaceRect" presStyleCnt="0"/>
      <dgm:spPr/>
    </dgm:pt>
    <dgm:pt modelId="{185D898D-E32B-40D2-8E70-844E980D7CD9}" type="pres">
      <dgm:prSet presAssocID="{0A405B61-EE55-4621-AD58-96B2E44D05D6}" presName="parTx" presStyleLbl="revTx" presStyleIdx="5" presStyleCnt="6">
        <dgm:presLayoutVars>
          <dgm:chMax val="0"/>
          <dgm:chPref val="0"/>
        </dgm:presLayoutVars>
      </dgm:prSet>
      <dgm:spPr/>
    </dgm:pt>
  </dgm:ptLst>
  <dgm:cxnLst>
    <dgm:cxn modelId="{8F240A31-6721-412C-9C39-44898EECD70E}" type="presOf" srcId="{0A405B61-EE55-4621-AD58-96B2E44D05D6}" destId="{185D898D-E32B-40D2-8E70-844E980D7CD9}" srcOrd="0" destOrd="0" presId="urn:microsoft.com/office/officeart/2018/2/layout/IconVerticalSolidList"/>
    <dgm:cxn modelId="{000FDF34-B73F-495B-B400-44DD8BFC01AF}" srcId="{D16B72F2-2463-496B-8621-83FD8949C7E2}" destId="{0F6766ED-BBB0-4BF1-AA78-1E70DD4F3854}" srcOrd="1" destOrd="0" parTransId="{2F40B55E-0734-4481-B10F-8E707520C3C8}" sibTransId="{B35051B9-764B-432F-9DBE-F1E19D62D033}"/>
    <dgm:cxn modelId="{CEA20E35-564C-4667-B6F7-34BC1B5DB1C1}" type="presOf" srcId="{C1900814-7D7B-474C-9FB4-F6D44C302FE6}" destId="{FC78C036-E3FA-4CCD-B4ED-941A7BC556F4}" srcOrd="0" destOrd="0" presId="urn:microsoft.com/office/officeart/2018/2/layout/IconVerticalSolidList"/>
    <dgm:cxn modelId="{E442093C-84FE-4811-AFD4-3D2CA0D0FFC6}" srcId="{D16B72F2-2463-496B-8621-83FD8949C7E2}" destId="{C1900814-7D7B-474C-9FB4-F6D44C302FE6}" srcOrd="3" destOrd="0" parTransId="{2A5FC595-4B07-40C5-B5D0-A76F3E3FCA0B}" sibTransId="{39DB0352-B49F-4A20-9B53-821BA6F0990D}"/>
    <dgm:cxn modelId="{17AC6D63-2FF6-4EEA-A8A9-2274A68F3045}" type="presOf" srcId="{77404D0B-9BC4-4E2D-B0BC-2EBF796DA24A}" destId="{F5B1C60C-8624-4B82-B77D-14DF59EFD608}" srcOrd="0" destOrd="0" presId="urn:microsoft.com/office/officeart/2018/2/layout/IconVerticalSolidList"/>
    <dgm:cxn modelId="{137DFC66-D31E-4BD8-A355-27EBDAB71E72}" srcId="{1AF079C0-4DE5-440C-809A-2E0BCA5E08DE}" destId="{77404D0B-9BC4-4E2D-B0BC-2EBF796DA24A}" srcOrd="0" destOrd="0" parTransId="{4E7F9C3B-600A-4FB9-97DD-928CB5346A05}" sibTransId="{12282B72-6D10-47E8-8A51-AFFA0BC599D0}"/>
    <dgm:cxn modelId="{5E107F94-B066-45FC-AF39-DB67615267EA}" type="presOf" srcId="{080B41EA-C1A4-4C46-BDD1-D20FE8B56975}" destId="{6636A5F0-6F8A-470D-8B9B-C7B3047952BE}" srcOrd="0" destOrd="0" presId="urn:microsoft.com/office/officeart/2018/2/layout/IconVerticalSolidList"/>
    <dgm:cxn modelId="{FE467897-48F4-4710-BED7-477595C41D3F}" srcId="{D16B72F2-2463-496B-8621-83FD8949C7E2}" destId="{080B41EA-C1A4-4C46-BDD1-D20FE8B56975}" srcOrd="2" destOrd="0" parTransId="{C6BD07C9-5BFC-4A01-8038-F3C00C27F916}" sibTransId="{3275DEAF-D2F4-4142-B5D4-7F4E46B2055D}"/>
    <dgm:cxn modelId="{66C141A1-DE93-4C3D-8FBB-8D020EE6ED7E}" type="presOf" srcId="{1AF079C0-4DE5-440C-809A-2E0BCA5E08DE}" destId="{CADB9374-F1A9-4051-80AA-DB72335E6C8D}" srcOrd="0" destOrd="0" presId="urn:microsoft.com/office/officeart/2018/2/layout/IconVerticalSolidList"/>
    <dgm:cxn modelId="{514089C2-A3D9-4506-AA0E-37CC40284227}" type="presOf" srcId="{0F6766ED-BBB0-4BF1-AA78-1E70DD4F3854}" destId="{25009E17-EEC3-45F0-9846-41FAF0005C06}" srcOrd="0" destOrd="0" presId="urn:microsoft.com/office/officeart/2018/2/layout/IconVerticalSolidList"/>
    <dgm:cxn modelId="{7FE135C8-6B7C-4D59-8B13-E8F7C3511BEC}" type="presOf" srcId="{D16B72F2-2463-496B-8621-83FD8949C7E2}" destId="{4ECD35EC-BD6D-4E53-AE71-B608824A4827}" srcOrd="0" destOrd="0" presId="urn:microsoft.com/office/officeart/2018/2/layout/IconVerticalSolidList"/>
    <dgm:cxn modelId="{4F33BCD9-A3AD-4804-9F66-C852398DAA56}" srcId="{D16B72F2-2463-496B-8621-83FD8949C7E2}" destId="{0A405B61-EE55-4621-AD58-96B2E44D05D6}" srcOrd="4" destOrd="0" parTransId="{E8965918-09BD-447F-B268-AC2C44B784E0}" sibTransId="{9A202A29-6F11-4B53-8CA2-02C402BF1CCA}"/>
    <dgm:cxn modelId="{B76E65E7-D9E2-4BF2-83DF-0647A1B676EA}" srcId="{D16B72F2-2463-496B-8621-83FD8949C7E2}" destId="{1AF079C0-4DE5-440C-809A-2E0BCA5E08DE}" srcOrd="0" destOrd="0" parTransId="{0D2D8F0F-45A5-416E-9B06-F85615D088BF}" sibTransId="{DEDE9CB2-5521-4624-9886-DE8073917B8F}"/>
    <dgm:cxn modelId="{0B421DF5-00F5-4DDC-A298-3405CE03AD47}" type="presParOf" srcId="{4ECD35EC-BD6D-4E53-AE71-B608824A4827}" destId="{DAF2A1FE-1151-447B-9D97-36B1707C8B16}" srcOrd="0" destOrd="0" presId="urn:microsoft.com/office/officeart/2018/2/layout/IconVerticalSolidList"/>
    <dgm:cxn modelId="{3E9F6624-38EC-41C0-8858-63643B7A7AFD}" type="presParOf" srcId="{DAF2A1FE-1151-447B-9D97-36B1707C8B16}" destId="{5E0A3959-A67D-43AA-82D7-1C6045EB6AA9}" srcOrd="0" destOrd="0" presId="urn:microsoft.com/office/officeart/2018/2/layout/IconVerticalSolidList"/>
    <dgm:cxn modelId="{922B1EDD-9D8C-4CA6-BCC9-4237E664B549}" type="presParOf" srcId="{DAF2A1FE-1151-447B-9D97-36B1707C8B16}" destId="{C6A5E09A-372B-4A44-AEE5-80F708721C39}" srcOrd="1" destOrd="0" presId="urn:microsoft.com/office/officeart/2018/2/layout/IconVerticalSolidList"/>
    <dgm:cxn modelId="{281EB26F-2DAD-4EB8-817F-020CF9807887}" type="presParOf" srcId="{DAF2A1FE-1151-447B-9D97-36B1707C8B16}" destId="{45369BCD-4AE3-4E3A-AE08-0FBDF45F1A4C}" srcOrd="2" destOrd="0" presId="urn:microsoft.com/office/officeart/2018/2/layout/IconVerticalSolidList"/>
    <dgm:cxn modelId="{5F29F7D6-FE4E-4F94-85B4-39BE22334D44}" type="presParOf" srcId="{DAF2A1FE-1151-447B-9D97-36B1707C8B16}" destId="{CADB9374-F1A9-4051-80AA-DB72335E6C8D}" srcOrd="3" destOrd="0" presId="urn:microsoft.com/office/officeart/2018/2/layout/IconVerticalSolidList"/>
    <dgm:cxn modelId="{CB808FE0-212C-45D3-A5D6-71BD00A5D40C}" type="presParOf" srcId="{DAF2A1FE-1151-447B-9D97-36B1707C8B16}" destId="{F5B1C60C-8624-4B82-B77D-14DF59EFD608}" srcOrd="4" destOrd="0" presId="urn:microsoft.com/office/officeart/2018/2/layout/IconVerticalSolidList"/>
    <dgm:cxn modelId="{8D26C4BA-21F4-47AB-9C79-CC4894A4928B}" type="presParOf" srcId="{4ECD35EC-BD6D-4E53-AE71-B608824A4827}" destId="{95167A3B-09F2-4919-B567-05684D01019D}" srcOrd="1" destOrd="0" presId="urn:microsoft.com/office/officeart/2018/2/layout/IconVerticalSolidList"/>
    <dgm:cxn modelId="{0B8EF2FA-CDCD-41C4-97D5-4C2A71FC95F8}" type="presParOf" srcId="{4ECD35EC-BD6D-4E53-AE71-B608824A4827}" destId="{63647930-9AB9-4A16-B51B-69EA16BCB000}" srcOrd="2" destOrd="0" presId="urn:microsoft.com/office/officeart/2018/2/layout/IconVerticalSolidList"/>
    <dgm:cxn modelId="{5316A258-3D57-4493-99E9-409F3A11A05E}" type="presParOf" srcId="{63647930-9AB9-4A16-B51B-69EA16BCB000}" destId="{54153E9A-F155-44B6-8C9D-47FFD7D7B0CB}" srcOrd="0" destOrd="0" presId="urn:microsoft.com/office/officeart/2018/2/layout/IconVerticalSolidList"/>
    <dgm:cxn modelId="{4EB255FE-029E-4C32-B6C3-A048DA2ECB7B}" type="presParOf" srcId="{63647930-9AB9-4A16-B51B-69EA16BCB000}" destId="{83D0F83F-044E-4231-86CD-AB241164F31C}" srcOrd="1" destOrd="0" presId="urn:microsoft.com/office/officeart/2018/2/layout/IconVerticalSolidList"/>
    <dgm:cxn modelId="{FDD3C38C-FEEB-4B7D-AE6B-C7445A1DD7C3}" type="presParOf" srcId="{63647930-9AB9-4A16-B51B-69EA16BCB000}" destId="{ED611CDF-2418-4754-8CE1-3AAB16561F46}" srcOrd="2" destOrd="0" presId="urn:microsoft.com/office/officeart/2018/2/layout/IconVerticalSolidList"/>
    <dgm:cxn modelId="{4C28C3EE-98F5-444C-8A91-3F81C178BB92}" type="presParOf" srcId="{63647930-9AB9-4A16-B51B-69EA16BCB000}" destId="{25009E17-EEC3-45F0-9846-41FAF0005C06}" srcOrd="3" destOrd="0" presId="urn:microsoft.com/office/officeart/2018/2/layout/IconVerticalSolidList"/>
    <dgm:cxn modelId="{86E6E360-3DF1-4910-B640-50AD1E6456F6}" type="presParOf" srcId="{4ECD35EC-BD6D-4E53-AE71-B608824A4827}" destId="{DAB05689-C36A-4821-98CD-55D0E6908053}" srcOrd="3" destOrd="0" presId="urn:microsoft.com/office/officeart/2018/2/layout/IconVerticalSolidList"/>
    <dgm:cxn modelId="{5C4BD554-F5CE-46C3-A4BD-F3ECDB9E326E}" type="presParOf" srcId="{4ECD35EC-BD6D-4E53-AE71-B608824A4827}" destId="{B8D687FA-73D9-4B92-A24C-4DA6D5EC5866}" srcOrd="4" destOrd="0" presId="urn:microsoft.com/office/officeart/2018/2/layout/IconVerticalSolidList"/>
    <dgm:cxn modelId="{D723B078-8578-4010-B696-709012B5E027}" type="presParOf" srcId="{B8D687FA-73D9-4B92-A24C-4DA6D5EC5866}" destId="{325B3B78-F8D6-44E7-98CD-21F3E21E6C9A}" srcOrd="0" destOrd="0" presId="urn:microsoft.com/office/officeart/2018/2/layout/IconVerticalSolidList"/>
    <dgm:cxn modelId="{CEBBEB55-7190-4C02-B5C7-7BE79F7FC8A9}" type="presParOf" srcId="{B8D687FA-73D9-4B92-A24C-4DA6D5EC5866}" destId="{45B73E20-7CF3-48C2-A8BC-556E7A47F6A0}" srcOrd="1" destOrd="0" presId="urn:microsoft.com/office/officeart/2018/2/layout/IconVerticalSolidList"/>
    <dgm:cxn modelId="{DCEBA99A-8E6D-4E77-B87A-78BBAB40AE13}" type="presParOf" srcId="{B8D687FA-73D9-4B92-A24C-4DA6D5EC5866}" destId="{43A40CF1-F4E8-4F96-B801-9740B48080F4}" srcOrd="2" destOrd="0" presId="urn:microsoft.com/office/officeart/2018/2/layout/IconVerticalSolidList"/>
    <dgm:cxn modelId="{0E19F145-748F-4BF2-AD63-1457D530609D}" type="presParOf" srcId="{B8D687FA-73D9-4B92-A24C-4DA6D5EC5866}" destId="{6636A5F0-6F8A-470D-8B9B-C7B3047952BE}" srcOrd="3" destOrd="0" presId="urn:microsoft.com/office/officeart/2018/2/layout/IconVerticalSolidList"/>
    <dgm:cxn modelId="{85B25BF3-8A60-4BA8-9ECA-88325D0A9E74}" type="presParOf" srcId="{4ECD35EC-BD6D-4E53-AE71-B608824A4827}" destId="{9917DD4F-3545-4687-93E7-BB28002ACBB9}" srcOrd="5" destOrd="0" presId="urn:microsoft.com/office/officeart/2018/2/layout/IconVerticalSolidList"/>
    <dgm:cxn modelId="{F8C7BD06-8B55-4A55-A9DD-A87266D54382}" type="presParOf" srcId="{4ECD35EC-BD6D-4E53-AE71-B608824A4827}" destId="{F0B5EB26-B430-423E-9D88-1F4DC0CC4338}" srcOrd="6" destOrd="0" presId="urn:microsoft.com/office/officeart/2018/2/layout/IconVerticalSolidList"/>
    <dgm:cxn modelId="{F9B696F8-3361-42A1-B09D-C76E2F13C759}" type="presParOf" srcId="{F0B5EB26-B430-423E-9D88-1F4DC0CC4338}" destId="{C61E7D4D-BC6B-4645-937F-1AC8FD73CD55}" srcOrd="0" destOrd="0" presId="urn:microsoft.com/office/officeart/2018/2/layout/IconVerticalSolidList"/>
    <dgm:cxn modelId="{66374101-C9EC-429B-9322-B98C2F57E374}" type="presParOf" srcId="{F0B5EB26-B430-423E-9D88-1F4DC0CC4338}" destId="{C04A8BB7-7443-486B-A17A-147DA050DF08}" srcOrd="1" destOrd="0" presId="urn:microsoft.com/office/officeart/2018/2/layout/IconVerticalSolidList"/>
    <dgm:cxn modelId="{3EE68337-E1FB-44F7-A726-A6D9DCF928B9}" type="presParOf" srcId="{F0B5EB26-B430-423E-9D88-1F4DC0CC4338}" destId="{D7F8F960-79E8-4616-B3E1-79B8FF543E57}" srcOrd="2" destOrd="0" presId="urn:microsoft.com/office/officeart/2018/2/layout/IconVerticalSolidList"/>
    <dgm:cxn modelId="{6D81E4D6-3B4D-4FB4-B6B0-575DDDEA7481}" type="presParOf" srcId="{F0B5EB26-B430-423E-9D88-1F4DC0CC4338}" destId="{FC78C036-E3FA-4CCD-B4ED-941A7BC556F4}" srcOrd="3" destOrd="0" presId="urn:microsoft.com/office/officeart/2018/2/layout/IconVerticalSolidList"/>
    <dgm:cxn modelId="{09EE1AB8-0BEE-4FB7-9960-ECB7724E0058}" type="presParOf" srcId="{4ECD35EC-BD6D-4E53-AE71-B608824A4827}" destId="{4F8213F5-8971-490A-8A8F-AACE25C289D6}" srcOrd="7" destOrd="0" presId="urn:microsoft.com/office/officeart/2018/2/layout/IconVerticalSolidList"/>
    <dgm:cxn modelId="{9C3178A9-FFA0-4C53-9522-555FBCA5B5D2}" type="presParOf" srcId="{4ECD35EC-BD6D-4E53-AE71-B608824A4827}" destId="{806A76B8-54B3-4100-9663-3B9431F3E4A8}" srcOrd="8" destOrd="0" presId="urn:microsoft.com/office/officeart/2018/2/layout/IconVerticalSolidList"/>
    <dgm:cxn modelId="{C647EA94-8D16-4D93-9B71-C5D2D3D26B27}" type="presParOf" srcId="{806A76B8-54B3-4100-9663-3B9431F3E4A8}" destId="{C55E8D52-3A7C-41FB-98D9-6C05C04B179E}" srcOrd="0" destOrd="0" presId="urn:microsoft.com/office/officeart/2018/2/layout/IconVerticalSolidList"/>
    <dgm:cxn modelId="{97CC3AE7-FB3B-4FCF-8665-D68548609B0E}" type="presParOf" srcId="{806A76B8-54B3-4100-9663-3B9431F3E4A8}" destId="{0B7B9C5B-52C4-4F60-A50D-0CADF44A08A5}" srcOrd="1" destOrd="0" presId="urn:microsoft.com/office/officeart/2018/2/layout/IconVerticalSolidList"/>
    <dgm:cxn modelId="{3D1EDBC0-22EE-46B0-A0A4-4080ABFC97C8}" type="presParOf" srcId="{806A76B8-54B3-4100-9663-3B9431F3E4A8}" destId="{2CC1ACE1-ADED-491A-BFA6-00012192A885}" srcOrd="2" destOrd="0" presId="urn:microsoft.com/office/officeart/2018/2/layout/IconVerticalSolidList"/>
    <dgm:cxn modelId="{070725A1-1857-4E07-B59F-E815CABB603D}" type="presParOf" srcId="{806A76B8-54B3-4100-9663-3B9431F3E4A8}" destId="{185D898D-E32B-40D2-8E70-844E980D7C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2F2D57-27D3-4877-AD4F-BFA58190ADC6}" type="doc">
      <dgm:prSet loTypeId="urn:microsoft.com/office/officeart/2016/7/layout/VerticalDownArrowProcess" loCatId="process" qsTypeId="urn:microsoft.com/office/officeart/2005/8/quickstyle/simple1" qsCatId="simple" csTypeId="urn:microsoft.com/office/officeart/2005/8/colors/accent1_2" csCatId="accent1"/>
      <dgm:spPr/>
      <dgm:t>
        <a:bodyPr/>
        <a:lstStyle/>
        <a:p>
          <a:endParaRPr lang="en-US"/>
        </a:p>
      </dgm:t>
    </dgm:pt>
    <dgm:pt modelId="{CDFDED5F-E747-4A62-A0E3-8221E8F48845}">
      <dgm:prSet/>
      <dgm:spPr/>
      <dgm:t>
        <a:bodyPr/>
        <a:lstStyle/>
        <a:p>
          <a:r>
            <a:rPr lang="en-US"/>
            <a:t>Utilize</a:t>
          </a:r>
        </a:p>
      </dgm:t>
    </dgm:pt>
    <dgm:pt modelId="{9B34209B-CCBE-4F96-B0A6-31696F542C27}" type="parTrans" cxnId="{6EF1454F-D4F3-4232-958C-86C5D6060377}">
      <dgm:prSet/>
      <dgm:spPr/>
      <dgm:t>
        <a:bodyPr/>
        <a:lstStyle/>
        <a:p>
          <a:endParaRPr lang="en-US"/>
        </a:p>
      </dgm:t>
    </dgm:pt>
    <dgm:pt modelId="{216B0B58-24DD-4EC9-A444-2D2AEA3CDC7D}" type="sibTrans" cxnId="{6EF1454F-D4F3-4232-958C-86C5D6060377}">
      <dgm:prSet/>
      <dgm:spPr/>
      <dgm:t>
        <a:bodyPr/>
        <a:lstStyle/>
        <a:p>
          <a:endParaRPr lang="en-US"/>
        </a:p>
      </dgm:t>
    </dgm:pt>
    <dgm:pt modelId="{8B94F572-B6AB-4D02-97CA-378D6C0138E0}">
      <dgm:prSet/>
      <dgm:spPr/>
      <dgm:t>
        <a:bodyPr/>
        <a:lstStyle/>
        <a:p>
          <a:r>
            <a:rPr lang="en-US"/>
            <a:t>Utilize existing commissions, coalitions and community agencies</a:t>
          </a:r>
        </a:p>
      </dgm:t>
    </dgm:pt>
    <dgm:pt modelId="{BA0606B0-A3E1-4241-B62D-6F6BE3607896}" type="parTrans" cxnId="{E0C0C04D-27B5-4460-8685-C7DF8DF5F225}">
      <dgm:prSet/>
      <dgm:spPr/>
      <dgm:t>
        <a:bodyPr/>
        <a:lstStyle/>
        <a:p>
          <a:endParaRPr lang="en-US"/>
        </a:p>
      </dgm:t>
    </dgm:pt>
    <dgm:pt modelId="{790F2720-9D43-426B-AB16-E82A154A7D4A}" type="sibTrans" cxnId="{E0C0C04D-27B5-4460-8685-C7DF8DF5F225}">
      <dgm:prSet/>
      <dgm:spPr/>
      <dgm:t>
        <a:bodyPr/>
        <a:lstStyle/>
        <a:p>
          <a:endParaRPr lang="en-US"/>
        </a:p>
      </dgm:t>
    </dgm:pt>
    <dgm:pt modelId="{703920DD-98EC-4269-857D-38B87C69A947}">
      <dgm:prSet/>
      <dgm:spPr/>
      <dgm:t>
        <a:bodyPr/>
        <a:lstStyle/>
        <a:p>
          <a:r>
            <a:rPr lang="en-US"/>
            <a:t>Create</a:t>
          </a:r>
        </a:p>
      </dgm:t>
    </dgm:pt>
    <dgm:pt modelId="{60004021-0512-41AD-B786-27ED81D1EC72}" type="parTrans" cxnId="{9D6427FF-37D4-4332-B474-CC4461746979}">
      <dgm:prSet/>
      <dgm:spPr/>
      <dgm:t>
        <a:bodyPr/>
        <a:lstStyle/>
        <a:p>
          <a:endParaRPr lang="en-US"/>
        </a:p>
      </dgm:t>
    </dgm:pt>
    <dgm:pt modelId="{5F495F14-B49D-447C-915C-2AD41A825379}" type="sibTrans" cxnId="{9D6427FF-37D4-4332-B474-CC4461746979}">
      <dgm:prSet/>
      <dgm:spPr/>
      <dgm:t>
        <a:bodyPr/>
        <a:lstStyle/>
        <a:p>
          <a:endParaRPr lang="en-US"/>
        </a:p>
      </dgm:t>
    </dgm:pt>
    <dgm:pt modelId="{7687F965-010D-46BE-8480-D4E2DA595924}">
      <dgm:prSet/>
      <dgm:spPr/>
      <dgm:t>
        <a:bodyPr/>
        <a:lstStyle/>
        <a:p>
          <a:r>
            <a:rPr lang="en-US"/>
            <a:t>Create an interdepartmental team – break down the silos!</a:t>
          </a:r>
        </a:p>
      </dgm:t>
    </dgm:pt>
    <dgm:pt modelId="{717ADB83-C366-4BEB-A2D8-CF8D047A5FCB}" type="parTrans" cxnId="{94127828-7F6C-463E-A674-44D9BC2800B7}">
      <dgm:prSet/>
      <dgm:spPr/>
      <dgm:t>
        <a:bodyPr/>
        <a:lstStyle/>
        <a:p>
          <a:endParaRPr lang="en-US"/>
        </a:p>
      </dgm:t>
    </dgm:pt>
    <dgm:pt modelId="{B7C2EDCE-F16B-448C-81F2-3B7C238CB1FD}" type="sibTrans" cxnId="{94127828-7F6C-463E-A674-44D9BC2800B7}">
      <dgm:prSet/>
      <dgm:spPr/>
      <dgm:t>
        <a:bodyPr/>
        <a:lstStyle/>
        <a:p>
          <a:endParaRPr lang="en-US"/>
        </a:p>
      </dgm:t>
    </dgm:pt>
    <dgm:pt modelId="{33B00AF2-88AF-4FD1-9784-B1C24AB5569B}">
      <dgm:prSet/>
      <dgm:spPr/>
      <dgm:t>
        <a:bodyPr/>
        <a:lstStyle/>
        <a:p>
          <a:r>
            <a:rPr lang="en-US"/>
            <a:t>Look</a:t>
          </a:r>
        </a:p>
      </dgm:t>
    </dgm:pt>
    <dgm:pt modelId="{63B0A396-D901-40F6-BD16-C84E83C65AC3}" type="parTrans" cxnId="{39DE405D-CC8A-4518-B80A-9B651750A53E}">
      <dgm:prSet/>
      <dgm:spPr/>
      <dgm:t>
        <a:bodyPr/>
        <a:lstStyle/>
        <a:p>
          <a:endParaRPr lang="en-US"/>
        </a:p>
      </dgm:t>
    </dgm:pt>
    <dgm:pt modelId="{EDFE8F06-89A7-4682-AC46-F956C2D1A012}" type="sibTrans" cxnId="{39DE405D-CC8A-4518-B80A-9B651750A53E}">
      <dgm:prSet/>
      <dgm:spPr/>
      <dgm:t>
        <a:bodyPr/>
        <a:lstStyle/>
        <a:p>
          <a:endParaRPr lang="en-US"/>
        </a:p>
      </dgm:t>
    </dgm:pt>
    <dgm:pt modelId="{D108DCC2-F54D-4788-9FBE-ED959C20FA4F}">
      <dgm:prSet/>
      <dgm:spPr/>
      <dgm:t>
        <a:bodyPr/>
        <a:lstStyle/>
        <a:p>
          <a:r>
            <a:rPr lang="en-US"/>
            <a:t>Look for ways to utilize existing data sources and/or data sharing agreements</a:t>
          </a:r>
        </a:p>
      </dgm:t>
    </dgm:pt>
    <dgm:pt modelId="{18D4D1A7-6AA5-4FC4-99A9-7F60E976EA0B}" type="parTrans" cxnId="{55C6B8C1-9CBF-408F-9131-7388F0EE8C9E}">
      <dgm:prSet/>
      <dgm:spPr/>
      <dgm:t>
        <a:bodyPr/>
        <a:lstStyle/>
        <a:p>
          <a:endParaRPr lang="en-US"/>
        </a:p>
      </dgm:t>
    </dgm:pt>
    <dgm:pt modelId="{D73D9063-550B-4F6E-A69F-2317536C130C}" type="sibTrans" cxnId="{55C6B8C1-9CBF-408F-9131-7388F0EE8C9E}">
      <dgm:prSet/>
      <dgm:spPr/>
      <dgm:t>
        <a:bodyPr/>
        <a:lstStyle/>
        <a:p>
          <a:endParaRPr lang="en-US"/>
        </a:p>
      </dgm:t>
    </dgm:pt>
    <dgm:pt modelId="{ADD8EE62-1DC8-48BA-AB3B-79657D7053FD}">
      <dgm:prSet/>
      <dgm:spPr/>
      <dgm:t>
        <a:bodyPr/>
        <a:lstStyle/>
        <a:p>
          <a:r>
            <a:rPr lang="en-US"/>
            <a:t>Get</a:t>
          </a:r>
        </a:p>
      </dgm:t>
    </dgm:pt>
    <dgm:pt modelId="{A4902A51-A7AD-4E3C-876C-C195B187FEC4}" type="parTrans" cxnId="{DA28D77E-BA78-4632-A227-9DF3F3AA9818}">
      <dgm:prSet/>
      <dgm:spPr/>
      <dgm:t>
        <a:bodyPr/>
        <a:lstStyle/>
        <a:p>
          <a:endParaRPr lang="en-US"/>
        </a:p>
      </dgm:t>
    </dgm:pt>
    <dgm:pt modelId="{373C40C8-1A8C-4BF5-8CCF-EA90042A2E03}" type="sibTrans" cxnId="{DA28D77E-BA78-4632-A227-9DF3F3AA9818}">
      <dgm:prSet/>
      <dgm:spPr/>
      <dgm:t>
        <a:bodyPr/>
        <a:lstStyle/>
        <a:p>
          <a:endParaRPr lang="en-US"/>
        </a:p>
      </dgm:t>
    </dgm:pt>
    <dgm:pt modelId="{6659DCA5-B2E2-484A-9282-6E1EA40B6CAE}">
      <dgm:prSet/>
      <dgm:spPr/>
      <dgm:t>
        <a:bodyPr/>
        <a:lstStyle/>
        <a:p>
          <a:r>
            <a:rPr lang="en-US"/>
            <a:t>Get disparity data to finance officers and other department heads</a:t>
          </a:r>
        </a:p>
      </dgm:t>
    </dgm:pt>
    <dgm:pt modelId="{713110E2-661E-4012-8C3D-2F26063EFDBD}" type="parTrans" cxnId="{E2C21ECF-AF59-4058-BF5E-3A65197820BB}">
      <dgm:prSet/>
      <dgm:spPr/>
      <dgm:t>
        <a:bodyPr/>
        <a:lstStyle/>
        <a:p>
          <a:endParaRPr lang="en-US"/>
        </a:p>
      </dgm:t>
    </dgm:pt>
    <dgm:pt modelId="{678D6FD3-BA2B-4B9C-9F2B-130511CF7F80}" type="sibTrans" cxnId="{E2C21ECF-AF59-4058-BF5E-3A65197820BB}">
      <dgm:prSet/>
      <dgm:spPr/>
      <dgm:t>
        <a:bodyPr/>
        <a:lstStyle/>
        <a:p>
          <a:endParaRPr lang="en-US"/>
        </a:p>
      </dgm:t>
    </dgm:pt>
    <dgm:pt modelId="{BE060964-78DD-48B0-BA11-BB7AF00E66C7}" type="pres">
      <dgm:prSet presAssocID="{322F2D57-27D3-4877-AD4F-BFA58190ADC6}" presName="Name0" presStyleCnt="0">
        <dgm:presLayoutVars>
          <dgm:dir/>
          <dgm:animLvl val="lvl"/>
          <dgm:resizeHandles val="exact"/>
        </dgm:presLayoutVars>
      </dgm:prSet>
      <dgm:spPr/>
    </dgm:pt>
    <dgm:pt modelId="{B581133F-FB8E-4C78-92C3-F0FC0EAEF82C}" type="pres">
      <dgm:prSet presAssocID="{ADD8EE62-1DC8-48BA-AB3B-79657D7053FD}" presName="boxAndChildren" presStyleCnt="0"/>
      <dgm:spPr/>
    </dgm:pt>
    <dgm:pt modelId="{ACE47121-6E65-429B-95AA-571774782800}" type="pres">
      <dgm:prSet presAssocID="{ADD8EE62-1DC8-48BA-AB3B-79657D7053FD}" presName="parentTextBox" presStyleLbl="alignNode1" presStyleIdx="0" presStyleCnt="4"/>
      <dgm:spPr/>
    </dgm:pt>
    <dgm:pt modelId="{C7A1B3F9-F287-47AA-B6E5-7205FA739F3E}" type="pres">
      <dgm:prSet presAssocID="{ADD8EE62-1DC8-48BA-AB3B-79657D7053FD}" presName="descendantBox" presStyleLbl="bgAccFollowNode1" presStyleIdx="0" presStyleCnt="4"/>
      <dgm:spPr/>
    </dgm:pt>
    <dgm:pt modelId="{E884C7B8-853E-4379-800D-144ADB8EE28F}" type="pres">
      <dgm:prSet presAssocID="{EDFE8F06-89A7-4682-AC46-F956C2D1A012}" presName="sp" presStyleCnt="0"/>
      <dgm:spPr/>
    </dgm:pt>
    <dgm:pt modelId="{598446AB-7766-4A96-84CA-BE6FBC317A83}" type="pres">
      <dgm:prSet presAssocID="{33B00AF2-88AF-4FD1-9784-B1C24AB5569B}" presName="arrowAndChildren" presStyleCnt="0"/>
      <dgm:spPr/>
    </dgm:pt>
    <dgm:pt modelId="{AA2333E2-44EC-4410-8F98-5D3862B27E0B}" type="pres">
      <dgm:prSet presAssocID="{33B00AF2-88AF-4FD1-9784-B1C24AB5569B}" presName="parentTextArrow" presStyleLbl="node1" presStyleIdx="0" presStyleCnt="0"/>
      <dgm:spPr/>
    </dgm:pt>
    <dgm:pt modelId="{2F98AFA2-53FB-4FA1-8DDD-5BF0BA42F013}" type="pres">
      <dgm:prSet presAssocID="{33B00AF2-88AF-4FD1-9784-B1C24AB5569B}" presName="arrow" presStyleLbl="alignNode1" presStyleIdx="1" presStyleCnt="4"/>
      <dgm:spPr/>
    </dgm:pt>
    <dgm:pt modelId="{E5CA3DF5-7F55-4099-ABD2-68EC4171F61B}" type="pres">
      <dgm:prSet presAssocID="{33B00AF2-88AF-4FD1-9784-B1C24AB5569B}" presName="descendantArrow" presStyleLbl="bgAccFollowNode1" presStyleIdx="1" presStyleCnt="4"/>
      <dgm:spPr/>
    </dgm:pt>
    <dgm:pt modelId="{16AD33CB-FDA7-4A5B-9DF1-74B904867356}" type="pres">
      <dgm:prSet presAssocID="{5F495F14-B49D-447C-915C-2AD41A825379}" presName="sp" presStyleCnt="0"/>
      <dgm:spPr/>
    </dgm:pt>
    <dgm:pt modelId="{D88CCA55-1A10-4E12-86E8-586910318920}" type="pres">
      <dgm:prSet presAssocID="{703920DD-98EC-4269-857D-38B87C69A947}" presName="arrowAndChildren" presStyleCnt="0"/>
      <dgm:spPr/>
    </dgm:pt>
    <dgm:pt modelId="{1D2EC13D-50CB-4A25-8C44-47C86D06537E}" type="pres">
      <dgm:prSet presAssocID="{703920DD-98EC-4269-857D-38B87C69A947}" presName="parentTextArrow" presStyleLbl="node1" presStyleIdx="0" presStyleCnt="0"/>
      <dgm:spPr/>
    </dgm:pt>
    <dgm:pt modelId="{A99B956E-C2EA-4494-8087-C7AB6E4B02B9}" type="pres">
      <dgm:prSet presAssocID="{703920DD-98EC-4269-857D-38B87C69A947}" presName="arrow" presStyleLbl="alignNode1" presStyleIdx="2" presStyleCnt="4"/>
      <dgm:spPr/>
    </dgm:pt>
    <dgm:pt modelId="{6F21D6F5-5269-4537-9D1A-2C63DEF499BC}" type="pres">
      <dgm:prSet presAssocID="{703920DD-98EC-4269-857D-38B87C69A947}" presName="descendantArrow" presStyleLbl="bgAccFollowNode1" presStyleIdx="2" presStyleCnt="4"/>
      <dgm:spPr/>
    </dgm:pt>
    <dgm:pt modelId="{4587EA32-DBED-4A11-8A18-15039B45F3A9}" type="pres">
      <dgm:prSet presAssocID="{216B0B58-24DD-4EC9-A444-2D2AEA3CDC7D}" presName="sp" presStyleCnt="0"/>
      <dgm:spPr/>
    </dgm:pt>
    <dgm:pt modelId="{3CF2A725-6A37-4CCC-B4F1-F2F1300536AA}" type="pres">
      <dgm:prSet presAssocID="{CDFDED5F-E747-4A62-A0E3-8221E8F48845}" presName="arrowAndChildren" presStyleCnt="0"/>
      <dgm:spPr/>
    </dgm:pt>
    <dgm:pt modelId="{0C393092-C1DB-478D-928F-2112D12B025A}" type="pres">
      <dgm:prSet presAssocID="{CDFDED5F-E747-4A62-A0E3-8221E8F48845}" presName="parentTextArrow" presStyleLbl="node1" presStyleIdx="0" presStyleCnt="0"/>
      <dgm:spPr/>
    </dgm:pt>
    <dgm:pt modelId="{D8C5C002-9212-4E39-A99E-0C2A45741A8A}" type="pres">
      <dgm:prSet presAssocID="{CDFDED5F-E747-4A62-A0E3-8221E8F48845}" presName="arrow" presStyleLbl="alignNode1" presStyleIdx="3" presStyleCnt="4"/>
      <dgm:spPr/>
    </dgm:pt>
    <dgm:pt modelId="{8F9E8405-D432-4C61-81BD-D799EF08B5E1}" type="pres">
      <dgm:prSet presAssocID="{CDFDED5F-E747-4A62-A0E3-8221E8F48845}" presName="descendantArrow" presStyleLbl="bgAccFollowNode1" presStyleIdx="3" presStyleCnt="4"/>
      <dgm:spPr/>
    </dgm:pt>
  </dgm:ptLst>
  <dgm:cxnLst>
    <dgm:cxn modelId="{FC792609-CE4A-401C-955B-26FE8F5A356B}" type="presOf" srcId="{703920DD-98EC-4269-857D-38B87C69A947}" destId="{A99B956E-C2EA-4494-8087-C7AB6E4B02B9}" srcOrd="1" destOrd="0" presId="urn:microsoft.com/office/officeart/2016/7/layout/VerticalDownArrowProcess"/>
    <dgm:cxn modelId="{2CDE960E-432D-48CA-BEC5-AA36F3A84F9D}" type="presOf" srcId="{322F2D57-27D3-4877-AD4F-BFA58190ADC6}" destId="{BE060964-78DD-48B0-BA11-BB7AF00E66C7}" srcOrd="0" destOrd="0" presId="urn:microsoft.com/office/officeart/2016/7/layout/VerticalDownArrowProcess"/>
    <dgm:cxn modelId="{EB3E5D11-2FAD-4EC4-AA46-DEB8CC2DD4F6}" type="presOf" srcId="{7687F965-010D-46BE-8480-D4E2DA595924}" destId="{6F21D6F5-5269-4537-9D1A-2C63DEF499BC}" srcOrd="0" destOrd="0" presId="urn:microsoft.com/office/officeart/2016/7/layout/VerticalDownArrowProcess"/>
    <dgm:cxn modelId="{BAC7E21A-2CC6-46B2-939F-3FF71D60FFD1}" type="presOf" srcId="{33B00AF2-88AF-4FD1-9784-B1C24AB5569B}" destId="{AA2333E2-44EC-4410-8F98-5D3862B27E0B}" srcOrd="0" destOrd="0" presId="urn:microsoft.com/office/officeart/2016/7/layout/VerticalDownArrowProcess"/>
    <dgm:cxn modelId="{94127828-7F6C-463E-A674-44D9BC2800B7}" srcId="{703920DD-98EC-4269-857D-38B87C69A947}" destId="{7687F965-010D-46BE-8480-D4E2DA595924}" srcOrd="0" destOrd="0" parTransId="{717ADB83-C366-4BEB-A2D8-CF8D047A5FCB}" sibTransId="{B7C2EDCE-F16B-448C-81F2-3B7C238CB1FD}"/>
    <dgm:cxn modelId="{9F65602B-B17E-4685-8FC7-E10DC518020D}" type="presOf" srcId="{8B94F572-B6AB-4D02-97CA-378D6C0138E0}" destId="{8F9E8405-D432-4C61-81BD-D799EF08B5E1}" srcOrd="0" destOrd="0" presId="urn:microsoft.com/office/officeart/2016/7/layout/VerticalDownArrowProcess"/>
    <dgm:cxn modelId="{39DE405D-CC8A-4518-B80A-9B651750A53E}" srcId="{322F2D57-27D3-4877-AD4F-BFA58190ADC6}" destId="{33B00AF2-88AF-4FD1-9784-B1C24AB5569B}" srcOrd="2" destOrd="0" parTransId="{63B0A396-D901-40F6-BD16-C84E83C65AC3}" sibTransId="{EDFE8F06-89A7-4682-AC46-F956C2D1A012}"/>
    <dgm:cxn modelId="{E5BCEE6B-58B0-4B52-A81C-B4AB0BDDE4EA}" type="presOf" srcId="{6659DCA5-B2E2-484A-9282-6E1EA40B6CAE}" destId="{C7A1B3F9-F287-47AA-B6E5-7205FA739F3E}" srcOrd="0" destOrd="0" presId="urn:microsoft.com/office/officeart/2016/7/layout/VerticalDownArrowProcess"/>
    <dgm:cxn modelId="{E0C0C04D-27B5-4460-8685-C7DF8DF5F225}" srcId="{CDFDED5F-E747-4A62-A0E3-8221E8F48845}" destId="{8B94F572-B6AB-4D02-97CA-378D6C0138E0}" srcOrd="0" destOrd="0" parTransId="{BA0606B0-A3E1-4241-B62D-6F6BE3607896}" sibTransId="{790F2720-9D43-426B-AB16-E82A154A7D4A}"/>
    <dgm:cxn modelId="{6EF1454F-D4F3-4232-958C-86C5D6060377}" srcId="{322F2D57-27D3-4877-AD4F-BFA58190ADC6}" destId="{CDFDED5F-E747-4A62-A0E3-8221E8F48845}" srcOrd="0" destOrd="0" parTransId="{9B34209B-CCBE-4F96-B0A6-31696F542C27}" sibTransId="{216B0B58-24DD-4EC9-A444-2D2AEA3CDC7D}"/>
    <dgm:cxn modelId="{DA28D77E-BA78-4632-A227-9DF3F3AA9818}" srcId="{322F2D57-27D3-4877-AD4F-BFA58190ADC6}" destId="{ADD8EE62-1DC8-48BA-AB3B-79657D7053FD}" srcOrd="3" destOrd="0" parTransId="{A4902A51-A7AD-4E3C-876C-C195B187FEC4}" sibTransId="{373C40C8-1A8C-4BF5-8CCF-EA90042A2E03}"/>
    <dgm:cxn modelId="{8FCBE290-D711-4924-9277-2BEDC57F126B}" type="presOf" srcId="{CDFDED5F-E747-4A62-A0E3-8221E8F48845}" destId="{0C393092-C1DB-478D-928F-2112D12B025A}" srcOrd="0" destOrd="0" presId="urn:microsoft.com/office/officeart/2016/7/layout/VerticalDownArrowProcess"/>
    <dgm:cxn modelId="{B4635493-517F-4475-B1EB-2ACAECD38CA4}" type="presOf" srcId="{33B00AF2-88AF-4FD1-9784-B1C24AB5569B}" destId="{2F98AFA2-53FB-4FA1-8DDD-5BF0BA42F013}" srcOrd="1" destOrd="0" presId="urn:microsoft.com/office/officeart/2016/7/layout/VerticalDownArrowProcess"/>
    <dgm:cxn modelId="{77D612AC-18F7-4178-99B6-7BF47508569E}" type="presOf" srcId="{D108DCC2-F54D-4788-9FBE-ED959C20FA4F}" destId="{E5CA3DF5-7F55-4099-ABD2-68EC4171F61B}" srcOrd="0" destOrd="0" presId="urn:microsoft.com/office/officeart/2016/7/layout/VerticalDownArrowProcess"/>
    <dgm:cxn modelId="{55C6B8C1-9CBF-408F-9131-7388F0EE8C9E}" srcId="{33B00AF2-88AF-4FD1-9784-B1C24AB5569B}" destId="{D108DCC2-F54D-4788-9FBE-ED959C20FA4F}" srcOrd="0" destOrd="0" parTransId="{18D4D1A7-6AA5-4FC4-99A9-7F60E976EA0B}" sibTransId="{D73D9063-550B-4F6E-A69F-2317536C130C}"/>
    <dgm:cxn modelId="{E2C21ECF-AF59-4058-BF5E-3A65197820BB}" srcId="{ADD8EE62-1DC8-48BA-AB3B-79657D7053FD}" destId="{6659DCA5-B2E2-484A-9282-6E1EA40B6CAE}" srcOrd="0" destOrd="0" parTransId="{713110E2-661E-4012-8C3D-2F26063EFDBD}" sibTransId="{678D6FD3-BA2B-4B9C-9F2B-130511CF7F80}"/>
    <dgm:cxn modelId="{D5F1B4D0-D30F-4AF8-B9FF-5B4A96D7BA27}" type="presOf" srcId="{CDFDED5F-E747-4A62-A0E3-8221E8F48845}" destId="{D8C5C002-9212-4E39-A99E-0C2A45741A8A}" srcOrd="1" destOrd="0" presId="urn:microsoft.com/office/officeart/2016/7/layout/VerticalDownArrowProcess"/>
    <dgm:cxn modelId="{C4D318DE-3D55-4A6E-903E-9786EE87B6AB}" type="presOf" srcId="{703920DD-98EC-4269-857D-38B87C69A947}" destId="{1D2EC13D-50CB-4A25-8C44-47C86D06537E}" srcOrd="0" destOrd="0" presId="urn:microsoft.com/office/officeart/2016/7/layout/VerticalDownArrowProcess"/>
    <dgm:cxn modelId="{7A93FDFD-1B5D-44DF-B45D-3D93052F1249}" type="presOf" srcId="{ADD8EE62-1DC8-48BA-AB3B-79657D7053FD}" destId="{ACE47121-6E65-429B-95AA-571774782800}" srcOrd="0" destOrd="0" presId="urn:microsoft.com/office/officeart/2016/7/layout/VerticalDownArrowProcess"/>
    <dgm:cxn modelId="{9D6427FF-37D4-4332-B474-CC4461746979}" srcId="{322F2D57-27D3-4877-AD4F-BFA58190ADC6}" destId="{703920DD-98EC-4269-857D-38B87C69A947}" srcOrd="1" destOrd="0" parTransId="{60004021-0512-41AD-B786-27ED81D1EC72}" sibTransId="{5F495F14-B49D-447C-915C-2AD41A825379}"/>
    <dgm:cxn modelId="{52E67918-75B6-4742-AC96-815B20EB78C9}" type="presParOf" srcId="{BE060964-78DD-48B0-BA11-BB7AF00E66C7}" destId="{B581133F-FB8E-4C78-92C3-F0FC0EAEF82C}" srcOrd="0" destOrd="0" presId="urn:microsoft.com/office/officeart/2016/7/layout/VerticalDownArrowProcess"/>
    <dgm:cxn modelId="{6A879DD0-7BA4-45D0-8ABC-D13E2D825C83}" type="presParOf" srcId="{B581133F-FB8E-4C78-92C3-F0FC0EAEF82C}" destId="{ACE47121-6E65-429B-95AA-571774782800}" srcOrd="0" destOrd="0" presId="urn:microsoft.com/office/officeart/2016/7/layout/VerticalDownArrowProcess"/>
    <dgm:cxn modelId="{2BBADC89-E2C7-47DE-A48E-7179FDA4379E}" type="presParOf" srcId="{B581133F-FB8E-4C78-92C3-F0FC0EAEF82C}" destId="{C7A1B3F9-F287-47AA-B6E5-7205FA739F3E}" srcOrd="1" destOrd="0" presId="urn:microsoft.com/office/officeart/2016/7/layout/VerticalDownArrowProcess"/>
    <dgm:cxn modelId="{514BB8D8-C361-40E1-A2D9-F9783D61FD36}" type="presParOf" srcId="{BE060964-78DD-48B0-BA11-BB7AF00E66C7}" destId="{E884C7B8-853E-4379-800D-144ADB8EE28F}" srcOrd="1" destOrd="0" presId="urn:microsoft.com/office/officeart/2016/7/layout/VerticalDownArrowProcess"/>
    <dgm:cxn modelId="{8EDE5A69-AEA9-46FC-AF50-C5EA2B198D98}" type="presParOf" srcId="{BE060964-78DD-48B0-BA11-BB7AF00E66C7}" destId="{598446AB-7766-4A96-84CA-BE6FBC317A83}" srcOrd="2" destOrd="0" presId="urn:microsoft.com/office/officeart/2016/7/layout/VerticalDownArrowProcess"/>
    <dgm:cxn modelId="{3480AC09-86EF-46F0-8D54-8D91984DABEB}" type="presParOf" srcId="{598446AB-7766-4A96-84CA-BE6FBC317A83}" destId="{AA2333E2-44EC-4410-8F98-5D3862B27E0B}" srcOrd="0" destOrd="0" presId="urn:microsoft.com/office/officeart/2016/7/layout/VerticalDownArrowProcess"/>
    <dgm:cxn modelId="{57E1EDF1-D6C4-46B4-96C5-31148195E130}" type="presParOf" srcId="{598446AB-7766-4A96-84CA-BE6FBC317A83}" destId="{2F98AFA2-53FB-4FA1-8DDD-5BF0BA42F013}" srcOrd="1" destOrd="0" presId="urn:microsoft.com/office/officeart/2016/7/layout/VerticalDownArrowProcess"/>
    <dgm:cxn modelId="{B7F104D2-0757-4E34-B715-6A4302B8491F}" type="presParOf" srcId="{598446AB-7766-4A96-84CA-BE6FBC317A83}" destId="{E5CA3DF5-7F55-4099-ABD2-68EC4171F61B}" srcOrd="2" destOrd="0" presId="urn:microsoft.com/office/officeart/2016/7/layout/VerticalDownArrowProcess"/>
    <dgm:cxn modelId="{811280E8-96ED-460F-BFF2-854ED3EDF80C}" type="presParOf" srcId="{BE060964-78DD-48B0-BA11-BB7AF00E66C7}" destId="{16AD33CB-FDA7-4A5B-9DF1-74B904867356}" srcOrd="3" destOrd="0" presId="urn:microsoft.com/office/officeart/2016/7/layout/VerticalDownArrowProcess"/>
    <dgm:cxn modelId="{9C4003C3-E611-48E5-A7B5-978A4836E81B}" type="presParOf" srcId="{BE060964-78DD-48B0-BA11-BB7AF00E66C7}" destId="{D88CCA55-1A10-4E12-86E8-586910318920}" srcOrd="4" destOrd="0" presId="urn:microsoft.com/office/officeart/2016/7/layout/VerticalDownArrowProcess"/>
    <dgm:cxn modelId="{1BEA3B23-7589-45B1-9310-11D7B5FC7E18}" type="presParOf" srcId="{D88CCA55-1A10-4E12-86E8-586910318920}" destId="{1D2EC13D-50CB-4A25-8C44-47C86D06537E}" srcOrd="0" destOrd="0" presId="urn:microsoft.com/office/officeart/2016/7/layout/VerticalDownArrowProcess"/>
    <dgm:cxn modelId="{101C5462-99DE-4EC0-9266-AB2D0EAFF69D}" type="presParOf" srcId="{D88CCA55-1A10-4E12-86E8-586910318920}" destId="{A99B956E-C2EA-4494-8087-C7AB6E4B02B9}" srcOrd="1" destOrd="0" presId="urn:microsoft.com/office/officeart/2016/7/layout/VerticalDownArrowProcess"/>
    <dgm:cxn modelId="{BDD5B6E6-B9CA-4765-9F85-88DA6E2CFD18}" type="presParOf" srcId="{D88CCA55-1A10-4E12-86E8-586910318920}" destId="{6F21D6F5-5269-4537-9D1A-2C63DEF499BC}" srcOrd="2" destOrd="0" presId="urn:microsoft.com/office/officeart/2016/7/layout/VerticalDownArrowProcess"/>
    <dgm:cxn modelId="{F03576D4-A1FE-4B41-A0C7-44E426F3ADA9}" type="presParOf" srcId="{BE060964-78DD-48B0-BA11-BB7AF00E66C7}" destId="{4587EA32-DBED-4A11-8A18-15039B45F3A9}" srcOrd="5" destOrd="0" presId="urn:microsoft.com/office/officeart/2016/7/layout/VerticalDownArrowProcess"/>
    <dgm:cxn modelId="{CC23A21A-BA2E-4EA6-AFDE-02634E02877D}" type="presParOf" srcId="{BE060964-78DD-48B0-BA11-BB7AF00E66C7}" destId="{3CF2A725-6A37-4CCC-B4F1-F2F1300536AA}" srcOrd="6" destOrd="0" presId="urn:microsoft.com/office/officeart/2016/7/layout/VerticalDownArrowProcess"/>
    <dgm:cxn modelId="{DC126501-3A92-465C-8630-D7B06D7C33E6}" type="presParOf" srcId="{3CF2A725-6A37-4CCC-B4F1-F2F1300536AA}" destId="{0C393092-C1DB-478D-928F-2112D12B025A}" srcOrd="0" destOrd="0" presId="urn:microsoft.com/office/officeart/2016/7/layout/VerticalDownArrowProcess"/>
    <dgm:cxn modelId="{E8BC566D-F046-47C3-8854-7DE8871BD89A}" type="presParOf" srcId="{3CF2A725-6A37-4CCC-B4F1-F2F1300536AA}" destId="{D8C5C002-9212-4E39-A99E-0C2A45741A8A}" srcOrd="1" destOrd="0" presId="urn:microsoft.com/office/officeart/2016/7/layout/VerticalDownArrowProcess"/>
    <dgm:cxn modelId="{080D12EC-3A63-4446-9105-5E59D2DC64EF}" type="presParOf" srcId="{3CF2A725-6A37-4CCC-B4F1-F2F1300536AA}" destId="{8F9E8405-D432-4C61-81BD-D799EF08B5E1}"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653972-6A65-47D9-B245-16B79E38EFA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C20C330-1150-4B7B-9996-0442FE303552}">
      <dgm:prSet/>
      <dgm:spPr/>
      <dgm:t>
        <a:bodyPr/>
        <a:lstStyle/>
        <a:p>
          <a:r>
            <a:rPr lang="en-US"/>
            <a:t>Use best practices – procurement samples</a:t>
          </a:r>
        </a:p>
      </dgm:t>
    </dgm:pt>
    <dgm:pt modelId="{931F4154-6C60-4E29-A2F1-88AD0EE80E3C}" type="parTrans" cxnId="{391B592B-B38B-4A91-9281-FBF5BA71F2A4}">
      <dgm:prSet/>
      <dgm:spPr/>
      <dgm:t>
        <a:bodyPr/>
        <a:lstStyle/>
        <a:p>
          <a:endParaRPr lang="en-US"/>
        </a:p>
      </dgm:t>
    </dgm:pt>
    <dgm:pt modelId="{5EE00655-0592-4FF5-8DE4-2D3E9A64AC45}" type="sibTrans" cxnId="{391B592B-B38B-4A91-9281-FBF5BA71F2A4}">
      <dgm:prSet/>
      <dgm:spPr/>
      <dgm:t>
        <a:bodyPr/>
        <a:lstStyle/>
        <a:p>
          <a:endParaRPr lang="en-US"/>
        </a:p>
      </dgm:t>
    </dgm:pt>
    <dgm:pt modelId="{413FF363-07A6-4ABC-8F58-6416C5F48F22}">
      <dgm:prSet/>
      <dgm:spPr/>
      <dgm:t>
        <a:bodyPr/>
        <a:lstStyle/>
        <a:p>
          <a:r>
            <a:rPr lang="en-US"/>
            <a:t>Leverage ARPA funds for public health workforce development</a:t>
          </a:r>
        </a:p>
      </dgm:t>
    </dgm:pt>
    <dgm:pt modelId="{8D994527-67A7-400A-9DB6-D390021A976C}" type="parTrans" cxnId="{56549855-201C-44B9-A9D9-84D2A10EF624}">
      <dgm:prSet/>
      <dgm:spPr/>
      <dgm:t>
        <a:bodyPr/>
        <a:lstStyle/>
        <a:p>
          <a:endParaRPr lang="en-US"/>
        </a:p>
      </dgm:t>
    </dgm:pt>
    <dgm:pt modelId="{2FF98782-6F5B-4E85-8761-17ABF5C2267D}" type="sibTrans" cxnId="{56549855-201C-44B9-A9D9-84D2A10EF624}">
      <dgm:prSet/>
      <dgm:spPr/>
      <dgm:t>
        <a:bodyPr/>
        <a:lstStyle/>
        <a:p>
          <a:endParaRPr lang="en-US"/>
        </a:p>
      </dgm:t>
    </dgm:pt>
    <dgm:pt modelId="{7599B4C8-0F8B-4C18-82DA-4C0E87369ACD}">
      <dgm:prSet/>
      <dgm:spPr/>
      <dgm:t>
        <a:bodyPr/>
        <a:lstStyle/>
        <a:p>
          <a:r>
            <a:rPr lang="en-US"/>
            <a:t>Strong communications and community outreach is needed</a:t>
          </a:r>
        </a:p>
      </dgm:t>
    </dgm:pt>
    <dgm:pt modelId="{363AE350-984F-410C-A5FE-54DB19388FED}" type="parTrans" cxnId="{347F2D6C-E954-4953-B9E6-0FDD9D3CBEEC}">
      <dgm:prSet/>
      <dgm:spPr/>
      <dgm:t>
        <a:bodyPr/>
        <a:lstStyle/>
        <a:p>
          <a:endParaRPr lang="en-US"/>
        </a:p>
      </dgm:t>
    </dgm:pt>
    <dgm:pt modelId="{987C0D20-662F-4653-AD92-7625356E41AE}" type="sibTrans" cxnId="{347F2D6C-E954-4953-B9E6-0FDD9D3CBEEC}">
      <dgm:prSet/>
      <dgm:spPr/>
      <dgm:t>
        <a:bodyPr/>
        <a:lstStyle/>
        <a:p>
          <a:endParaRPr lang="en-US"/>
        </a:p>
      </dgm:t>
    </dgm:pt>
    <dgm:pt modelId="{74751706-2371-40BF-A228-B77D469132E2}" type="pres">
      <dgm:prSet presAssocID="{19653972-6A65-47D9-B245-16B79E38EFA7}" presName="vert0" presStyleCnt="0">
        <dgm:presLayoutVars>
          <dgm:dir/>
          <dgm:animOne val="branch"/>
          <dgm:animLvl val="lvl"/>
        </dgm:presLayoutVars>
      </dgm:prSet>
      <dgm:spPr/>
    </dgm:pt>
    <dgm:pt modelId="{109F3E5F-BDEA-4823-ADDF-76EF4F1FB3F6}" type="pres">
      <dgm:prSet presAssocID="{DC20C330-1150-4B7B-9996-0442FE303552}" presName="thickLine" presStyleLbl="alignNode1" presStyleIdx="0" presStyleCnt="3"/>
      <dgm:spPr/>
    </dgm:pt>
    <dgm:pt modelId="{33DEC955-3CB3-404A-A98C-23928FB538C5}" type="pres">
      <dgm:prSet presAssocID="{DC20C330-1150-4B7B-9996-0442FE303552}" presName="horz1" presStyleCnt="0"/>
      <dgm:spPr/>
    </dgm:pt>
    <dgm:pt modelId="{4576C10C-FEA6-40FD-B451-2BF47A80F477}" type="pres">
      <dgm:prSet presAssocID="{DC20C330-1150-4B7B-9996-0442FE303552}" presName="tx1" presStyleLbl="revTx" presStyleIdx="0" presStyleCnt="3"/>
      <dgm:spPr/>
    </dgm:pt>
    <dgm:pt modelId="{262EFE88-C61B-49C2-8BF9-3F53B8987AAD}" type="pres">
      <dgm:prSet presAssocID="{DC20C330-1150-4B7B-9996-0442FE303552}" presName="vert1" presStyleCnt="0"/>
      <dgm:spPr/>
    </dgm:pt>
    <dgm:pt modelId="{C5537043-6C9C-46C5-89B1-2FA26F046CB7}" type="pres">
      <dgm:prSet presAssocID="{413FF363-07A6-4ABC-8F58-6416C5F48F22}" presName="thickLine" presStyleLbl="alignNode1" presStyleIdx="1" presStyleCnt="3"/>
      <dgm:spPr/>
    </dgm:pt>
    <dgm:pt modelId="{1093B8EE-6ECA-4171-A4D6-A5B5CB89DEF2}" type="pres">
      <dgm:prSet presAssocID="{413FF363-07A6-4ABC-8F58-6416C5F48F22}" presName="horz1" presStyleCnt="0"/>
      <dgm:spPr/>
    </dgm:pt>
    <dgm:pt modelId="{65D5C3B2-1572-497F-AD43-C080FA9CA891}" type="pres">
      <dgm:prSet presAssocID="{413FF363-07A6-4ABC-8F58-6416C5F48F22}" presName="tx1" presStyleLbl="revTx" presStyleIdx="1" presStyleCnt="3"/>
      <dgm:spPr/>
    </dgm:pt>
    <dgm:pt modelId="{EC82DE2F-0406-4FE8-899A-13131827CE70}" type="pres">
      <dgm:prSet presAssocID="{413FF363-07A6-4ABC-8F58-6416C5F48F22}" presName="vert1" presStyleCnt="0"/>
      <dgm:spPr/>
    </dgm:pt>
    <dgm:pt modelId="{00EE3B8A-E3D9-4EF0-AB1E-E58CA996C585}" type="pres">
      <dgm:prSet presAssocID="{7599B4C8-0F8B-4C18-82DA-4C0E87369ACD}" presName="thickLine" presStyleLbl="alignNode1" presStyleIdx="2" presStyleCnt="3"/>
      <dgm:spPr/>
    </dgm:pt>
    <dgm:pt modelId="{31B73A1C-428E-4D09-AEE7-422576608B1D}" type="pres">
      <dgm:prSet presAssocID="{7599B4C8-0F8B-4C18-82DA-4C0E87369ACD}" presName="horz1" presStyleCnt="0"/>
      <dgm:spPr/>
    </dgm:pt>
    <dgm:pt modelId="{99DF1848-BFD3-4239-B3A5-369FFAAAA411}" type="pres">
      <dgm:prSet presAssocID="{7599B4C8-0F8B-4C18-82DA-4C0E87369ACD}" presName="tx1" presStyleLbl="revTx" presStyleIdx="2" presStyleCnt="3"/>
      <dgm:spPr/>
    </dgm:pt>
    <dgm:pt modelId="{BBCFAE08-A36F-4DC9-9289-A61C6D32C7BE}" type="pres">
      <dgm:prSet presAssocID="{7599B4C8-0F8B-4C18-82DA-4C0E87369ACD}" presName="vert1" presStyleCnt="0"/>
      <dgm:spPr/>
    </dgm:pt>
  </dgm:ptLst>
  <dgm:cxnLst>
    <dgm:cxn modelId="{391B592B-B38B-4A91-9281-FBF5BA71F2A4}" srcId="{19653972-6A65-47D9-B245-16B79E38EFA7}" destId="{DC20C330-1150-4B7B-9996-0442FE303552}" srcOrd="0" destOrd="0" parTransId="{931F4154-6C60-4E29-A2F1-88AD0EE80E3C}" sibTransId="{5EE00655-0592-4FF5-8DE4-2D3E9A64AC45}"/>
    <dgm:cxn modelId="{347F2D6C-E954-4953-B9E6-0FDD9D3CBEEC}" srcId="{19653972-6A65-47D9-B245-16B79E38EFA7}" destId="{7599B4C8-0F8B-4C18-82DA-4C0E87369ACD}" srcOrd="2" destOrd="0" parTransId="{363AE350-984F-410C-A5FE-54DB19388FED}" sibTransId="{987C0D20-662F-4653-AD92-7625356E41AE}"/>
    <dgm:cxn modelId="{16DB9C6C-8248-4EAF-83E5-D705C0DEC933}" type="presOf" srcId="{DC20C330-1150-4B7B-9996-0442FE303552}" destId="{4576C10C-FEA6-40FD-B451-2BF47A80F477}" srcOrd="0" destOrd="0" presId="urn:microsoft.com/office/officeart/2008/layout/LinedList"/>
    <dgm:cxn modelId="{56549855-201C-44B9-A9D9-84D2A10EF624}" srcId="{19653972-6A65-47D9-B245-16B79E38EFA7}" destId="{413FF363-07A6-4ABC-8F58-6416C5F48F22}" srcOrd="1" destOrd="0" parTransId="{8D994527-67A7-400A-9DB6-D390021A976C}" sibTransId="{2FF98782-6F5B-4E85-8761-17ABF5C2267D}"/>
    <dgm:cxn modelId="{68FC3F90-1A36-43A7-9173-E4C3B1B2F447}" type="presOf" srcId="{19653972-6A65-47D9-B245-16B79E38EFA7}" destId="{74751706-2371-40BF-A228-B77D469132E2}" srcOrd="0" destOrd="0" presId="urn:microsoft.com/office/officeart/2008/layout/LinedList"/>
    <dgm:cxn modelId="{9CDDE7E7-ACAA-42EA-A05B-7A723D525DD6}" type="presOf" srcId="{413FF363-07A6-4ABC-8F58-6416C5F48F22}" destId="{65D5C3B2-1572-497F-AD43-C080FA9CA891}" srcOrd="0" destOrd="0" presId="urn:microsoft.com/office/officeart/2008/layout/LinedList"/>
    <dgm:cxn modelId="{ACB3CFF0-6BB9-4979-BBBD-952F7BFA4708}" type="presOf" srcId="{7599B4C8-0F8B-4C18-82DA-4C0E87369ACD}" destId="{99DF1848-BFD3-4239-B3A5-369FFAAAA411}" srcOrd="0" destOrd="0" presId="urn:microsoft.com/office/officeart/2008/layout/LinedList"/>
    <dgm:cxn modelId="{3FF4B1BA-2B63-42E6-B58D-BDAB709AE2E7}" type="presParOf" srcId="{74751706-2371-40BF-A228-B77D469132E2}" destId="{109F3E5F-BDEA-4823-ADDF-76EF4F1FB3F6}" srcOrd="0" destOrd="0" presId="urn:microsoft.com/office/officeart/2008/layout/LinedList"/>
    <dgm:cxn modelId="{5FDA604C-3875-4BC4-8CF3-AF4DE2E6A66D}" type="presParOf" srcId="{74751706-2371-40BF-A228-B77D469132E2}" destId="{33DEC955-3CB3-404A-A98C-23928FB538C5}" srcOrd="1" destOrd="0" presId="urn:microsoft.com/office/officeart/2008/layout/LinedList"/>
    <dgm:cxn modelId="{8C671331-93E4-4C5F-B422-6F668D7CD9A8}" type="presParOf" srcId="{33DEC955-3CB3-404A-A98C-23928FB538C5}" destId="{4576C10C-FEA6-40FD-B451-2BF47A80F477}" srcOrd="0" destOrd="0" presId="urn:microsoft.com/office/officeart/2008/layout/LinedList"/>
    <dgm:cxn modelId="{CA3D9E85-A6BA-41BF-84C4-B521D4A150DE}" type="presParOf" srcId="{33DEC955-3CB3-404A-A98C-23928FB538C5}" destId="{262EFE88-C61B-49C2-8BF9-3F53B8987AAD}" srcOrd="1" destOrd="0" presId="urn:microsoft.com/office/officeart/2008/layout/LinedList"/>
    <dgm:cxn modelId="{CBDA7042-470B-4C7F-B51D-3581340156C9}" type="presParOf" srcId="{74751706-2371-40BF-A228-B77D469132E2}" destId="{C5537043-6C9C-46C5-89B1-2FA26F046CB7}" srcOrd="2" destOrd="0" presId="urn:microsoft.com/office/officeart/2008/layout/LinedList"/>
    <dgm:cxn modelId="{773113AD-CB3C-452B-A28C-DF6F038D3A7D}" type="presParOf" srcId="{74751706-2371-40BF-A228-B77D469132E2}" destId="{1093B8EE-6ECA-4171-A4D6-A5B5CB89DEF2}" srcOrd="3" destOrd="0" presId="urn:microsoft.com/office/officeart/2008/layout/LinedList"/>
    <dgm:cxn modelId="{CF2889E3-B3AD-42E6-B3EF-9842EF8BF5CF}" type="presParOf" srcId="{1093B8EE-6ECA-4171-A4D6-A5B5CB89DEF2}" destId="{65D5C3B2-1572-497F-AD43-C080FA9CA891}" srcOrd="0" destOrd="0" presId="urn:microsoft.com/office/officeart/2008/layout/LinedList"/>
    <dgm:cxn modelId="{B796EE49-8E1A-4D52-A9AE-06B813756C05}" type="presParOf" srcId="{1093B8EE-6ECA-4171-A4D6-A5B5CB89DEF2}" destId="{EC82DE2F-0406-4FE8-899A-13131827CE70}" srcOrd="1" destOrd="0" presId="urn:microsoft.com/office/officeart/2008/layout/LinedList"/>
    <dgm:cxn modelId="{7DE12F5B-0969-4EF4-BE73-D0D9F1F1E631}" type="presParOf" srcId="{74751706-2371-40BF-A228-B77D469132E2}" destId="{00EE3B8A-E3D9-4EF0-AB1E-E58CA996C585}" srcOrd="4" destOrd="0" presId="urn:microsoft.com/office/officeart/2008/layout/LinedList"/>
    <dgm:cxn modelId="{76CDCF06-3FB0-4216-BAB2-5ED266A75F45}" type="presParOf" srcId="{74751706-2371-40BF-A228-B77D469132E2}" destId="{31B73A1C-428E-4D09-AEE7-422576608B1D}" srcOrd="5" destOrd="0" presId="urn:microsoft.com/office/officeart/2008/layout/LinedList"/>
    <dgm:cxn modelId="{2124E8C0-FC3E-4ED9-80C6-3A51A9CC778F}" type="presParOf" srcId="{31B73A1C-428E-4D09-AEE7-422576608B1D}" destId="{99DF1848-BFD3-4239-B3A5-369FFAAAA411}" srcOrd="0" destOrd="0" presId="urn:microsoft.com/office/officeart/2008/layout/LinedList"/>
    <dgm:cxn modelId="{440D00F4-3680-4A10-BB5C-62C567BC8735}" type="presParOf" srcId="{31B73A1C-428E-4D09-AEE7-422576608B1D}" destId="{BBCFAE08-A36F-4DC9-9289-A61C6D32C7B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A0DE19-E04F-44A3-915C-2F1F29338D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489719-9B1A-4B5D-84CF-4E28011D9948}">
      <dgm:prSet/>
      <dgm:spPr/>
      <dgm:t>
        <a:bodyPr/>
        <a:lstStyle/>
        <a:p>
          <a:pPr>
            <a:lnSpc>
              <a:spcPct val="100000"/>
            </a:lnSpc>
          </a:pPr>
          <a:r>
            <a:rPr lang="en-US" b="0" i="0"/>
            <a:t>Use the Vitalyst Data Dashboard to make it easy to look at disaggregated data</a:t>
          </a:r>
          <a:endParaRPr lang="en-US"/>
        </a:p>
      </dgm:t>
    </dgm:pt>
    <dgm:pt modelId="{C101B295-3851-406E-80AF-0689B07D7D86}" type="parTrans" cxnId="{611E4C7E-E4B4-4083-A76D-2148B46033A5}">
      <dgm:prSet/>
      <dgm:spPr/>
      <dgm:t>
        <a:bodyPr/>
        <a:lstStyle/>
        <a:p>
          <a:endParaRPr lang="en-US"/>
        </a:p>
      </dgm:t>
    </dgm:pt>
    <dgm:pt modelId="{863FEA03-1993-472E-9BFA-7B9F08A0953F}" type="sibTrans" cxnId="{611E4C7E-E4B4-4083-A76D-2148B46033A5}">
      <dgm:prSet/>
      <dgm:spPr/>
      <dgm:t>
        <a:bodyPr/>
        <a:lstStyle/>
        <a:p>
          <a:endParaRPr lang="en-US"/>
        </a:p>
      </dgm:t>
    </dgm:pt>
    <dgm:pt modelId="{CEC634BC-265C-4C2A-90A4-5DFBAAB8ABC3}">
      <dgm:prSet/>
      <dgm:spPr/>
      <dgm:t>
        <a:bodyPr/>
        <a:lstStyle/>
        <a:p>
          <a:pPr>
            <a:lnSpc>
              <a:spcPct val="100000"/>
            </a:lnSpc>
          </a:pPr>
          <a:r>
            <a:rPr lang="en-US" b="0" i="0"/>
            <a:t>State Health Assessment</a:t>
          </a:r>
          <a:endParaRPr lang="en-US"/>
        </a:p>
      </dgm:t>
    </dgm:pt>
    <dgm:pt modelId="{6B161C45-6DFC-46D6-B816-C34E30335F2F}" type="parTrans" cxnId="{A21783ED-AF1D-4B5C-9FF7-063DD49DF06C}">
      <dgm:prSet/>
      <dgm:spPr/>
      <dgm:t>
        <a:bodyPr/>
        <a:lstStyle/>
        <a:p>
          <a:endParaRPr lang="en-US"/>
        </a:p>
      </dgm:t>
    </dgm:pt>
    <dgm:pt modelId="{2CA6D59D-BC33-499B-817A-EE141DA2935F}" type="sibTrans" cxnId="{A21783ED-AF1D-4B5C-9FF7-063DD49DF06C}">
      <dgm:prSet/>
      <dgm:spPr/>
      <dgm:t>
        <a:bodyPr/>
        <a:lstStyle/>
        <a:p>
          <a:endParaRPr lang="en-US"/>
        </a:p>
      </dgm:t>
    </dgm:pt>
    <dgm:pt modelId="{8ECA1153-2359-4F6D-BE6A-8024E08D181A}">
      <dgm:prSet/>
      <dgm:spPr/>
      <dgm:t>
        <a:bodyPr/>
        <a:lstStyle/>
        <a:p>
          <a:pPr>
            <a:lnSpc>
              <a:spcPct val="100000"/>
            </a:lnSpc>
          </a:pPr>
          <a:r>
            <a:rPr lang="en-US" b="0" i="0" dirty="0"/>
            <a:t>MAG data sources</a:t>
          </a:r>
        </a:p>
        <a:p>
          <a:pPr>
            <a:lnSpc>
              <a:spcPct val="100000"/>
            </a:lnSpc>
          </a:pPr>
          <a:r>
            <a:rPr lang="en-US" b="0" i="0" dirty="0"/>
            <a:t>University sources</a:t>
          </a:r>
          <a:endParaRPr lang="en-US" dirty="0"/>
        </a:p>
      </dgm:t>
    </dgm:pt>
    <dgm:pt modelId="{0FBF7A24-E23C-41AA-B174-63AFEDC8A0ED}" type="parTrans" cxnId="{062AAAAC-D2F7-4048-8FC8-E056BB3AE37F}">
      <dgm:prSet/>
      <dgm:spPr/>
      <dgm:t>
        <a:bodyPr/>
        <a:lstStyle/>
        <a:p>
          <a:endParaRPr lang="en-US"/>
        </a:p>
      </dgm:t>
    </dgm:pt>
    <dgm:pt modelId="{7A84DD7D-479B-4989-9B3C-C9AF547A2779}" type="sibTrans" cxnId="{062AAAAC-D2F7-4048-8FC8-E056BB3AE37F}">
      <dgm:prSet/>
      <dgm:spPr/>
      <dgm:t>
        <a:bodyPr/>
        <a:lstStyle/>
        <a:p>
          <a:endParaRPr lang="en-US"/>
        </a:p>
      </dgm:t>
    </dgm:pt>
    <dgm:pt modelId="{03686F19-057D-41C6-B717-A18BB51D77D5}" type="pres">
      <dgm:prSet presAssocID="{55A0DE19-E04F-44A3-915C-2F1F29338D06}" presName="root" presStyleCnt="0">
        <dgm:presLayoutVars>
          <dgm:dir/>
          <dgm:resizeHandles val="exact"/>
        </dgm:presLayoutVars>
      </dgm:prSet>
      <dgm:spPr/>
    </dgm:pt>
    <dgm:pt modelId="{6E0CAC22-B93E-451A-87E8-4B7B285B0759}" type="pres">
      <dgm:prSet presAssocID="{BD489719-9B1A-4B5D-84CF-4E28011D9948}" presName="compNode" presStyleCnt="0"/>
      <dgm:spPr/>
    </dgm:pt>
    <dgm:pt modelId="{4474D168-6A45-4580-8662-8E9CA373701C}" type="pres">
      <dgm:prSet presAssocID="{BD489719-9B1A-4B5D-84CF-4E28011D9948}" presName="bgRect" presStyleLbl="bgShp" presStyleIdx="0" presStyleCnt="1"/>
      <dgm:spPr/>
    </dgm:pt>
    <dgm:pt modelId="{3ED41CF9-5675-43E4-BB82-412A267AFC1A}" type="pres">
      <dgm:prSet presAssocID="{BD489719-9B1A-4B5D-84CF-4E28011D9948}"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38AA8569-D9FA-41BF-A61E-0A152D2A24A0}" type="pres">
      <dgm:prSet presAssocID="{BD489719-9B1A-4B5D-84CF-4E28011D9948}" presName="spaceRect" presStyleCnt="0"/>
      <dgm:spPr/>
    </dgm:pt>
    <dgm:pt modelId="{860C03ED-A499-4B96-9367-1D1FF72D66BF}" type="pres">
      <dgm:prSet presAssocID="{BD489719-9B1A-4B5D-84CF-4E28011D9948}" presName="parTx" presStyleLbl="revTx" presStyleIdx="0" presStyleCnt="2">
        <dgm:presLayoutVars>
          <dgm:chMax val="0"/>
          <dgm:chPref val="0"/>
        </dgm:presLayoutVars>
      </dgm:prSet>
      <dgm:spPr/>
    </dgm:pt>
    <dgm:pt modelId="{AF4B04B5-CD7F-41A7-ABAC-F2FFE67820B9}" type="pres">
      <dgm:prSet presAssocID="{BD489719-9B1A-4B5D-84CF-4E28011D9948}" presName="desTx" presStyleLbl="revTx" presStyleIdx="1" presStyleCnt="2">
        <dgm:presLayoutVars/>
      </dgm:prSet>
      <dgm:spPr/>
    </dgm:pt>
  </dgm:ptLst>
  <dgm:cxnLst>
    <dgm:cxn modelId="{005FEC19-57A7-4863-A7E9-5A39BB507964}" type="presOf" srcId="{BD489719-9B1A-4B5D-84CF-4E28011D9948}" destId="{860C03ED-A499-4B96-9367-1D1FF72D66BF}" srcOrd="0" destOrd="0" presId="urn:microsoft.com/office/officeart/2018/2/layout/IconVerticalSolidList"/>
    <dgm:cxn modelId="{BA8E4F44-65EE-44A0-810B-6CD08657CB72}" type="presOf" srcId="{CEC634BC-265C-4C2A-90A4-5DFBAAB8ABC3}" destId="{AF4B04B5-CD7F-41A7-ABAC-F2FFE67820B9}" srcOrd="0" destOrd="0" presId="urn:microsoft.com/office/officeart/2018/2/layout/IconVerticalSolidList"/>
    <dgm:cxn modelId="{611E4C7E-E4B4-4083-A76D-2148B46033A5}" srcId="{55A0DE19-E04F-44A3-915C-2F1F29338D06}" destId="{BD489719-9B1A-4B5D-84CF-4E28011D9948}" srcOrd="0" destOrd="0" parTransId="{C101B295-3851-406E-80AF-0689B07D7D86}" sibTransId="{863FEA03-1993-472E-9BFA-7B9F08A0953F}"/>
    <dgm:cxn modelId="{062AAAAC-D2F7-4048-8FC8-E056BB3AE37F}" srcId="{BD489719-9B1A-4B5D-84CF-4E28011D9948}" destId="{8ECA1153-2359-4F6D-BE6A-8024E08D181A}" srcOrd="1" destOrd="0" parTransId="{0FBF7A24-E23C-41AA-B174-63AFEDC8A0ED}" sibTransId="{7A84DD7D-479B-4989-9B3C-C9AF547A2779}"/>
    <dgm:cxn modelId="{26090EE3-AD65-41A8-81B4-D733296003B8}" type="presOf" srcId="{8ECA1153-2359-4F6D-BE6A-8024E08D181A}" destId="{AF4B04B5-CD7F-41A7-ABAC-F2FFE67820B9}" srcOrd="0" destOrd="1" presId="urn:microsoft.com/office/officeart/2018/2/layout/IconVerticalSolidList"/>
    <dgm:cxn modelId="{A21783ED-AF1D-4B5C-9FF7-063DD49DF06C}" srcId="{BD489719-9B1A-4B5D-84CF-4E28011D9948}" destId="{CEC634BC-265C-4C2A-90A4-5DFBAAB8ABC3}" srcOrd="0" destOrd="0" parTransId="{6B161C45-6DFC-46D6-B816-C34E30335F2F}" sibTransId="{2CA6D59D-BC33-499B-817A-EE141DA2935F}"/>
    <dgm:cxn modelId="{7EC44AF8-591F-4AFE-8C84-4DBE20CCF6A0}" type="presOf" srcId="{55A0DE19-E04F-44A3-915C-2F1F29338D06}" destId="{03686F19-057D-41C6-B717-A18BB51D77D5}" srcOrd="0" destOrd="0" presId="urn:microsoft.com/office/officeart/2018/2/layout/IconVerticalSolidList"/>
    <dgm:cxn modelId="{2863DFCD-C2C4-49D1-AFC1-6626A7D9D9F4}" type="presParOf" srcId="{03686F19-057D-41C6-B717-A18BB51D77D5}" destId="{6E0CAC22-B93E-451A-87E8-4B7B285B0759}" srcOrd="0" destOrd="0" presId="urn:microsoft.com/office/officeart/2018/2/layout/IconVerticalSolidList"/>
    <dgm:cxn modelId="{A99176CE-42FE-40A1-AD8F-6154A563F917}" type="presParOf" srcId="{6E0CAC22-B93E-451A-87E8-4B7B285B0759}" destId="{4474D168-6A45-4580-8662-8E9CA373701C}" srcOrd="0" destOrd="0" presId="urn:microsoft.com/office/officeart/2018/2/layout/IconVerticalSolidList"/>
    <dgm:cxn modelId="{D83FCE13-A880-4407-BC16-E46573C20592}" type="presParOf" srcId="{6E0CAC22-B93E-451A-87E8-4B7B285B0759}" destId="{3ED41CF9-5675-43E4-BB82-412A267AFC1A}" srcOrd="1" destOrd="0" presId="urn:microsoft.com/office/officeart/2018/2/layout/IconVerticalSolidList"/>
    <dgm:cxn modelId="{B83F9A91-4180-4F03-8A24-FBB12E0F122D}" type="presParOf" srcId="{6E0CAC22-B93E-451A-87E8-4B7B285B0759}" destId="{38AA8569-D9FA-41BF-A61E-0A152D2A24A0}" srcOrd="2" destOrd="0" presId="urn:microsoft.com/office/officeart/2018/2/layout/IconVerticalSolidList"/>
    <dgm:cxn modelId="{2923B81E-06C3-4635-B17D-A84D23968DD2}" type="presParOf" srcId="{6E0CAC22-B93E-451A-87E8-4B7B285B0759}" destId="{860C03ED-A499-4B96-9367-1D1FF72D66BF}" srcOrd="3" destOrd="0" presId="urn:microsoft.com/office/officeart/2018/2/layout/IconVerticalSolidList"/>
    <dgm:cxn modelId="{3AC60480-75F1-44B6-ADC1-5B8C96A35265}" type="presParOf" srcId="{6E0CAC22-B93E-451A-87E8-4B7B285B0759}" destId="{AF4B04B5-CD7F-41A7-ABAC-F2FFE67820B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A0DE19-E04F-44A3-915C-2F1F29338D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489719-9B1A-4B5D-84CF-4E28011D9948}">
      <dgm:prSet/>
      <dgm:spPr/>
      <dgm:t>
        <a:bodyPr/>
        <a:lstStyle/>
        <a:p>
          <a:pPr>
            <a:lnSpc>
              <a:spcPct val="100000"/>
            </a:lnSpc>
          </a:pPr>
          <a:r>
            <a:rPr lang="en-US" b="0" i="0"/>
            <a:t>Use the Vitalyst Data Dashboard to make it easy to look at disaggregated data</a:t>
          </a:r>
          <a:endParaRPr lang="en-US"/>
        </a:p>
      </dgm:t>
    </dgm:pt>
    <dgm:pt modelId="{C101B295-3851-406E-80AF-0689B07D7D86}" type="parTrans" cxnId="{611E4C7E-E4B4-4083-A76D-2148B46033A5}">
      <dgm:prSet/>
      <dgm:spPr/>
      <dgm:t>
        <a:bodyPr/>
        <a:lstStyle/>
        <a:p>
          <a:endParaRPr lang="en-US"/>
        </a:p>
      </dgm:t>
    </dgm:pt>
    <dgm:pt modelId="{863FEA03-1993-472E-9BFA-7B9F08A0953F}" type="sibTrans" cxnId="{611E4C7E-E4B4-4083-A76D-2148B46033A5}">
      <dgm:prSet/>
      <dgm:spPr/>
      <dgm:t>
        <a:bodyPr/>
        <a:lstStyle/>
        <a:p>
          <a:endParaRPr lang="en-US"/>
        </a:p>
      </dgm:t>
    </dgm:pt>
    <dgm:pt modelId="{CEC634BC-265C-4C2A-90A4-5DFBAAB8ABC3}">
      <dgm:prSet/>
      <dgm:spPr/>
      <dgm:t>
        <a:bodyPr/>
        <a:lstStyle/>
        <a:p>
          <a:pPr>
            <a:lnSpc>
              <a:spcPct val="100000"/>
            </a:lnSpc>
          </a:pPr>
          <a:r>
            <a:rPr lang="en-US" b="0" i="0"/>
            <a:t>State Health Assessment</a:t>
          </a:r>
          <a:endParaRPr lang="en-US"/>
        </a:p>
      </dgm:t>
    </dgm:pt>
    <dgm:pt modelId="{6B161C45-6DFC-46D6-B816-C34E30335F2F}" type="parTrans" cxnId="{A21783ED-AF1D-4B5C-9FF7-063DD49DF06C}">
      <dgm:prSet/>
      <dgm:spPr/>
      <dgm:t>
        <a:bodyPr/>
        <a:lstStyle/>
        <a:p>
          <a:endParaRPr lang="en-US"/>
        </a:p>
      </dgm:t>
    </dgm:pt>
    <dgm:pt modelId="{2CA6D59D-BC33-499B-817A-EE141DA2935F}" type="sibTrans" cxnId="{A21783ED-AF1D-4B5C-9FF7-063DD49DF06C}">
      <dgm:prSet/>
      <dgm:spPr/>
      <dgm:t>
        <a:bodyPr/>
        <a:lstStyle/>
        <a:p>
          <a:endParaRPr lang="en-US"/>
        </a:p>
      </dgm:t>
    </dgm:pt>
    <dgm:pt modelId="{8ECA1153-2359-4F6D-BE6A-8024E08D181A}">
      <dgm:prSet/>
      <dgm:spPr/>
      <dgm:t>
        <a:bodyPr/>
        <a:lstStyle/>
        <a:p>
          <a:pPr>
            <a:lnSpc>
              <a:spcPct val="100000"/>
            </a:lnSpc>
          </a:pPr>
          <a:r>
            <a:rPr lang="en-US" b="0" i="0"/>
            <a:t>MAG data sources</a:t>
          </a:r>
          <a:endParaRPr lang="en-US"/>
        </a:p>
      </dgm:t>
    </dgm:pt>
    <dgm:pt modelId="{0FBF7A24-E23C-41AA-B174-63AFEDC8A0ED}" type="parTrans" cxnId="{062AAAAC-D2F7-4048-8FC8-E056BB3AE37F}">
      <dgm:prSet/>
      <dgm:spPr/>
      <dgm:t>
        <a:bodyPr/>
        <a:lstStyle/>
        <a:p>
          <a:endParaRPr lang="en-US"/>
        </a:p>
      </dgm:t>
    </dgm:pt>
    <dgm:pt modelId="{7A84DD7D-479B-4989-9B3C-C9AF547A2779}" type="sibTrans" cxnId="{062AAAAC-D2F7-4048-8FC8-E056BB3AE37F}">
      <dgm:prSet/>
      <dgm:spPr/>
      <dgm:t>
        <a:bodyPr/>
        <a:lstStyle/>
        <a:p>
          <a:endParaRPr lang="en-US"/>
        </a:p>
      </dgm:t>
    </dgm:pt>
    <dgm:pt modelId="{38987597-76E8-46BF-A658-3B473E4E630A}">
      <dgm:prSet/>
      <dgm:spPr/>
      <dgm:t>
        <a:bodyPr/>
        <a:lstStyle/>
        <a:p>
          <a:pPr>
            <a:lnSpc>
              <a:spcPct val="100000"/>
            </a:lnSpc>
          </a:pPr>
          <a:r>
            <a:rPr lang="en-US" b="0" i="0"/>
            <a:t>Share best practices through webinars, podcasts and reports</a:t>
          </a:r>
          <a:endParaRPr lang="en-US"/>
        </a:p>
      </dgm:t>
    </dgm:pt>
    <dgm:pt modelId="{A0D74D03-7F4B-4481-B643-B0230A929C28}" type="parTrans" cxnId="{479F44B2-6A9B-4305-BB4E-3E9E5AC7C55A}">
      <dgm:prSet/>
      <dgm:spPr/>
      <dgm:t>
        <a:bodyPr/>
        <a:lstStyle/>
        <a:p>
          <a:endParaRPr lang="en-US"/>
        </a:p>
      </dgm:t>
    </dgm:pt>
    <dgm:pt modelId="{C913CC1D-DE5C-4FF1-AC99-5794D853F295}" type="sibTrans" cxnId="{479F44B2-6A9B-4305-BB4E-3E9E5AC7C55A}">
      <dgm:prSet/>
      <dgm:spPr/>
      <dgm:t>
        <a:bodyPr/>
        <a:lstStyle/>
        <a:p>
          <a:endParaRPr lang="en-US"/>
        </a:p>
      </dgm:t>
    </dgm:pt>
    <dgm:pt modelId="{52674F21-09C7-473F-BA72-50433402FF26}">
      <dgm:prSet/>
      <dgm:spPr/>
      <dgm:t>
        <a:bodyPr/>
        <a:lstStyle/>
        <a:p>
          <a:pPr>
            <a:lnSpc>
              <a:spcPct val="100000"/>
            </a:lnSpc>
          </a:pPr>
          <a:r>
            <a:rPr lang="en-US" b="0" i="0"/>
            <a:t>Stress equitable practices</a:t>
          </a:r>
          <a:endParaRPr lang="en-US"/>
        </a:p>
      </dgm:t>
    </dgm:pt>
    <dgm:pt modelId="{407CB896-B866-4ECD-A7FD-CBB17B9BE99F}" type="parTrans" cxnId="{F1AFBB02-2356-420F-856F-C25EB645B51E}">
      <dgm:prSet/>
      <dgm:spPr/>
      <dgm:t>
        <a:bodyPr/>
        <a:lstStyle/>
        <a:p>
          <a:endParaRPr lang="en-US"/>
        </a:p>
      </dgm:t>
    </dgm:pt>
    <dgm:pt modelId="{01CC38A5-C39E-4CAE-BF1D-FE03E0A77754}" type="sibTrans" cxnId="{F1AFBB02-2356-420F-856F-C25EB645B51E}">
      <dgm:prSet/>
      <dgm:spPr/>
      <dgm:t>
        <a:bodyPr/>
        <a:lstStyle/>
        <a:p>
          <a:endParaRPr lang="en-US"/>
        </a:p>
      </dgm:t>
    </dgm:pt>
    <dgm:pt modelId="{03686F19-057D-41C6-B717-A18BB51D77D5}" type="pres">
      <dgm:prSet presAssocID="{55A0DE19-E04F-44A3-915C-2F1F29338D06}" presName="root" presStyleCnt="0">
        <dgm:presLayoutVars>
          <dgm:dir/>
          <dgm:resizeHandles val="exact"/>
        </dgm:presLayoutVars>
      </dgm:prSet>
      <dgm:spPr/>
    </dgm:pt>
    <dgm:pt modelId="{6E0CAC22-B93E-451A-87E8-4B7B285B0759}" type="pres">
      <dgm:prSet presAssocID="{BD489719-9B1A-4B5D-84CF-4E28011D9948}" presName="compNode" presStyleCnt="0"/>
      <dgm:spPr/>
    </dgm:pt>
    <dgm:pt modelId="{4474D168-6A45-4580-8662-8E9CA373701C}" type="pres">
      <dgm:prSet presAssocID="{BD489719-9B1A-4B5D-84CF-4E28011D9948}" presName="bgRect" presStyleLbl="bgShp" presStyleIdx="0" presStyleCnt="3"/>
      <dgm:spPr/>
    </dgm:pt>
    <dgm:pt modelId="{3ED41CF9-5675-43E4-BB82-412A267AFC1A}" type="pres">
      <dgm:prSet presAssocID="{BD489719-9B1A-4B5D-84CF-4E28011D994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38AA8569-D9FA-41BF-A61E-0A152D2A24A0}" type="pres">
      <dgm:prSet presAssocID="{BD489719-9B1A-4B5D-84CF-4E28011D9948}" presName="spaceRect" presStyleCnt="0"/>
      <dgm:spPr/>
    </dgm:pt>
    <dgm:pt modelId="{860C03ED-A499-4B96-9367-1D1FF72D66BF}" type="pres">
      <dgm:prSet presAssocID="{BD489719-9B1A-4B5D-84CF-4E28011D9948}" presName="parTx" presStyleLbl="revTx" presStyleIdx="0" presStyleCnt="4">
        <dgm:presLayoutVars>
          <dgm:chMax val="0"/>
          <dgm:chPref val="0"/>
        </dgm:presLayoutVars>
      </dgm:prSet>
      <dgm:spPr/>
    </dgm:pt>
    <dgm:pt modelId="{AF4B04B5-CD7F-41A7-ABAC-F2FFE67820B9}" type="pres">
      <dgm:prSet presAssocID="{BD489719-9B1A-4B5D-84CF-4E28011D9948}" presName="desTx" presStyleLbl="revTx" presStyleIdx="1" presStyleCnt="4">
        <dgm:presLayoutVars/>
      </dgm:prSet>
      <dgm:spPr/>
    </dgm:pt>
    <dgm:pt modelId="{DACE72CB-407F-4679-BB9C-68E6DAD203C8}" type="pres">
      <dgm:prSet presAssocID="{863FEA03-1993-472E-9BFA-7B9F08A0953F}" presName="sibTrans" presStyleCnt="0"/>
      <dgm:spPr/>
    </dgm:pt>
    <dgm:pt modelId="{4E159043-CE82-48D9-9CAF-666E720BB85B}" type="pres">
      <dgm:prSet presAssocID="{38987597-76E8-46BF-A658-3B473E4E630A}" presName="compNode" presStyleCnt="0"/>
      <dgm:spPr/>
    </dgm:pt>
    <dgm:pt modelId="{7F1C5FD8-CECE-46DD-B959-F49B5AE63ED2}" type="pres">
      <dgm:prSet presAssocID="{38987597-76E8-46BF-A658-3B473E4E630A}" presName="bgRect" presStyleLbl="bgShp" presStyleIdx="1" presStyleCnt="3"/>
      <dgm:spPr/>
    </dgm:pt>
    <dgm:pt modelId="{0795CAEA-4F55-48C3-B992-F7AFBCE8C8B2}" type="pres">
      <dgm:prSet presAssocID="{38987597-76E8-46BF-A658-3B473E4E63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odcast"/>
        </a:ext>
      </dgm:extLst>
    </dgm:pt>
    <dgm:pt modelId="{4FE8263C-E32F-489E-829B-419C58F5CADC}" type="pres">
      <dgm:prSet presAssocID="{38987597-76E8-46BF-A658-3B473E4E630A}" presName="spaceRect" presStyleCnt="0"/>
      <dgm:spPr/>
    </dgm:pt>
    <dgm:pt modelId="{AAC705AB-26C3-4020-870F-F40A3EFB14EE}" type="pres">
      <dgm:prSet presAssocID="{38987597-76E8-46BF-A658-3B473E4E630A}" presName="parTx" presStyleLbl="revTx" presStyleIdx="2" presStyleCnt="4">
        <dgm:presLayoutVars>
          <dgm:chMax val="0"/>
          <dgm:chPref val="0"/>
        </dgm:presLayoutVars>
      </dgm:prSet>
      <dgm:spPr/>
    </dgm:pt>
    <dgm:pt modelId="{C1213AF7-5B2D-4A2C-841C-D8A5132E2687}" type="pres">
      <dgm:prSet presAssocID="{C913CC1D-DE5C-4FF1-AC99-5794D853F295}" presName="sibTrans" presStyleCnt="0"/>
      <dgm:spPr/>
    </dgm:pt>
    <dgm:pt modelId="{0F925418-5628-4FA4-8E43-3F6481D84451}" type="pres">
      <dgm:prSet presAssocID="{52674F21-09C7-473F-BA72-50433402FF26}" presName="compNode" presStyleCnt="0"/>
      <dgm:spPr/>
    </dgm:pt>
    <dgm:pt modelId="{BD16086D-D640-4394-B8BB-DBD3AE2AA88E}" type="pres">
      <dgm:prSet presAssocID="{52674F21-09C7-473F-BA72-50433402FF26}" presName="bgRect" presStyleLbl="bgShp" presStyleIdx="2" presStyleCnt="3"/>
      <dgm:spPr/>
    </dgm:pt>
    <dgm:pt modelId="{704C4C5C-C0A2-40F8-B5DF-61D5CF5E091B}" type="pres">
      <dgm:prSet presAssocID="{52674F21-09C7-473F-BA72-50433402FF2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1CEC8E33-60CD-41E8-A64D-A0FF38A29627}" type="pres">
      <dgm:prSet presAssocID="{52674F21-09C7-473F-BA72-50433402FF26}" presName="spaceRect" presStyleCnt="0"/>
      <dgm:spPr/>
    </dgm:pt>
    <dgm:pt modelId="{8AE4CEB4-4F0C-4699-9045-D332A8EE624C}" type="pres">
      <dgm:prSet presAssocID="{52674F21-09C7-473F-BA72-50433402FF26}" presName="parTx" presStyleLbl="revTx" presStyleIdx="3" presStyleCnt="4">
        <dgm:presLayoutVars>
          <dgm:chMax val="0"/>
          <dgm:chPref val="0"/>
        </dgm:presLayoutVars>
      </dgm:prSet>
      <dgm:spPr/>
    </dgm:pt>
  </dgm:ptLst>
  <dgm:cxnLst>
    <dgm:cxn modelId="{F1AFBB02-2356-420F-856F-C25EB645B51E}" srcId="{55A0DE19-E04F-44A3-915C-2F1F29338D06}" destId="{52674F21-09C7-473F-BA72-50433402FF26}" srcOrd="2" destOrd="0" parTransId="{407CB896-B866-4ECD-A7FD-CBB17B9BE99F}" sibTransId="{01CC38A5-C39E-4CAE-BF1D-FE03E0A77754}"/>
    <dgm:cxn modelId="{005FEC19-57A7-4863-A7E9-5A39BB507964}" type="presOf" srcId="{BD489719-9B1A-4B5D-84CF-4E28011D9948}" destId="{860C03ED-A499-4B96-9367-1D1FF72D66BF}" srcOrd="0" destOrd="0" presId="urn:microsoft.com/office/officeart/2018/2/layout/IconVerticalSolidList"/>
    <dgm:cxn modelId="{022DD138-79FA-454E-9F72-2515E4029EBA}" type="presOf" srcId="{52674F21-09C7-473F-BA72-50433402FF26}" destId="{8AE4CEB4-4F0C-4699-9045-D332A8EE624C}" srcOrd="0" destOrd="0" presId="urn:microsoft.com/office/officeart/2018/2/layout/IconVerticalSolidList"/>
    <dgm:cxn modelId="{BA8E4F44-65EE-44A0-810B-6CD08657CB72}" type="presOf" srcId="{CEC634BC-265C-4C2A-90A4-5DFBAAB8ABC3}" destId="{AF4B04B5-CD7F-41A7-ABAC-F2FFE67820B9}" srcOrd="0" destOrd="0" presId="urn:microsoft.com/office/officeart/2018/2/layout/IconVerticalSolidList"/>
    <dgm:cxn modelId="{611E4C7E-E4B4-4083-A76D-2148B46033A5}" srcId="{55A0DE19-E04F-44A3-915C-2F1F29338D06}" destId="{BD489719-9B1A-4B5D-84CF-4E28011D9948}" srcOrd="0" destOrd="0" parTransId="{C101B295-3851-406E-80AF-0689B07D7D86}" sibTransId="{863FEA03-1993-472E-9BFA-7B9F08A0953F}"/>
    <dgm:cxn modelId="{1CB37DAB-68BF-4A06-97AF-9E66AF521A25}" type="presOf" srcId="{38987597-76E8-46BF-A658-3B473E4E630A}" destId="{AAC705AB-26C3-4020-870F-F40A3EFB14EE}" srcOrd="0" destOrd="0" presId="urn:microsoft.com/office/officeart/2018/2/layout/IconVerticalSolidList"/>
    <dgm:cxn modelId="{062AAAAC-D2F7-4048-8FC8-E056BB3AE37F}" srcId="{BD489719-9B1A-4B5D-84CF-4E28011D9948}" destId="{8ECA1153-2359-4F6D-BE6A-8024E08D181A}" srcOrd="1" destOrd="0" parTransId="{0FBF7A24-E23C-41AA-B174-63AFEDC8A0ED}" sibTransId="{7A84DD7D-479B-4989-9B3C-C9AF547A2779}"/>
    <dgm:cxn modelId="{479F44B2-6A9B-4305-BB4E-3E9E5AC7C55A}" srcId="{55A0DE19-E04F-44A3-915C-2F1F29338D06}" destId="{38987597-76E8-46BF-A658-3B473E4E630A}" srcOrd="1" destOrd="0" parTransId="{A0D74D03-7F4B-4481-B643-B0230A929C28}" sibTransId="{C913CC1D-DE5C-4FF1-AC99-5794D853F295}"/>
    <dgm:cxn modelId="{26090EE3-AD65-41A8-81B4-D733296003B8}" type="presOf" srcId="{8ECA1153-2359-4F6D-BE6A-8024E08D181A}" destId="{AF4B04B5-CD7F-41A7-ABAC-F2FFE67820B9}" srcOrd="0" destOrd="1" presId="urn:microsoft.com/office/officeart/2018/2/layout/IconVerticalSolidList"/>
    <dgm:cxn modelId="{A21783ED-AF1D-4B5C-9FF7-063DD49DF06C}" srcId="{BD489719-9B1A-4B5D-84CF-4E28011D9948}" destId="{CEC634BC-265C-4C2A-90A4-5DFBAAB8ABC3}" srcOrd="0" destOrd="0" parTransId="{6B161C45-6DFC-46D6-B816-C34E30335F2F}" sibTransId="{2CA6D59D-BC33-499B-817A-EE141DA2935F}"/>
    <dgm:cxn modelId="{7EC44AF8-591F-4AFE-8C84-4DBE20CCF6A0}" type="presOf" srcId="{55A0DE19-E04F-44A3-915C-2F1F29338D06}" destId="{03686F19-057D-41C6-B717-A18BB51D77D5}" srcOrd="0" destOrd="0" presId="urn:microsoft.com/office/officeart/2018/2/layout/IconVerticalSolidList"/>
    <dgm:cxn modelId="{2863DFCD-C2C4-49D1-AFC1-6626A7D9D9F4}" type="presParOf" srcId="{03686F19-057D-41C6-B717-A18BB51D77D5}" destId="{6E0CAC22-B93E-451A-87E8-4B7B285B0759}" srcOrd="0" destOrd="0" presId="urn:microsoft.com/office/officeart/2018/2/layout/IconVerticalSolidList"/>
    <dgm:cxn modelId="{A99176CE-42FE-40A1-AD8F-6154A563F917}" type="presParOf" srcId="{6E0CAC22-B93E-451A-87E8-4B7B285B0759}" destId="{4474D168-6A45-4580-8662-8E9CA373701C}" srcOrd="0" destOrd="0" presId="urn:microsoft.com/office/officeart/2018/2/layout/IconVerticalSolidList"/>
    <dgm:cxn modelId="{D83FCE13-A880-4407-BC16-E46573C20592}" type="presParOf" srcId="{6E0CAC22-B93E-451A-87E8-4B7B285B0759}" destId="{3ED41CF9-5675-43E4-BB82-412A267AFC1A}" srcOrd="1" destOrd="0" presId="urn:microsoft.com/office/officeart/2018/2/layout/IconVerticalSolidList"/>
    <dgm:cxn modelId="{B83F9A91-4180-4F03-8A24-FBB12E0F122D}" type="presParOf" srcId="{6E0CAC22-B93E-451A-87E8-4B7B285B0759}" destId="{38AA8569-D9FA-41BF-A61E-0A152D2A24A0}" srcOrd="2" destOrd="0" presId="urn:microsoft.com/office/officeart/2018/2/layout/IconVerticalSolidList"/>
    <dgm:cxn modelId="{2923B81E-06C3-4635-B17D-A84D23968DD2}" type="presParOf" srcId="{6E0CAC22-B93E-451A-87E8-4B7B285B0759}" destId="{860C03ED-A499-4B96-9367-1D1FF72D66BF}" srcOrd="3" destOrd="0" presId="urn:microsoft.com/office/officeart/2018/2/layout/IconVerticalSolidList"/>
    <dgm:cxn modelId="{3AC60480-75F1-44B6-ADC1-5B8C96A35265}" type="presParOf" srcId="{6E0CAC22-B93E-451A-87E8-4B7B285B0759}" destId="{AF4B04B5-CD7F-41A7-ABAC-F2FFE67820B9}" srcOrd="4" destOrd="0" presId="urn:microsoft.com/office/officeart/2018/2/layout/IconVerticalSolidList"/>
    <dgm:cxn modelId="{18EC9753-703A-4D00-BFAD-F83E613B9755}" type="presParOf" srcId="{03686F19-057D-41C6-B717-A18BB51D77D5}" destId="{DACE72CB-407F-4679-BB9C-68E6DAD203C8}" srcOrd="1" destOrd="0" presId="urn:microsoft.com/office/officeart/2018/2/layout/IconVerticalSolidList"/>
    <dgm:cxn modelId="{23CCE4C3-C732-4316-82D9-1AD6140BFF7F}" type="presParOf" srcId="{03686F19-057D-41C6-B717-A18BB51D77D5}" destId="{4E159043-CE82-48D9-9CAF-666E720BB85B}" srcOrd="2" destOrd="0" presId="urn:microsoft.com/office/officeart/2018/2/layout/IconVerticalSolidList"/>
    <dgm:cxn modelId="{93D61312-CE57-48EE-AEB4-5482CCC33FA8}" type="presParOf" srcId="{4E159043-CE82-48D9-9CAF-666E720BB85B}" destId="{7F1C5FD8-CECE-46DD-B959-F49B5AE63ED2}" srcOrd="0" destOrd="0" presId="urn:microsoft.com/office/officeart/2018/2/layout/IconVerticalSolidList"/>
    <dgm:cxn modelId="{A31BD4BF-FD2F-4A5F-93BE-E53D7E361105}" type="presParOf" srcId="{4E159043-CE82-48D9-9CAF-666E720BB85B}" destId="{0795CAEA-4F55-48C3-B992-F7AFBCE8C8B2}" srcOrd="1" destOrd="0" presId="urn:microsoft.com/office/officeart/2018/2/layout/IconVerticalSolidList"/>
    <dgm:cxn modelId="{5FE82A93-8188-4DEF-8AAD-348BBC41EC0B}" type="presParOf" srcId="{4E159043-CE82-48D9-9CAF-666E720BB85B}" destId="{4FE8263C-E32F-489E-829B-419C58F5CADC}" srcOrd="2" destOrd="0" presId="urn:microsoft.com/office/officeart/2018/2/layout/IconVerticalSolidList"/>
    <dgm:cxn modelId="{7F56D91B-5F9F-4EA0-993F-5D3AFDC2DDA8}" type="presParOf" srcId="{4E159043-CE82-48D9-9CAF-666E720BB85B}" destId="{AAC705AB-26C3-4020-870F-F40A3EFB14EE}" srcOrd="3" destOrd="0" presId="urn:microsoft.com/office/officeart/2018/2/layout/IconVerticalSolidList"/>
    <dgm:cxn modelId="{49EF941F-0DA3-473C-BD80-BE33D5EA909E}" type="presParOf" srcId="{03686F19-057D-41C6-B717-A18BB51D77D5}" destId="{C1213AF7-5B2D-4A2C-841C-D8A5132E2687}" srcOrd="3" destOrd="0" presId="urn:microsoft.com/office/officeart/2018/2/layout/IconVerticalSolidList"/>
    <dgm:cxn modelId="{AA9D9E1D-2CA6-4FBF-873B-C8FE980C9D13}" type="presParOf" srcId="{03686F19-057D-41C6-B717-A18BB51D77D5}" destId="{0F925418-5628-4FA4-8E43-3F6481D84451}" srcOrd="4" destOrd="0" presId="urn:microsoft.com/office/officeart/2018/2/layout/IconVerticalSolidList"/>
    <dgm:cxn modelId="{266C8901-4706-4C6D-AE7B-6D5BDB0EC515}" type="presParOf" srcId="{0F925418-5628-4FA4-8E43-3F6481D84451}" destId="{BD16086D-D640-4394-B8BB-DBD3AE2AA88E}" srcOrd="0" destOrd="0" presId="urn:microsoft.com/office/officeart/2018/2/layout/IconVerticalSolidList"/>
    <dgm:cxn modelId="{D1FDD988-F56E-450A-A322-C00F4493E09F}" type="presParOf" srcId="{0F925418-5628-4FA4-8E43-3F6481D84451}" destId="{704C4C5C-C0A2-40F8-B5DF-61D5CF5E091B}" srcOrd="1" destOrd="0" presId="urn:microsoft.com/office/officeart/2018/2/layout/IconVerticalSolidList"/>
    <dgm:cxn modelId="{F495EA47-E050-4479-9039-31F66DFEDCE4}" type="presParOf" srcId="{0F925418-5628-4FA4-8E43-3F6481D84451}" destId="{1CEC8E33-60CD-41E8-A64D-A0FF38A29627}" srcOrd="2" destOrd="0" presId="urn:microsoft.com/office/officeart/2018/2/layout/IconVerticalSolidList"/>
    <dgm:cxn modelId="{264DCF51-CF12-44CC-A87B-941AB5BFFECD}" type="presParOf" srcId="{0F925418-5628-4FA4-8E43-3F6481D84451}" destId="{8AE4CEB4-4F0C-4699-9045-D332A8EE62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6EDD2-B86E-4091-9ED7-E1370298657C}">
      <dsp:nvSpPr>
        <dsp:cNvPr id="0" name=""/>
        <dsp:cNvSpPr/>
      </dsp:nvSpPr>
      <dsp:spPr>
        <a:xfrm>
          <a:off x="0" y="3886230"/>
          <a:ext cx="2114550" cy="63756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87" tIns="163576" rIns="150387" bIns="163576" numCol="1" spcCol="1270" anchor="ctr" anchorCtr="0">
          <a:noAutofit/>
        </a:bodyPr>
        <a:lstStyle/>
        <a:p>
          <a:pPr marL="0" lvl="0" indent="0" algn="ctr" defTabSz="1022350">
            <a:lnSpc>
              <a:spcPct val="90000"/>
            </a:lnSpc>
            <a:spcBef>
              <a:spcPct val="0"/>
            </a:spcBef>
            <a:spcAft>
              <a:spcPct val="35000"/>
            </a:spcAft>
            <a:buNone/>
          </a:pPr>
          <a:r>
            <a:rPr lang="en-US" sz="2300" kern="1200"/>
            <a:t>Increase</a:t>
          </a:r>
        </a:p>
      </dsp:txBody>
      <dsp:txXfrm>
        <a:off x="0" y="3886230"/>
        <a:ext cx="2114550" cy="637568"/>
      </dsp:txXfrm>
    </dsp:sp>
    <dsp:sp modelId="{7727DB5C-E0FD-4365-8CB0-3AC45B3992BC}">
      <dsp:nvSpPr>
        <dsp:cNvPr id="0" name=""/>
        <dsp:cNvSpPr/>
      </dsp:nvSpPr>
      <dsp:spPr>
        <a:xfrm>
          <a:off x="2114550" y="3886230"/>
          <a:ext cx="6343650" cy="63756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679" tIns="228600" rIns="128679" bIns="228600" numCol="1" spcCol="1270" anchor="ctr" anchorCtr="0">
          <a:noAutofit/>
        </a:bodyPr>
        <a:lstStyle/>
        <a:p>
          <a:pPr marL="0" lvl="0" indent="0" algn="l" defTabSz="800100">
            <a:lnSpc>
              <a:spcPct val="90000"/>
            </a:lnSpc>
            <a:spcBef>
              <a:spcPct val="0"/>
            </a:spcBef>
            <a:spcAft>
              <a:spcPct val="35000"/>
            </a:spcAft>
            <a:buNone/>
          </a:pPr>
          <a:r>
            <a:rPr lang="en-US" sz="1800" kern="1200"/>
            <a:t>Increase civic participation for inclusive decision-making to advance health equity</a:t>
          </a:r>
        </a:p>
      </dsp:txBody>
      <dsp:txXfrm>
        <a:off x="2114550" y="3886230"/>
        <a:ext cx="6343650" cy="637568"/>
      </dsp:txXfrm>
    </dsp:sp>
    <dsp:sp modelId="{AD3A4A3D-3CDE-4E74-9DA3-5523B014D93F}">
      <dsp:nvSpPr>
        <dsp:cNvPr id="0" name=""/>
        <dsp:cNvSpPr/>
      </dsp:nvSpPr>
      <dsp:spPr>
        <a:xfrm rot="10800000">
          <a:off x="0" y="2915214"/>
          <a:ext cx="2114550" cy="98058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87" tIns="163576" rIns="150387" bIns="163576" numCol="1" spcCol="1270" anchor="ctr" anchorCtr="0">
          <a:noAutofit/>
        </a:bodyPr>
        <a:lstStyle/>
        <a:p>
          <a:pPr marL="0" lvl="0" indent="0" algn="ctr" defTabSz="1022350">
            <a:lnSpc>
              <a:spcPct val="90000"/>
            </a:lnSpc>
            <a:spcBef>
              <a:spcPct val="0"/>
            </a:spcBef>
            <a:spcAft>
              <a:spcPct val="35000"/>
            </a:spcAft>
            <a:buNone/>
          </a:pPr>
          <a:r>
            <a:rPr lang="en-US" sz="2300" kern="1200"/>
            <a:t>Cultivate</a:t>
          </a:r>
        </a:p>
      </dsp:txBody>
      <dsp:txXfrm rot="-10800000">
        <a:off x="0" y="2915214"/>
        <a:ext cx="2114550" cy="637377"/>
      </dsp:txXfrm>
    </dsp:sp>
    <dsp:sp modelId="{BA17DECD-04F3-4B76-ABCD-AD17E8661579}">
      <dsp:nvSpPr>
        <dsp:cNvPr id="0" name=""/>
        <dsp:cNvSpPr/>
      </dsp:nvSpPr>
      <dsp:spPr>
        <a:xfrm>
          <a:off x="2114550" y="2915214"/>
          <a:ext cx="6343650" cy="6373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679" tIns="228600" rIns="128679" bIns="228600" numCol="1" spcCol="1270" anchor="ctr" anchorCtr="0">
          <a:noAutofit/>
        </a:bodyPr>
        <a:lstStyle/>
        <a:p>
          <a:pPr marL="0" lvl="0" indent="0" algn="l" defTabSz="800100">
            <a:lnSpc>
              <a:spcPct val="90000"/>
            </a:lnSpc>
            <a:spcBef>
              <a:spcPct val="0"/>
            </a:spcBef>
            <a:spcAft>
              <a:spcPct val="35000"/>
            </a:spcAft>
            <a:buNone/>
          </a:pPr>
          <a:r>
            <a:rPr lang="en-US" sz="1800" kern="1200"/>
            <a:t>Cultivate collaborations that leverage the elements of a healthy community</a:t>
          </a:r>
        </a:p>
      </dsp:txBody>
      <dsp:txXfrm>
        <a:off x="2114550" y="2915214"/>
        <a:ext cx="6343650" cy="637377"/>
      </dsp:txXfrm>
    </dsp:sp>
    <dsp:sp modelId="{4109577C-29C2-4545-803B-4F5D82DF04D2}">
      <dsp:nvSpPr>
        <dsp:cNvPr id="0" name=""/>
        <dsp:cNvSpPr/>
      </dsp:nvSpPr>
      <dsp:spPr>
        <a:xfrm rot="10800000">
          <a:off x="0" y="1944197"/>
          <a:ext cx="2114550" cy="98058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87" tIns="163576" rIns="150387" bIns="163576" numCol="1" spcCol="1270" anchor="ctr" anchorCtr="0">
          <a:noAutofit/>
        </a:bodyPr>
        <a:lstStyle/>
        <a:p>
          <a:pPr marL="0" lvl="0" indent="0" algn="ctr" defTabSz="1022350">
            <a:lnSpc>
              <a:spcPct val="90000"/>
            </a:lnSpc>
            <a:spcBef>
              <a:spcPct val="0"/>
            </a:spcBef>
            <a:spcAft>
              <a:spcPct val="35000"/>
            </a:spcAft>
            <a:buNone/>
          </a:pPr>
          <a:r>
            <a:rPr lang="en-US" sz="2300" kern="1200"/>
            <a:t>Increase</a:t>
          </a:r>
        </a:p>
      </dsp:txBody>
      <dsp:txXfrm rot="-10800000">
        <a:off x="0" y="1944197"/>
        <a:ext cx="2114550" cy="637377"/>
      </dsp:txXfrm>
    </dsp:sp>
    <dsp:sp modelId="{DAD630F6-034F-40FA-8F2C-A6CFD01D401E}">
      <dsp:nvSpPr>
        <dsp:cNvPr id="0" name=""/>
        <dsp:cNvSpPr/>
      </dsp:nvSpPr>
      <dsp:spPr>
        <a:xfrm>
          <a:off x="2114550" y="1944197"/>
          <a:ext cx="6343650" cy="6373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679" tIns="228600" rIns="128679" bIns="228600" numCol="1" spcCol="1270" anchor="ctr" anchorCtr="0">
          <a:noAutofit/>
        </a:bodyPr>
        <a:lstStyle/>
        <a:p>
          <a:pPr marL="0" lvl="0" indent="0" algn="l" defTabSz="800100">
            <a:lnSpc>
              <a:spcPct val="90000"/>
            </a:lnSpc>
            <a:spcBef>
              <a:spcPct val="0"/>
            </a:spcBef>
            <a:spcAft>
              <a:spcPct val="35000"/>
            </a:spcAft>
            <a:buNone/>
          </a:pPr>
          <a:r>
            <a:rPr lang="en-US" sz="1800" kern="1200"/>
            <a:t>Increase the capacity of community-based leaders, organizations and coalitions</a:t>
          </a:r>
        </a:p>
      </dsp:txBody>
      <dsp:txXfrm>
        <a:off x="2114550" y="1944197"/>
        <a:ext cx="6343650" cy="637377"/>
      </dsp:txXfrm>
    </dsp:sp>
    <dsp:sp modelId="{62BADAA5-CC1D-4847-A0E1-4607355232CE}">
      <dsp:nvSpPr>
        <dsp:cNvPr id="0" name=""/>
        <dsp:cNvSpPr/>
      </dsp:nvSpPr>
      <dsp:spPr>
        <a:xfrm rot="10800000">
          <a:off x="0" y="973180"/>
          <a:ext cx="2114550" cy="98058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87" tIns="163576" rIns="150387" bIns="163576" numCol="1" spcCol="1270" anchor="ctr" anchorCtr="0">
          <a:noAutofit/>
        </a:bodyPr>
        <a:lstStyle/>
        <a:p>
          <a:pPr marL="0" lvl="0" indent="0" algn="ctr" defTabSz="1022350">
            <a:lnSpc>
              <a:spcPct val="90000"/>
            </a:lnSpc>
            <a:spcBef>
              <a:spcPct val="0"/>
            </a:spcBef>
            <a:spcAft>
              <a:spcPct val="35000"/>
            </a:spcAft>
            <a:buNone/>
          </a:pPr>
          <a:r>
            <a:rPr lang="en-US" sz="2300" kern="1200"/>
            <a:t>Advance</a:t>
          </a:r>
        </a:p>
      </dsp:txBody>
      <dsp:txXfrm rot="-10800000">
        <a:off x="0" y="973180"/>
        <a:ext cx="2114550" cy="637377"/>
      </dsp:txXfrm>
    </dsp:sp>
    <dsp:sp modelId="{8B548C9F-9334-4B38-B56B-9F6BB377EE28}">
      <dsp:nvSpPr>
        <dsp:cNvPr id="0" name=""/>
        <dsp:cNvSpPr/>
      </dsp:nvSpPr>
      <dsp:spPr>
        <a:xfrm>
          <a:off x="2114550" y="973180"/>
          <a:ext cx="6343650" cy="6373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679" tIns="228600" rIns="128679" bIns="228600" numCol="1" spcCol="1270" anchor="ctr" anchorCtr="0">
          <a:noAutofit/>
        </a:bodyPr>
        <a:lstStyle/>
        <a:p>
          <a:pPr marL="0" lvl="0" indent="0" algn="l" defTabSz="800100">
            <a:lnSpc>
              <a:spcPct val="90000"/>
            </a:lnSpc>
            <a:spcBef>
              <a:spcPct val="0"/>
            </a:spcBef>
            <a:spcAft>
              <a:spcPct val="35000"/>
            </a:spcAft>
            <a:buNone/>
          </a:pPr>
          <a:r>
            <a:rPr lang="en-US" sz="1800" kern="1200"/>
            <a:t>Advance community policies that result in healthy communities that are accessible to all</a:t>
          </a:r>
        </a:p>
      </dsp:txBody>
      <dsp:txXfrm>
        <a:off x="2114550" y="973180"/>
        <a:ext cx="6343650" cy="637377"/>
      </dsp:txXfrm>
    </dsp:sp>
    <dsp:sp modelId="{77443020-F625-420C-A681-4F608B4BE3A8}">
      <dsp:nvSpPr>
        <dsp:cNvPr id="0" name=""/>
        <dsp:cNvSpPr/>
      </dsp:nvSpPr>
      <dsp:spPr>
        <a:xfrm rot="10800000">
          <a:off x="0" y="2163"/>
          <a:ext cx="2114550" cy="980580"/>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387" tIns="163576" rIns="150387" bIns="163576" numCol="1" spcCol="1270" anchor="ctr" anchorCtr="0">
          <a:noAutofit/>
        </a:bodyPr>
        <a:lstStyle/>
        <a:p>
          <a:pPr marL="0" lvl="0" indent="0" algn="ctr" defTabSz="1022350">
            <a:lnSpc>
              <a:spcPct val="90000"/>
            </a:lnSpc>
            <a:spcBef>
              <a:spcPct val="0"/>
            </a:spcBef>
            <a:spcAft>
              <a:spcPct val="35000"/>
            </a:spcAft>
            <a:buNone/>
          </a:pPr>
          <a:r>
            <a:rPr lang="en-US" sz="2300" kern="1200"/>
            <a:t>Improve</a:t>
          </a:r>
        </a:p>
      </dsp:txBody>
      <dsp:txXfrm rot="-10800000">
        <a:off x="0" y="2163"/>
        <a:ext cx="2114550" cy="637377"/>
      </dsp:txXfrm>
    </dsp:sp>
    <dsp:sp modelId="{E56779C0-A0CB-4CA7-B4B1-A2580308E2C4}">
      <dsp:nvSpPr>
        <dsp:cNvPr id="0" name=""/>
        <dsp:cNvSpPr/>
      </dsp:nvSpPr>
      <dsp:spPr>
        <a:xfrm>
          <a:off x="2114550" y="2163"/>
          <a:ext cx="6343650" cy="6373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679" tIns="254000" rIns="128679" bIns="254000" numCol="1" spcCol="1270" anchor="ctr" anchorCtr="0">
          <a:noAutofit/>
        </a:bodyPr>
        <a:lstStyle/>
        <a:p>
          <a:pPr marL="0" lvl="0" indent="0" algn="l" defTabSz="889000">
            <a:lnSpc>
              <a:spcPct val="90000"/>
            </a:lnSpc>
            <a:spcBef>
              <a:spcPct val="0"/>
            </a:spcBef>
            <a:spcAft>
              <a:spcPct val="35000"/>
            </a:spcAft>
            <a:buNone/>
          </a:pPr>
          <a:r>
            <a:rPr lang="en-US" sz="2000" kern="1200"/>
            <a:t>Improve access to care and coverage</a:t>
          </a:r>
        </a:p>
      </dsp:txBody>
      <dsp:txXfrm>
        <a:off x="2114550" y="2163"/>
        <a:ext cx="6343650" cy="6373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596E1-C136-4B54-B7A4-5D4A29A16E75}">
      <dsp:nvSpPr>
        <dsp:cNvPr id="0" name=""/>
        <dsp:cNvSpPr/>
      </dsp:nvSpPr>
      <dsp:spPr>
        <a:xfrm>
          <a:off x="0" y="552"/>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54038-74F3-4ECB-B1DF-F1886579FD4E}">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D1624-46A2-4033-B6BC-C6044B521BA6}">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22350">
            <a:lnSpc>
              <a:spcPct val="100000"/>
            </a:lnSpc>
            <a:spcBef>
              <a:spcPct val="0"/>
            </a:spcBef>
            <a:spcAft>
              <a:spcPct val="35000"/>
            </a:spcAft>
            <a:buNone/>
          </a:pPr>
          <a:r>
            <a:rPr lang="en-US" sz="2300" kern="1200"/>
            <a:t>Support communications efforts to report on successes/shifts so policymakers understand the impacts to the public.</a:t>
          </a:r>
        </a:p>
      </dsp:txBody>
      <dsp:txXfrm>
        <a:off x="1493203" y="552"/>
        <a:ext cx="6736396" cy="1292816"/>
      </dsp:txXfrm>
    </dsp:sp>
    <dsp:sp modelId="{A2F17AF6-73E5-4950-8C34-B3295458C4C2}">
      <dsp:nvSpPr>
        <dsp:cNvPr id="0" name=""/>
        <dsp:cNvSpPr/>
      </dsp:nvSpPr>
      <dsp:spPr>
        <a:xfrm>
          <a:off x="0" y="161657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871D2-E1C9-4AE8-BE09-03A0C2FD1DDB}">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8A8F83-C2F8-4DD7-B498-ECD3E40FCF2F}">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22350">
            <a:lnSpc>
              <a:spcPct val="100000"/>
            </a:lnSpc>
            <a:spcBef>
              <a:spcPct val="0"/>
            </a:spcBef>
            <a:spcAft>
              <a:spcPct val="35000"/>
            </a:spcAft>
            <a:buNone/>
          </a:pPr>
          <a:r>
            <a:rPr lang="en-US" sz="2300" kern="1200"/>
            <a:t>Surface barriers (like data sharing)</a:t>
          </a:r>
        </a:p>
      </dsp:txBody>
      <dsp:txXfrm>
        <a:off x="1493203" y="1616573"/>
        <a:ext cx="6736396" cy="1292816"/>
      </dsp:txXfrm>
    </dsp:sp>
    <dsp:sp modelId="{4D737199-8850-463D-89FD-AA3A103BE9F0}">
      <dsp:nvSpPr>
        <dsp:cNvPr id="0" name=""/>
        <dsp:cNvSpPr/>
      </dsp:nvSpPr>
      <dsp:spPr>
        <a:xfrm>
          <a:off x="0" y="323259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78BAE-15BA-4180-B063-1FF901CEDE3E}">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8519F6-9492-497B-824C-302C0AD43431}">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22350">
            <a:lnSpc>
              <a:spcPct val="100000"/>
            </a:lnSpc>
            <a:spcBef>
              <a:spcPct val="0"/>
            </a:spcBef>
            <a:spcAft>
              <a:spcPct val="35000"/>
            </a:spcAft>
            <a:buNone/>
          </a:pPr>
          <a:r>
            <a:rPr lang="en-US" sz="2300" kern="1200"/>
            <a:t>Facilitate coalitions working on these systemic problems</a:t>
          </a:r>
        </a:p>
      </dsp:txBody>
      <dsp:txXfrm>
        <a:off x="1493203" y="3232593"/>
        <a:ext cx="6736396" cy="129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DF154-2C6C-4589-BFDC-109F1EA60727}">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847FA5-4F1A-49D1-BA89-8354ADB2C89D}">
      <dsp:nvSpPr>
        <dsp:cNvPr id="0" name=""/>
        <dsp:cNvSpPr/>
      </dsp:nvSpPr>
      <dsp:spPr>
        <a:xfrm>
          <a:off x="0" y="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i="0" kern="1200"/>
            <a:t>Results of new research on the ARP Act Funds coming to Arizona</a:t>
          </a:r>
          <a:endParaRPr lang="en-US" sz="3300" kern="1200"/>
        </a:p>
      </dsp:txBody>
      <dsp:txXfrm>
        <a:off x="0" y="0"/>
        <a:ext cx="8229600" cy="1131490"/>
      </dsp:txXfrm>
    </dsp:sp>
    <dsp:sp modelId="{40EFE2D2-045F-43DB-8E52-F22EA46AE8C5}">
      <dsp:nvSpPr>
        <dsp:cNvPr id="0" name=""/>
        <dsp:cNvSpPr/>
      </dsp:nvSpPr>
      <dsp:spPr>
        <a:xfrm>
          <a:off x="0" y="11314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E39075-3908-4AFC-95E6-E5089098245A}">
      <dsp:nvSpPr>
        <dsp:cNvPr id="0" name=""/>
        <dsp:cNvSpPr/>
      </dsp:nvSpPr>
      <dsp:spPr>
        <a:xfrm>
          <a:off x="0" y="113149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i="0" kern="1200"/>
            <a:t>What Governments might do</a:t>
          </a:r>
          <a:endParaRPr lang="en-US" sz="3300" kern="1200"/>
        </a:p>
      </dsp:txBody>
      <dsp:txXfrm>
        <a:off x="0" y="1131490"/>
        <a:ext cx="8229600" cy="1131490"/>
      </dsp:txXfrm>
    </dsp:sp>
    <dsp:sp modelId="{991F3278-BF7D-499E-B715-6FC3F9690A0E}">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0AC07-CB3C-427F-A397-2217D18B5322}">
      <dsp:nvSpPr>
        <dsp:cNvPr id="0" name=""/>
        <dsp:cNvSpPr/>
      </dsp:nvSpPr>
      <dsp:spPr>
        <a:xfrm>
          <a:off x="0" y="2262981"/>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i="0" kern="1200"/>
            <a:t>What Vitalyst will do</a:t>
          </a:r>
          <a:endParaRPr lang="en-US" sz="3300" kern="1200"/>
        </a:p>
      </dsp:txBody>
      <dsp:txXfrm>
        <a:off x="0" y="2262981"/>
        <a:ext cx="8229600" cy="1131490"/>
      </dsp:txXfrm>
    </dsp:sp>
    <dsp:sp modelId="{8334F304-078D-4E51-A733-A4C41082A8A9}">
      <dsp:nvSpPr>
        <dsp:cNvPr id="0" name=""/>
        <dsp:cNvSpPr/>
      </dsp:nvSpPr>
      <dsp:spPr>
        <a:xfrm>
          <a:off x="0" y="33944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D4A1EB-C1DF-46BF-9D06-07F00DED59EA}">
      <dsp:nvSpPr>
        <dsp:cNvPr id="0" name=""/>
        <dsp:cNvSpPr/>
      </dsp:nvSpPr>
      <dsp:spPr>
        <a:xfrm>
          <a:off x="0" y="3394472"/>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i="0" kern="1200"/>
            <a:t>What you can do</a:t>
          </a:r>
          <a:endParaRPr lang="en-US" sz="3300" kern="1200"/>
        </a:p>
      </dsp:txBody>
      <dsp:txXfrm>
        <a:off x="0" y="3394472"/>
        <a:ext cx="8229600" cy="1131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E7BF8-30B7-40A3-8DB6-0E0F220E8E92}">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55455-CAAB-4EEA-B9F9-64E8F33C390C}">
      <dsp:nvSpPr>
        <dsp:cNvPr id="0" name=""/>
        <dsp:cNvSpPr/>
      </dsp:nvSpPr>
      <dsp:spPr>
        <a:xfrm>
          <a:off x="0" y="0"/>
          <a:ext cx="1645920"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ARP funds are designed to address the following areas:</a:t>
          </a:r>
        </a:p>
      </dsp:txBody>
      <dsp:txXfrm>
        <a:off x="0" y="0"/>
        <a:ext cx="1645920" cy="4525963"/>
      </dsp:txXfrm>
    </dsp:sp>
    <dsp:sp modelId="{22B69873-1349-4A39-ABF1-4E2085DA09C1}">
      <dsp:nvSpPr>
        <dsp:cNvPr id="0" name=""/>
        <dsp:cNvSpPr/>
      </dsp:nvSpPr>
      <dsp:spPr>
        <a:xfrm>
          <a:off x="1769364" y="53204"/>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Support urgent COVID-19 response efforts to continue to decrease the spread of the virus and bring the pandemic under control;</a:t>
          </a:r>
        </a:p>
      </dsp:txBody>
      <dsp:txXfrm>
        <a:off x="1769364" y="53204"/>
        <a:ext cx="6460236" cy="1064087"/>
      </dsp:txXfrm>
    </dsp:sp>
    <dsp:sp modelId="{C6FBED32-8774-4D9C-B8C7-A7CF0D872318}">
      <dsp:nvSpPr>
        <dsp:cNvPr id="0" name=""/>
        <dsp:cNvSpPr/>
      </dsp:nvSpPr>
      <dsp:spPr>
        <a:xfrm>
          <a:off x="1645920" y="111729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2FEF1E-652E-4A6D-97C3-C279927DFCF4}">
      <dsp:nvSpPr>
        <dsp:cNvPr id="0" name=""/>
        <dsp:cNvSpPr/>
      </dsp:nvSpPr>
      <dsp:spPr>
        <a:xfrm>
          <a:off x="1769364" y="1170496"/>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Replace lost public sector revenue to strengthen support for vital public services and to help retain jobs;</a:t>
          </a:r>
        </a:p>
      </dsp:txBody>
      <dsp:txXfrm>
        <a:off x="1769364" y="1170496"/>
        <a:ext cx="6460236" cy="1064087"/>
      </dsp:txXfrm>
    </dsp:sp>
    <dsp:sp modelId="{08C8472B-AC2D-427C-BB01-120854BAF902}">
      <dsp:nvSpPr>
        <dsp:cNvPr id="0" name=""/>
        <dsp:cNvSpPr/>
      </dsp:nvSpPr>
      <dsp:spPr>
        <a:xfrm>
          <a:off x="1645920" y="223458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5CA81-283B-4FB7-93A2-E986A7E151BF}">
      <dsp:nvSpPr>
        <dsp:cNvPr id="0" name=""/>
        <dsp:cNvSpPr/>
      </dsp:nvSpPr>
      <dsp:spPr>
        <a:xfrm>
          <a:off x="1769364" y="2287788"/>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Support immediate economic stabilization for households and businesses; and</a:t>
          </a:r>
        </a:p>
      </dsp:txBody>
      <dsp:txXfrm>
        <a:off x="1769364" y="2287788"/>
        <a:ext cx="6460236" cy="1064087"/>
      </dsp:txXfrm>
    </dsp:sp>
    <dsp:sp modelId="{405E13F7-C70A-40D5-AE39-576CD7DB5122}">
      <dsp:nvSpPr>
        <dsp:cNvPr id="0" name=""/>
        <dsp:cNvSpPr/>
      </dsp:nvSpPr>
      <dsp:spPr>
        <a:xfrm>
          <a:off x="1645920" y="335187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76391-6000-4111-A912-6BC3BAFEF240}">
      <dsp:nvSpPr>
        <dsp:cNvPr id="0" name=""/>
        <dsp:cNvSpPr/>
      </dsp:nvSpPr>
      <dsp:spPr>
        <a:xfrm>
          <a:off x="1769364" y="3405079"/>
          <a:ext cx="6460236" cy="106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Address systemic public health and economic challenges that have contributed to the inequal impact of the pandemic on certain populations.</a:t>
          </a:r>
        </a:p>
      </dsp:txBody>
      <dsp:txXfrm>
        <a:off x="1769364" y="3405079"/>
        <a:ext cx="6460236" cy="1064087"/>
      </dsp:txXfrm>
    </dsp:sp>
    <dsp:sp modelId="{60917660-51C5-402D-9D19-60ABCA4EB8F7}">
      <dsp:nvSpPr>
        <dsp:cNvPr id="0" name=""/>
        <dsp:cNvSpPr/>
      </dsp:nvSpPr>
      <dsp:spPr>
        <a:xfrm>
          <a:off x="1645920" y="44691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A8F3C-B3A1-435A-80FF-272237582347}">
      <dsp:nvSpPr>
        <dsp:cNvPr id="0" name=""/>
        <dsp:cNvSpPr/>
      </dsp:nvSpPr>
      <dsp:spPr>
        <a:xfrm>
          <a:off x="0" y="552"/>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63588-4824-418C-8664-670A90B8D024}">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7175C-DD86-4E32-82D1-A1D18E0CA288}">
      <dsp:nvSpPr>
        <dsp:cNvPr id="0" name=""/>
        <dsp:cNvSpPr/>
      </dsp:nvSpPr>
      <dsp:spPr>
        <a:xfrm>
          <a:off x="1493203" y="552"/>
          <a:ext cx="3703320"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0" i="0" kern="1200"/>
            <a:t>Large infusion of fund presents challenges</a:t>
          </a:r>
          <a:endParaRPr lang="en-US" sz="2500" kern="1200"/>
        </a:p>
      </dsp:txBody>
      <dsp:txXfrm>
        <a:off x="1493203" y="552"/>
        <a:ext cx="3703320" cy="1292816"/>
      </dsp:txXfrm>
    </dsp:sp>
    <dsp:sp modelId="{7DC99EB3-F6E1-45E2-86FF-E80D5D194AA6}">
      <dsp:nvSpPr>
        <dsp:cNvPr id="0" name=""/>
        <dsp:cNvSpPr/>
      </dsp:nvSpPr>
      <dsp:spPr>
        <a:xfrm>
          <a:off x="5196523" y="552"/>
          <a:ext cx="303307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622300">
            <a:lnSpc>
              <a:spcPct val="100000"/>
            </a:lnSpc>
            <a:spcBef>
              <a:spcPct val="0"/>
            </a:spcBef>
            <a:spcAft>
              <a:spcPct val="35000"/>
            </a:spcAft>
            <a:buNone/>
          </a:pPr>
          <a:r>
            <a:rPr lang="en-US" sz="1400" b="0" i="0" kern="1200"/>
            <a:t>Lack infrastructure and workforce</a:t>
          </a:r>
          <a:endParaRPr lang="en-US" sz="1400" kern="1200"/>
        </a:p>
        <a:p>
          <a:pPr marL="0" lvl="0" indent="0" algn="l" defTabSz="622300">
            <a:lnSpc>
              <a:spcPct val="100000"/>
            </a:lnSpc>
            <a:spcBef>
              <a:spcPct val="0"/>
            </a:spcBef>
            <a:spcAft>
              <a:spcPct val="35000"/>
            </a:spcAft>
            <a:buNone/>
          </a:pPr>
          <a:r>
            <a:rPr lang="en-US" sz="1400" b="0" i="0" kern="1200"/>
            <a:t>Departments are siloed </a:t>
          </a:r>
          <a:endParaRPr lang="en-US" sz="1400" kern="1200"/>
        </a:p>
        <a:p>
          <a:pPr marL="0" lvl="0" indent="0" algn="l" defTabSz="622300">
            <a:lnSpc>
              <a:spcPct val="100000"/>
            </a:lnSpc>
            <a:spcBef>
              <a:spcPct val="0"/>
            </a:spcBef>
            <a:spcAft>
              <a:spcPct val="35000"/>
            </a:spcAft>
            <a:buNone/>
          </a:pPr>
          <a:r>
            <a:rPr lang="en-US" sz="1400" b="0" i="0" kern="1200"/>
            <a:t>Data sharing is difficult</a:t>
          </a:r>
          <a:endParaRPr lang="en-US" sz="1400" kern="1200"/>
        </a:p>
      </dsp:txBody>
      <dsp:txXfrm>
        <a:off x="5196523" y="552"/>
        <a:ext cx="3033076" cy="1292816"/>
      </dsp:txXfrm>
    </dsp:sp>
    <dsp:sp modelId="{2C48C2C7-2C64-4AAE-8BA9-6F3DD61FC146}">
      <dsp:nvSpPr>
        <dsp:cNvPr id="0" name=""/>
        <dsp:cNvSpPr/>
      </dsp:nvSpPr>
      <dsp:spPr>
        <a:xfrm>
          <a:off x="0" y="161657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76F55-9E94-491B-8B3C-6ED951641864}">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16633-CDF7-48E3-ABDC-AAAC62A98E76}">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0" i="0" kern="1200"/>
            <a:t>Moving money too fast through existing systems can continue disparities</a:t>
          </a:r>
          <a:endParaRPr lang="en-US" sz="2500" kern="1200"/>
        </a:p>
      </dsp:txBody>
      <dsp:txXfrm>
        <a:off x="1493203" y="1616573"/>
        <a:ext cx="6736396" cy="1292816"/>
      </dsp:txXfrm>
    </dsp:sp>
    <dsp:sp modelId="{E8D8E4C0-9CD4-4F79-A278-40F75051DA15}">
      <dsp:nvSpPr>
        <dsp:cNvPr id="0" name=""/>
        <dsp:cNvSpPr/>
      </dsp:nvSpPr>
      <dsp:spPr>
        <a:xfrm>
          <a:off x="0" y="323259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AC99A-A1D3-4B70-BA56-65BE096D029B}">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883EA-324F-456F-B3C2-8156D034291D}">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0" i="0" kern="1200"/>
            <a:t>It’s hard to prepare good milestones evaluation</a:t>
          </a:r>
          <a:endParaRPr lang="en-US" sz="2500" kern="1200"/>
        </a:p>
      </dsp:txBody>
      <dsp:txXfrm>
        <a:off x="1493203" y="3232593"/>
        <a:ext cx="6736396" cy="12928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A3959-A67D-43AA-82D7-1C6045EB6AA9}">
      <dsp:nvSpPr>
        <dsp:cNvPr id="0" name=""/>
        <dsp:cNvSpPr/>
      </dsp:nvSpPr>
      <dsp:spPr>
        <a:xfrm>
          <a:off x="0" y="3535"/>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5E09A-372B-4A44-AEE5-80F708721C39}">
      <dsp:nvSpPr>
        <dsp:cNvPr id="0" name=""/>
        <dsp:cNvSpPr/>
      </dsp:nvSpPr>
      <dsp:spPr>
        <a:xfrm>
          <a:off x="227827" y="172994"/>
          <a:ext cx="414231" cy="414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B9374-F1A9-4051-80AA-DB72335E6C8D}">
      <dsp:nvSpPr>
        <dsp:cNvPr id="0" name=""/>
        <dsp:cNvSpPr/>
      </dsp:nvSpPr>
      <dsp:spPr>
        <a:xfrm>
          <a:off x="869886" y="3535"/>
          <a:ext cx="3703320"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44550">
            <a:lnSpc>
              <a:spcPct val="100000"/>
            </a:lnSpc>
            <a:spcBef>
              <a:spcPct val="0"/>
            </a:spcBef>
            <a:spcAft>
              <a:spcPct val="35000"/>
            </a:spcAft>
            <a:buNone/>
          </a:pPr>
          <a:r>
            <a:rPr lang="en-US" sz="1900" b="0" i="0" kern="1200"/>
            <a:t>Incorporate strategic planning principles</a:t>
          </a:r>
          <a:endParaRPr lang="en-US" sz="1900" kern="1200"/>
        </a:p>
      </dsp:txBody>
      <dsp:txXfrm>
        <a:off x="869886" y="3535"/>
        <a:ext cx="3703320" cy="753148"/>
      </dsp:txXfrm>
    </dsp:sp>
    <dsp:sp modelId="{F5B1C60C-8624-4B82-B77D-14DF59EFD608}">
      <dsp:nvSpPr>
        <dsp:cNvPr id="0" name=""/>
        <dsp:cNvSpPr/>
      </dsp:nvSpPr>
      <dsp:spPr>
        <a:xfrm>
          <a:off x="4573206" y="3535"/>
          <a:ext cx="365639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00100">
            <a:lnSpc>
              <a:spcPct val="100000"/>
            </a:lnSpc>
            <a:spcBef>
              <a:spcPct val="0"/>
            </a:spcBef>
            <a:spcAft>
              <a:spcPct val="35000"/>
            </a:spcAft>
            <a:buNone/>
          </a:pPr>
          <a:r>
            <a:rPr lang="en-US" sz="1800" b="0" i="0" kern="1200"/>
            <a:t>Short-term plans and longer-term considerations</a:t>
          </a:r>
          <a:endParaRPr lang="en-US" sz="1800" kern="1200"/>
        </a:p>
      </dsp:txBody>
      <dsp:txXfrm>
        <a:off x="4573206" y="3535"/>
        <a:ext cx="3656393" cy="753148"/>
      </dsp:txXfrm>
    </dsp:sp>
    <dsp:sp modelId="{54153E9A-F155-44B6-8C9D-47FFD7D7B0CB}">
      <dsp:nvSpPr>
        <dsp:cNvPr id="0" name=""/>
        <dsp:cNvSpPr/>
      </dsp:nvSpPr>
      <dsp:spPr>
        <a:xfrm>
          <a:off x="0" y="944971"/>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0F83F-044E-4231-86CD-AB241164F31C}">
      <dsp:nvSpPr>
        <dsp:cNvPr id="0" name=""/>
        <dsp:cNvSpPr/>
      </dsp:nvSpPr>
      <dsp:spPr>
        <a:xfrm>
          <a:off x="227827" y="1114429"/>
          <a:ext cx="414231" cy="414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09E17-EEC3-45F0-9846-41FAF0005C06}">
      <dsp:nvSpPr>
        <dsp:cNvPr id="0" name=""/>
        <dsp:cNvSpPr/>
      </dsp:nvSpPr>
      <dsp:spPr>
        <a:xfrm>
          <a:off x="869886" y="944971"/>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44550">
            <a:lnSpc>
              <a:spcPct val="100000"/>
            </a:lnSpc>
            <a:spcBef>
              <a:spcPct val="0"/>
            </a:spcBef>
            <a:spcAft>
              <a:spcPct val="35000"/>
            </a:spcAft>
            <a:buNone/>
          </a:pPr>
          <a:r>
            <a:rPr lang="en-US" sz="1900" b="0" i="0" kern="1200"/>
            <a:t>Disaggregate the data to know where to target the funds</a:t>
          </a:r>
          <a:endParaRPr lang="en-US" sz="1900" kern="1200"/>
        </a:p>
      </dsp:txBody>
      <dsp:txXfrm>
        <a:off x="869886" y="944971"/>
        <a:ext cx="7359713" cy="753148"/>
      </dsp:txXfrm>
    </dsp:sp>
    <dsp:sp modelId="{325B3B78-F8D6-44E7-98CD-21F3E21E6C9A}">
      <dsp:nvSpPr>
        <dsp:cNvPr id="0" name=""/>
        <dsp:cNvSpPr/>
      </dsp:nvSpPr>
      <dsp:spPr>
        <a:xfrm>
          <a:off x="0" y="1886407"/>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73E20-7CF3-48C2-A8BC-556E7A47F6A0}">
      <dsp:nvSpPr>
        <dsp:cNvPr id="0" name=""/>
        <dsp:cNvSpPr/>
      </dsp:nvSpPr>
      <dsp:spPr>
        <a:xfrm>
          <a:off x="227827" y="2055865"/>
          <a:ext cx="414231" cy="414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36A5F0-6F8A-470D-8B9B-C7B3047952BE}">
      <dsp:nvSpPr>
        <dsp:cNvPr id="0" name=""/>
        <dsp:cNvSpPr/>
      </dsp:nvSpPr>
      <dsp:spPr>
        <a:xfrm>
          <a:off x="869886" y="1886407"/>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44550">
            <a:lnSpc>
              <a:spcPct val="100000"/>
            </a:lnSpc>
            <a:spcBef>
              <a:spcPct val="0"/>
            </a:spcBef>
            <a:spcAft>
              <a:spcPct val="35000"/>
            </a:spcAft>
            <a:buNone/>
          </a:pPr>
          <a:r>
            <a:rPr lang="en-US" sz="1900" b="0" i="0" kern="1200"/>
            <a:t>Build on best practices</a:t>
          </a:r>
          <a:endParaRPr lang="en-US" sz="1900" kern="1200"/>
        </a:p>
      </dsp:txBody>
      <dsp:txXfrm>
        <a:off x="869886" y="1886407"/>
        <a:ext cx="7359713" cy="753148"/>
      </dsp:txXfrm>
    </dsp:sp>
    <dsp:sp modelId="{C61E7D4D-BC6B-4645-937F-1AC8FD73CD55}">
      <dsp:nvSpPr>
        <dsp:cNvPr id="0" name=""/>
        <dsp:cNvSpPr/>
      </dsp:nvSpPr>
      <dsp:spPr>
        <a:xfrm>
          <a:off x="0" y="2827842"/>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A8BB7-7443-486B-A17A-147DA050DF08}">
      <dsp:nvSpPr>
        <dsp:cNvPr id="0" name=""/>
        <dsp:cNvSpPr/>
      </dsp:nvSpPr>
      <dsp:spPr>
        <a:xfrm>
          <a:off x="227827" y="2997301"/>
          <a:ext cx="414231" cy="414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78C036-E3FA-4CCD-B4ED-941A7BC556F4}">
      <dsp:nvSpPr>
        <dsp:cNvPr id="0" name=""/>
        <dsp:cNvSpPr/>
      </dsp:nvSpPr>
      <dsp:spPr>
        <a:xfrm>
          <a:off x="869886" y="2827842"/>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44550">
            <a:lnSpc>
              <a:spcPct val="100000"/>
            </a:lnSpc>
            <a:spcBef>
              <a:spcPct val="0"/>
            </a:spcBef>
            <a:spcAft>
              <a:spcPct val="35000"/>
            </a:spcAft>
            <a:buNone/>
          </a:pPr>
          <a:r>
            <a:rPr lang="en-US" sz="1900" b="0" i="0" kern="1200"/>
            <a:t>Utilize existing partnerships and community groups</a:t>
          </a:r>
          <a:endParaRPr lang="en-US" sz="1900" kern="1200"/>
        </a:p>
      </dsp:txBody>
      <dsp:txXfrm>
        <a:off x="869886" y="2827842"/>
        <a:ext cx="7359713" cy="753148"/>
      </dsp:txXfrm>
    </dsp:sp>
    <dsp:sp modelId="{C55E8D52-3A7C-41FB-98D9-6C05C04B179E}">
      <dsp:nvSpPr>
        <dsp:cNvPr id="0" name=""/>
        <dsp:cNvSpPr/>
      </dsp:nvSpPr>
      <dsp:spPr>
        <a:xfrm>
          <a:off x="0" y="3769278"/>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7B9C5B-52C4-4F60-A50D-0CADF44A08A5}">
      <dsp:nvSpPr>
        <dsp:cNvPr id="0" name=""/>
        <dsp:cNvSpPr/>
      </dsp:nvSpPr>
      <dsp:spPr>
        <a:xfrm>
          <a:off x="227827" y="3938736"/>
          <a:ext cx="414231" cy="414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D898D-E32B-40D2-8E70-844E980D7CD9}">
      <dsp:nvSpPr>
        <dsp:cNvPr id="0" name=""/>
        <dsp:cNvSpPr/>
      </dsp:nvSpPr>
      <dsp:spPr>
        <a:xfrm>
          <a:off x="869886" y="3769278"/>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44550">
            <a:lnSpc>
              <a:spcPct val="100000"/>
            </a:lnSpc>
            <a:spcBef>
              <a:spcPct val="0"/>
            </a:spcBef>
            <a:spcAft>
              <a:spcPct val="35000"/>
            </a:spcAft>
            <a:buNone/>
          </a:pPr>
          <a:r>
            <a:rPr lang="en-US" sz="1900" b="0" i="0" kern="1200"/>
            <a:t>Develop milestones that can be measured and tracked</a:t>
          </a:r>
          <a:endParaRPr lang="en-US" sz="1900" kern="1200"/>
        </a:p>
      </dsp:txBody>
      <dsp:txXfrm>
        <a:off x="869886" y="3769278"/>
        <a:ext cx="7359713" cy="753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47121-6E65-429B-95AA-571774782800}">
      <dsp:nvSpPr>
        <dsp:cNvPr id="0" name=""/>
        <dsp:cNvSpPr/>
      </dsp:nvSpPr>
      <dsp:spPr>
        <a:xfrm>
          <a:off x="0" y="3712270"/>
          <a:ext cx="2057400" cy="81215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206248" rIns="146322" bIns="206248" numCol="1" spcCol="1270" anchor="ctr" anchorCtr="0">
          <a:noAutofit/>
        </a:bodyPr>
        <a:lstStyle/>
        <a:p>
          <a:pPr marL="0" lvl="0" indent="0" algn="ctr" defTabSz="1289050">
            <a:lnSpc>
              <a:spcPct val="90000"/>
            </a:lnSpc>
            <a:spcBef>
              <a:spcPct val="0"/>
            </a:spcBef>
            <a:spcAft>
              <a:spcPct val="35000"/>
            </a:spcAft>
            <a:buNone/>
          </a:pPr>
          <a:r>
            <a:rPr lang="en-US" sz="2900" kern="1200"/>
            <a:t>Get</a:t>
          </a:r>
        </a:p>
      </dsp:txBody>
      <dsp:txXfrm>
        <a:off x="0" y="3712270"/>
        <a:ext cx="2057400" cy="812154"/>
      </dsp:txXfrm>
    </dsp:sp>
    <dsp:sp modelId="{C7A1B3F9-F287-47AA-B6E5-7205FA739F3E}">
      <dsp:nvSpPr>
        <dsp:cNvPr id="0" name=""/>
        <dsp:cNvSpPr/>
      </dsp:nvSpPr>
      <dsp:spPr>
        <a:xfrm>
          <a:off x="2057399" y="3712270"/>
          <a:ext cx="6172200" cy="81215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90500" rIns="125201" bIns="190500" numCol="1" spcCol="1270" anchor="ctr" anchorCtr="0">
          <a:noAutofit/>
        </a:bodyPr>
        <a:lstStyle/>
        <a:p>
          <a:pPr marL="0" lvl="0" indent="0" algn="l" defTabSz="666750">
            <a:lnSpc>
              <a:spcPct val="90000"/>
            </a:lnSpc>
            <a:spcBef>
              <a:spcPct val="0"/>
            </a:spcBef>
            <a:spcAft>
              <a:spcPct val="35000"/>
            </a:spcAft>
            <a:buNone/>
          </a:pPr>
          <a:r>
            <a:rPr lang="en-US" sz="1500" kern="1200"/>
            <a:t>Get disparity data to finance officers and other department heads</a:t>
          </a:r>
        </a:p>
      </dsp:txBody>
      <dsp:txXfrm>
        <a:off x="2057399" y="3712270"/>
        <a:ext cx="6172200" cy="812154"/>
      </dsp:txXfrm>
    </dsp:sp>
    <dsp:sp modelId="{2F98AFA2-53FB-4FA1-8DDD-5BF0BA42F013}">
      <dsp:nvSpPr>
        <dsp:cNvPr id="0" name=""/>
        <dsp:cNvSpPr/>
      </dsp:nvSpPr>
      <dsp:spPr>
        <a:xfrm rot="10800000">
          <a:off x="0" y="2475359"/>
          <a:ext cx="2057400" cy="124909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206248" rIns="146322" bIns="206248" numCol="1" spcCol="1270" anchor="ctr" anchorCtr="0">
          <a:noAutofit/>
        </a:bodyPr>
        <a:lstStyle/>
        <a:p>
          <a:pPr marL="0" lvl="0" indent="0" algn="ctr" defTabSz="1289050">
            <a:lnSpc>
              <a:spcPct val="90000"/>
            </a:lnSpc>
            <a:spcBef>
              <a:spcPct val="0"/>
            </a:spcBef>
            <a:spcAft>
              <a:spcPct val="35000"/>
            </a:spcAft>
            <a:buNone/>
          </a:pPr>
          <a:r>
            <a:rPr lang="en-US" sz="2900" kern="1200"/>
            <a:t>Look</a:t>
          </a:r>
        </a:p>
      </dsp:txBody>
      <dsp:txXfrm rot="-10800000">
        <a:off x="0" y="2475359"/>
        <a:ext cx="2057400" cy="811910"/>
      </dsp:txXfrm>
    </dsp:sp>
    <dsp:sp modelId="{E5CA3DF5-7F55-4099-ABD2-68EC4171F61B}">
      <dsp:nvSpPr>
        <dsp:cNvPr id="0" name=""/>
        <dsp:cNvSpPr/>
      </dsp:nvSpPr>
      <dsp:spPr>
        <a:xfrm>
          <a:off x="2057399" y="2475359"/>
          <a:ext cx="6172200" cy="8119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90500" rIns="125201" bIns="190500" numCol="1" spcCol="1270" anchor="ctr" anchorCtr="0">
          <a:noAutofit/>
        </a:bodyPr>
        <a:lstStyle/>
        <a:p>
          <a:pPr marL="0" lvl="0" indent="0" algn="l" defTabSz="666750">
            <a:lnSpc>
              <a:spcPct val="90000"/>
            </a:lnSpc>
            <a:spcBef>
              <a:spcPct val="0"/>
            </a:spcBef>
            <a:spcAft>
              <a:spcPct val="35000"/>
            </a:spcAft>
            <a:buNone/>
          </a:pPr>
          <a:r>
            <a:rPr lang="en-US" sz="1500" kern="1200"/>
            <a:t>Look for ways to utilize existing data sources and/or data sharing agreements</a:t>
          </a:r>
        </a:p>
      </dsp:txBody>
      <dsp:txXfrm>
        <a:off x="2057399" y="2475359"/>
        <a:ext cx="6172200" cy="811910"/>
      </dsp:txXfrm>
    </dsp:sp>
    <dsp:sp modelId="{A99B956E-C2EA-4494-8087-C7AB6E4B02B9}">
      <dsp:nvSpPr>
        <dsp:cNvPr id="0" name=""/>
        <dsp:cNvSpPr/>
      </dsp:nvSpPr>
      <dsp:spPr>
        <a:xfrm rot="10800000">
          <a:off x="0" y="1238449"/>
          <a:ext cx="2057400" cy="124909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206248" rIns="146322" bIns="206248" numCol="1" spcCol="1270" anchor="ctr" anchorCtr="0">
          <a:noAutofit/>
        </a:bodyPr>
        <a:lstStyle/>
        <a:p>
          <a:pPr marL="0" lvl="0" indent="0" algn="ctr" defTabSz="1289050">
            <a:lnSpc>
              <a:spcPct val="90000"/>
            </a:lnSpc>
            <a:spcBef>
              <a:spcPct val="0"/>
            </a:spcBef>
            <a:spcAft>
              <a:spcPct val="35000"/>
            </a:spcAft>
            <a:buNone/>
          </a:pPr>
          <a:r>
            <a:rPr lang="en-US" sz="2900" kern="1200"/>
            <a:t>Create</a:t>
          </a:r>
        </a:p>
      </dsp:txBody>
      <dsp:txXfrm rot="-10800000">
        <a:off x="0" y="1238449"/>
        <a:ext cx="2057400" cy="811910"/>
      </dsp:txXfrm>
    </dsp:sp>
    <dsp:sp modelId="{6F21D6F5-5269-4537-9D1A-2C63DEF499BC}">
      <dsp:nvSpPr>
        <dsp:cNvPr id="0" name=""/>
        <dsp:cNvSpPr/>
      </dsp:nvSpPr>
      <dsp:spPr>
        <a:xfrm>
          <a:off x="2057399" y="1238449"/>
          <a:ext cx="6172200" cy="8119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90500" rIns="125201" bIns="190500" numCol="1" spcCol="1270" anchor="ctr" anchorCtr="0">
          <a:noAutofit/>
        </a:bodyPr>
        <a:lstStyle/>
        <a:p>
          <a:pPr marL="0" lvl="0" indent="0" algn="l" defTabSz="666750">
            <a:lnSpc>
              <a:spcPct val="90000"/>
            </a:lnSpc>
            <a:spcBef>
              <a:spcPct val="0"/>
            </a:spcBef>
            <a:spcAft>
              <a:spcPct val="35000"/>
            </a:spcAft>
            <a:buNone/>
          </a:pPr>
          <a:r>
            <a:rPr lang="en-US" sz="1500" kern="1200"/>
            <a:t>Create an interdepartmental team – break down the silos!</a:t>
          </a:r>
        </a:p>
      </dsp:txBody>
      <dsp:txXfrm>
        <a:off x="2057399" y="1238449"/>
        <a:ext cx="6172200" cy="811910"/>
      </dsp:txXfrm>
    </dsp:sp>
    <dsp:sp modelId="{D8C5C002-9212-4E39-A99E-0C2A45741A8A}">
      <dsp:nvSpPr>
        <dsp:cNvPr id="0" name=""/>
        <dsp:cNvSpPr/>
      </dsp:nvSpPr>
      <dsp:spPr>
        <a:xfrm rot="10800000">
          <a:off x="0" y="1538"/>
          <a:ext cx="2057400" cy="124909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206248" rIns="146322" bIns="206248" numCol="1" spcCol="1270" anchor="ctr" anchorCtr="0">
          <a:noAutofit/>
        </a:bodyPr>
        <a:lstStyle/>
        <a:p>
          <a:pPr marL="0" lvl="0" indent="0" algn="ctr" defTabSz="1289050">
            <a:lnSpc>
              <a:spcPct val="90000"/>
            </a:lnSpc>
            <a:spcBef>
              <a:spcPct val="0"/>
            </a:spcBef>
            <a:spcAft>
              <a:spcPct val="35000"/>
            </a:spcAft>
            <a:buNone/>
          </a:pPr>
          <a:r>
            <a:rPr lang="en-US" sz="2900" kern="1200"/>
            <a:t>Utilize</a:t>
          </a:r>
        </a:p>
      </dsp:txBody>
      <dsp:txXfrm rot="-10800000">
        <a:off x="0" y="1538"/>
        <a:ext cx="2057400" cy="811910"/>
      </dsp:txXfrm>
    </dsp:sp>
    <dsp:sp modelId="{8F9E8405-D432-4C61-81BD-D799EF08B5E1}">
      <dsp:nvSpPr>
        <dsp:cNvPr id="0" name=""/>
        <dsp:cNvSpPr/>
      </dsp:nvSpPr>
      <dsp:spPr>
        <a:xfrm>
          <a:off x="2057399" y="1538"/>
          <a:ext cx="6172200" cy="8119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90500" rIns="125201" bIns="190500" numCol="1" spcCol="1270" anchor="ctr" anchorCtr="0">
          <a:noAutofit/>
        </a:bodyPr>
        <a:lstStyle/>
        <a:p>
          <a:pPr marL="0" lvl="0" indent="0" algn="l" defTabSz="666750">
            <a:lnSpc>
              <a:spcPct val="90000"/>
            </a:lnSpc>
            <a:spcBef>
              <a:spcPct val="0"/>
            </a:spcBef>
            <a:spcAft>
              <a:spcPct val="35000"/>
            </a:spcAft>
            <a:buNone/>
          </a:pPr>
          <a:r>
            <a:rPr lang="en-US" sz="1500" kern="1200"/>
            <a:t>Utilize existing commissions, coalitions and community agencies</a:t>
          </a:r>
        </a:p>
      </dsp:txBody>
      <dsp:txXfrm>
        <a:off x="2057399" y="1538"/>
        <a:ext cx="6172200" cy="811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F3E5F-BDEA-4823-ADDF-76EF4F1FB3F6}">
      <dsp:nvSpPr>
        <dsp:cNvPr id="0" name=""/>
        <dsp:cNvSpPr/>
      </dsp:nvSpPr>
      <dsp:spPr>
        <a:xfrm>
          <a:off x="0" y="2209"/>
          <a:ext cx="47719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6C10C-FEA6-40FD-B451-2BF47A80F477}">
      <dsp:nvSpPr>
        <dsp:cNvPr id="0" name=""/>
        <dsp:cNvSpPr/>
      </dsp:nvSpPr>
      <dsp:spPr>
        <a:xfrm>
          <a:off x="0" y="2209"/>
          <a:ext cx="4771916"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Use best practices – procurement samples</a:t>
          </a:r>
        </a:p>
      </dsp:txBody>
      <dsp:txXfrm>
        <a:off x="0" y="2209"/>
        <a:ext cx="4771916" cy="1507181"/>
      </dsp:txXfrm>
    </dsp:sp>
    <dsp:sp modelId="{C5537043-6C9C-46C5-89B1-2FA26F046CB7}">
      <dsp:nvSpPr>
        <dsp:cNvPr id="0" name=""/>
        <dsp:cNvSpPr/>
      </dsp:nvSpPr>
      <dsp:spPr>
        <a:xfrm>
          <a:off x="0" y="1509390"/>
          <a:ext cx="47719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5C3B2-1572-497F-AD43-C080FA9CA891}">
      <dsp:nvSpPr>
        <dsp:cNvPr id="0" name=""/>
        <dsp:cNvSpPr/>
      </dsp:nvSpPr>
      <dsp:spPr>
        <a:xfrm>
          <a:off x="0" y="1509390"/>
          <a:ext cx="4771916"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Leverage ARPA funds for public health workforce development</a:t>
          </a:r>
        </a:p>
      </dsp:txBody>
      <dsp:txXfrm>
        <a:off x="0" y="1509390"/>
        <a:ext cx="4771916" cy="1507181"/>
      </dsp:txXfrm>
    </dsp:sp>
    <dsp:sp modelId="{00EE3B8A-E3D9-4EF0-AB1E-E58CA996C585}">
      <dsp:nvSpPr>
        <dsp:cNvPr id="0" name=""/>
        <dsp:cNvSpPr/>
      </dsp:nvSpPr>
      <dsp:spPr>
        <a:xfrm>
          <a:off x="0" y="3016572"/>
          <a:ext cx="47719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DF1848-BFD3-4239-B3A5-369FFAAAA411}">
      <dsp:nvSpPr>
        <dsp:cNvPr id="0" name=""/>
        <dsp:cNvSpPr/>
      </dsp:nvSpPr>
      <dsp:spPr>
        <a:xfrm>
          <a:off x="0" y="3016572"/>
          <a:ext cx="4771916"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Strong communications and community outreach is needed</a:t>
          </a:r>
        </a:p>
      </dsp:txBody>
      <dsp:txXfrm>
        <a:off x="0" y="3016572"/>
        <a:ext cx="4771916" cy="15071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4D168-6A45-4580-8662-8E9CA373701C}">
      <dsp:nvSpPr>
        <dsp:cNvPr id="0" name=""/>
        <dsp:cNvSpPr/>
      </dsp:nvSpPr>
      <dsp:spPr>
        <a:xfrm>
          <a:off x="0" y="1584087"/>
          <a:ext cx="82296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41CF9-5675-43E4-BB82-412A267AFC1A}">
      <dsp:nvSpPr>
        <dsp:cNvPr id="0" name=""/>
        <dsp:cNvSpPr/>
      </dsp:nvSpPr>
      <dsp:spPr>
        <a:xfrm>
          <a:off x="410731" y="1889589"/>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C03ED-A499-4B96-9367-1D1FF72D66BF}">
      <dsp:nvSpPr>
        <dsp:cNvPr id="0" name=""/>
        <dsp:cNvSpPr/>
      </dsp:nvSpPr>
      <dsp:spPr>
        <a:xfrm>
          <a:off x="1568246" y="1584087"/>
          <a:ext cx="3703320"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889000">
            <a:lnSpc>
              <a:spcPct val="100000"/>
            </a:lnSpc>
            <a:spcBef>
              <a:spcPct val="0"/>
            </a:spcBef>
            <a:spcAft>
              <a:spcPct val="35000"/>
            </a:spcAft>
            <a:buNone/>
          </a:pPr>
          <a:r>
            <a:rPr lang="en-US" sz="2000" b="0" i="0" kern="1200"/>
            <a:t>Use the Vitalyst Data Dashboard to make it easy to look at disaggregated data</a:t>
          </a:r>
          <a:endParaRPr lang="en-US" sz="2000" kern="1200"/>
        </a:p>
      </dsp:txBody>
      <dsp:txXfrm>
        <a:off x="1568246" y="1584087"/>
        <a:ext cx="3703320" cy="1357788"/>
      </dsp:txXfrm>
    </dsp:sp>
    <dsp:sp modelId="{AF4B04B5-CD7F-41A7-ABAC-F2FFE67820B9}">
      <dsp:nvSpPr>
        <dsp:cNvPr id="0" name=""/>
        <dsp:cNvSpPr/>
      </dsp:nvSpPr>
      <dsp:spPr>
        <a:xfrm>
          <a:off x="5271566" y="1584087"/>
          <a:ext cx="295803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666750">
            <a:lnSpc>
              <a:spcPct val="100000"/>
            </a:lnSpc>
            <a:spcBef>
              <a:spcPct val="0"/>
            </a:spcBef>
            <a:spcAft>
              <a:spcPct val="35000"/>
            </a:spcAft>
            <a:buNone/>
          </a:pPr>
          <a:r>
            <a:rPr lang="en-US" sz="1500" b="0" i="0" kern="1200"/>
            <a:t>State Health Assessment</a:t>
          </a:r>
          <a:endParaRPr lang="en-US" sz="1500" kern="1200"/>
        </a:p>
        <a:p>
          <a:pPr marL="0" lvl="0" indent="0" algn="l" defTabSz="666750">
            <a:lnSpc>
              <a:spcPct val="100000"/>
            </a:lnSpc>
            <a:spcBef>
              <a:spcPct val="0"/>
            </a:spcBef>
            <a:spcAft>
              <a:spcPct val="35000"/>
            </a:spcAft>
            <a:buNone/>
          </a:pPr>
          <a:r>
            <a:rPr lang="en-US" sz="1500" b="0" i="0" kern="1200" dirty="0"/>
            <a:t>MAG data sources</a:t>
          </a:r>
        </a:p>
        <a:p>
          <a:pPr marL="0" lvl="0" indent="0" algn="l" defTabSz="666750">
            <a:lnSpc>
              <a:spcPct val="100000"/>
            </a:lnSpc>
            <a:spcBef>
              <a:spcPct val="0"/>
            </a:spcBef>
            <a:spcAft>
              <a:spcPct val="35000"/>
            </a:spcAft>
            <a:buNone/>
          </a:pPr>
          <a:r>
            <a:rPr lang="en-US" sz="1500" b="0" i="0" kern="1200" dirty="0"/>
            <a:t>University sources</a:t>
          </a:r>
          <a:endParaRPr lang="en-US" sz="1500" kern="1200" dirty="0"/>
        </a:p>
      </dsp:txBody>
      <dsp:txXfrm>
        <a:off x="5271566" y="1584087"/>
        <a:ext cx="2958033" cy="13577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4D168-6A45-4580-8662-8E9CA373701C}">
      <dsp:nvSpPr>
        <dsp:cNvPr id="0" name=""/>
        <dsp:cNvSpPr/>
      </dsp:nvSpPr>
      <dsp:spPr>
        <a:xfrm>
          <a:off x="0" y="552"/>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41CF9-5675-43E4-BB82-412A267AFC1A}">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C03ED-A499-4B96-9367-1D1FF72D66BF}">
      <dsp:nvSpPr>
        <dsp:cNvPr id="0" name=""/>
        <dsp:cNvSpPr/>
      </dsp:nvSpPr>
      <dsp:spPr>
        <a:xfrm>
          <a:off x="1493203" y="552"/>
          <a:ext cx="3703320"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89000">
            <a:lnSpc>
              <a:spcPct val="100000"/>
            </a:lnSpc>
            <a:spcBef>
              <a:spcPct val="0"/>
            </a:spcBef>
            <a:spcAft>
              <a:spcPct val="35000"/>
            </a:spcAft>
            <a:buNone/>
          </a:pPr>
          <a:r>
            <a:rPr lang="en-US" sz="2000" b="0" i="0" kern="1200"/>
            <a:t>Use the Vitalyst Data Dashboard to make it easy to look at disaggregated data</a:t>
          </a:r>
          <a:endParaRPr lang="en-US" sz="2000" kern="1200"/>
        </a:p>
      </dsp:txBody>
      <dsp:txXfrm>
        <a:off x="1493203" y="552"/>
        <a:ext cx="3703320" cy="1292816"/>
      </dsp:txXfrm>
    </dsp:sp>
    <dsp:sp modelId="{AF4B04B5-CD7F-41A7-ABAC-F2FFE67820B9}">
      <dsp:nvSpPr>
        <dsp:cNvPr id="0" name=""/>
        <dsp:cNvSpPr/>
      </dsp:nvSpPr>
      <dsp:spPr>
        <a:xfrm>
          <a:off x="5196523" y="552"/>
          <a:ext cx="303307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666750">
            <a:lnSpc>
              <a:spcPct val="100000"/>
            </a:lnSpc>
            <a:spcBef>
              <a:spcPct val="0"/>
            </a:spcBef>
            <a:spcAft>
              <a:spcPct val="35000"/>
            </a:spcAft>
            <a:buNone/>
          </a:pPr>
          <a:r>
            <a:rPr lang="en-US" sz="1500" b="0" i="0" kern="1200"/>
            <a:t>State Health Assessment</a:t>
          </a:r>
          <a:endParaRPr lang="en-US" sz="1500" kern="1200"/>
        </a:p>
        <a:p>
          <a:pPr marL="0" lvl="0" indent="0" algn="l" defTabSz="666750">
            <a:lnSpc>
              <a:spcPct val="100000"/>
            </a:lnSpc>
            <a:spcBef>
              <a:spcPct val="0"/>
            </a:spcBef>
            <a:spcAft>
              <a:spcPct val="35000"/>
            </a:spcAft>
            <a:buNone/>
          </a:pPr>
          <a:r>
            <a:rPr lang="en-US" sz="1500" b="0" i="0" kern="1200"/>
            <a:t>MAG data sources</a:t>
          </a:r>
          <a:endParaRPr lang="en-US" sz="1500" kern="1200"/>
        </a:p>
      </dsp:txBody>
      <dsp:txXfrm>
        <a:off x="5196523" y="552"/>
        <a:ext cx="3033076" cy="1292816"/>
      </dsp:txXfrm>
    </dsp:sp>
    <dsp:sp modelId="{7F1C5FD8-CECE-46DD-B959-F49B5AE63ED2}">
      <dsp:nvSpPr>
        <dsp:cNvPr id="0" name=""/>
        <dsp:cNvSpPr/>
      </dsp:nvSpPr>
      <dsp:spPr>
        <a:xfrm>
          <a:off x="0" y="161657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5CAEA-4F55-48C3-B992-F7AFBCE8C8B2}">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705AB-26C3-4020-870F-F40A3EFB14EE}">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89000">
            <a:lnSpc>
              <a:spcPct val="100000"/>
            </a:lnSpc>
            <a:spcBef>
              <a:spcPct val="0"/>
            </a:spcBef>
            <a:spcAft>
              <a:spcPct val="35000"/>
            </a:spcAft>
            <a:buNone/>
          </a:pPr>
          <a:r>
            <a:rPr lang="en-US" sz="2000" b="0" i="0" kern="1200"/>
            <a:t>Share best practices through webinars, podcasts and reports</a:t>
          </a:r>
          <a:endParaRPr lang="en-US" sz="2000" kern="1200"/>
        </a:p>
      </dsp:txBody>
      <dsp:txXfrm>
        <a:off x="1493203" y="1616573"/>
        <a:ext cx="6736396" cy="1292816"/>
      </dsp:txXfrm>
    </dsp:sp>
    <dsp:sp modelId="{BD16086D-D640-4394-B8BB-DBD3AE2AA88E}">
      <dsp:nvSpPr>
        <dsp:cNvPr id="0" name=""/>
        <dsp:cNvSpPr/>
      </dsp:nvSpPr>
      <dsp:spPr>
        <a:xfrm>
          <a:off x="0" y="323259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4C4C5C-C0A2-40F8-B5DF-61D5CF5E091B}">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CEB4-4F0C-4699-9045-D332A8EE624C}">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89000">
            <a:lnSpc>
              <a:spcPct val="100000"/>
            </a:lnSpc>
            <a:spcBef>
              <a:spcPct val="0"/>
            </a:spcBef>
            <a:spcAft>
              <a:spcPct val="35000"/>
            </a:spcAft>
            <a:buNone/>
          </a:pPr>
          <a:r>
            <a:rPr lang="en-US" sz="2000" b="0" i="0" kern="1200"/>
            <a:t>Stress equitable practices</a:t>
          </a:r>
          <a:endParaRPr lang="en-US" sz="2000" kern="1200"/>
        </a:p>
      </dsp:txBody>
      <dsp:txXfrm>
        <a:off x="1493203" y="3232593"/>
        <a:ext cx="6736396" cy="129281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B8B87-FF42-4A5B-B37B-E488BF07C7B5}"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57562-3157-46A8-9750-D6A6AB6BF432}" type="slidenum">
              <a:rPr lang="en-US" smtClean="0"/>
              <a:t>‹#›</a:t>
            </a:fld>
            <a:endParaRPr lang="en-US"/>
          </a:p>
        </p:txBody>
      </p:sp>
    </p:spTree>
    <p:extLst>
      <p:ext uri="{BB962C8B-B14F-4D97-AF65-F5344CB8AC3E}">
        <p14:creationId xmlns:p14="http://schemas.microsoft.com/office/powerpoint/2010/main" val="290587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B09D6D87-38BF-40DD-984E-B2E5662A90F5}"/>
              </a:ext>
            </a:extLst>
          </p:cNvPr>
          <p:cNvSpPr>
            <a:spLocks noGrp="1" noChangeArrowheads="1"/>
          </p:cNvSpPr>
          <p:nvPr>
            <p:ph type="sldNum" sz="quarter" idx="5"/>
          </p:nvPr>
        </p:nvSpPr>
        <p:spPr>
          <a:noFill/>
        </p:spPr>
        <p:txBody>
          <a:bodyPr/>
          <a:lstStyle>
            <a:lvl1pPr defTabSz="930081">
              <a:defRPr>
                <a:solidFill>
                  <a:schemeClr val="tx1"/>
                </a:solidFill>
                <a:latin typeface="Arial" panose="020B0604020202020204" pitchFamily="34" charset="0"/>
              </a:defRPr>
            </a:lvl1pPr>
            <a:lvl2pPr marL="744064" indent="-286179" defTabSz="930081">
              <a:defRPr>
                <a:solidFill>
                  <a:schemeClr val="tx1"/>
                </a:solidFill>
                <a:latin typeface="Arial" panose="020B0604020202020204" pitchFamily="34" charset="0"/>
              </a:defRPr>
            </a:lvl2pPr>
            <a:lvl3pPr marL="1144715" indent="-228943" defTabSz="930081">
              <a:defRPr>
                <a:solidFill>
                  <a:schemeClr val="tx1"/>
                </a:solidFill>
                <a:latin typeface="Arial" panose="020B0604020202020204" pitchFamily="34" charset="0"/>
              </a:defRPr>
            </a:lvl3pPr>
            <a:lvl4pPr marL="1602600" indent="-228943" defTabSz="930081">
              <a:defRPr>
                <a:solidFill>
                  <a:schemeClr val="tx1"/>
                </a:solidFill>
                <a:latin typeface="Arial" panose="020B0604020202020204" pitchFamily="34" charset="0"/>
              </a:defRPr>
            </a:lvl4pPr>
            <a:lvl5pPr marL="2060486" indent="-228943" defTabSz="930081">
              <a:defRPr>
                <a:solidFill>
                  <a:schemeClr val="tx1"/>
                </a:solidFill>
                <a:latin typeface="Arial" panose="020B0604020202020204" pitchFamily="34" charset="0"/>
              </a:defRPr>
            </a:lvl5pPr>
            <a:lvl6pPr marL="2518372" indent="-228943" defTabSz="930081" eaLnBrk="0" fontAlgn="base" hangingPunct="0">
              <a:spcBef>
                <a:spcPct val="0"/>
              </a:spcBef>
              <a:spcAft>
                <a:spcPct val="0"/>
              </a:spcAft>
              <a:defRPr>
                <a:solidFill>
                  <a:schemeClr val="tx1"/>
                </a:solidFill>
                <a:latin typeface="Arial" panose="020B0604020202020204" pitchFamily="34" charset="0"/>
              </a:defRPr>
            </a:lvl6pPr>
            <a:lvl7pPr marL="2976258" indent="-228943" defTabSz="930081" eaLnBrk="0" fontAlgn="base" hangingPunct="0">
              <a:spcBef>
                <a:spcPct val="0"/>
              </a:spcBef>
              <a:spcAft>
                <a:spcPct val="0"/>
              </a:spcAft>
              <a:defRPr>
                <a:solidFill>
                  <a:schemeClr val="tx1"/>
                </a:solidFill>
                <a:latin typeface="Arial" panose="020B0604020202020204" pitchFamily="34" charset="0"/>
              </a:defRPr>
            </a:lvl7pPr>
            <a:lvl8pPr marL="3434144" indent="-228943" defTabSz="930081" eaLnBrk="0" fontAlgn="base" hangingPunct="0">
              <a:spcBef>
                <a:spcPct val="0"/>
              </a:spcBef>
              <a:spcAft>
                <a:spcPct val="0"/>
              </a:spcAft>
              <a:defRPr>
                <a:solidFill>
                  <a:schemeClr val="tx1"/>
                </a:solidFill>
                <a:latin typeface="Arial" panose="020B0604020202020204" pitchFamily="34" charset="0"/>
              </a:defRPr>
            </a:lvl8pPr>
            <a:lvl9pPr marL="3892029" indent="-228943" defTabSz="93008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0081" rtl="0" eaLnBrk="1" fontAlgn="auto" latinLnBrk="0" hangingPunct="1">
              <a:lnSpc>
                <a:spcPct val="100000"/>
              </a:lnSpc>
              <a:spcBef>
                <a:spcPts val="0"/>
              </a:spcBef>
              <a:spcAft>
                <a:spcPts val="0"/>
              </a:spcAft>
              <a:buClrTx/>
              <a:buSzTx/>
              <a:buFontTx/>
              <a:buNone/>
              <a:tabLst/>
              <a:defRPr/>
            </a:pPr>
            <a:fld id="{E2EFD25D-041F-4F6F-9FC3-4F73D9CA88B8}"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30081"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15CA5520-7CE3-4079-A02E-1FDD663B8B74}"/>
              </a:ext>
            </a:extLst>
          </p:cNvPr>
          <p:cNvSpPr>
            <a:spLocks noGrp="1" noRot="1" noChangeAspect="1" noChangeArrowheads="1" noTextEdit="1"/>
          </p:cNvSpPr>
          <p:nvPr>
            <p:ph type="sldImg"/>
          </p:nvPr>
        </p:nvSpPr>
        <p:spPr>
          <a:solidFill>
            <a:srgbClr val="FFFFFF"/>
          </a:solidFill>
          <a:ln/>
        </p:spPr>
      </p:sp>
      <p:sp>
        <p:nvSpPr>
          <p:cNvPr id="13316" name="Rectangle 3">
            <a:extLst>
              <a:ext uri="{FF2B5EF4-FFF2-40B4-BE49-F238E27FC236}">
                <a16:creationId xmlns:a16="http://schemas.microsoft.com/office/drawing/2014/main" id="{76DC1C86-90B7-4333-86A5-2A0EC8EF078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t>Martita’s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C1E67B70-A744-43E0-8F4B-52D46628D8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15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8160" indent="-291600" eaLnBrk="0" hangingPunct="0">
              <a:spcBef>
                <a:spcPct val="30000"/>
              </a:spcBef>
              <a:defRPr sz="1200">
                <a:solidFill>
                  <a:schemeClr val="tx1"/>
                </a:solidFill>
                <a:latin typeface="Arial" pitchFamily="34" charset="0"/>
              </a:defRPr>
            </a:lvl2pPr>
            <a:lvl3pPr marL="1166400" indent="-233279" eaLnBrk="0" hangingPunct="0">
              <a:spcBef>
                <a:spcPct val="30000"/>
              </a:spcBef>
              <a:defRPr sz="1200">
                <a:solidFill>
                  <a:schemeClr val="tx1"/>
                </a:solidFill>
                <a:latin typeface="Arial" pitchFamily="34" charset="0"/>
              </a:defRPr>
            </a:lvl3pPr>
            <a:lvl4pPr marL="1632959" indent="-233279" eaLnBrk="0" hangingPunct="0">
              <a:spcBef>
                <a:spcPct val="30000"/>
              </a:spcBef>
              <a:defRPr sz="1200">
                <a:solidFill>
                  <a:schemeClr val="tx1"/>
                </a:solidFill>
                <a:latin typeface="Arial" pitchFamily="34" charset="0"/>
              </a:defRPr>
            </a:lvl4pPr>
            <a:lvl5pPr marL="2099520" indent="-233279" eaLnBrk="0" hangingPunct="0">
              <a:spcBef>
                <a:spcPct val="30000"/>
              </a:spcBef>
              <a:defRPr sz="1200">
                <a:solidFill>
                  <a:schemeClr val="tx1"/>
                </a:solidFill>
                <a:latin typeface="Arial" pitchFamily="34" charset="0"/>
              </a:defRPr>
            </a:lvl5pPr>
            <a:lvl6pPr marL="2566079" indent="-233279" eaLnBrk="0" fontAlgn="base" hangingPunct="0">
              <a:spcBef>
                <a:spcPct val="30000"/>
              </a:spcBef>
              <a:spcAft>
                <a:spcPct val="0"/>
              </a:spcAft>
              <a:defRPr sz="1200">
                <a:solidFill>
                  <a:schemeClr val="tx1"/>
                </a:solidFill>
                <a:latin typeface="Arial" pitchFamily="34" charset="0"/>
              </a:defRPr>
            </a:lvl6pPr>
            <a:lvl7pPr marL="3032638" indent="-233279" eaLnBrk="0" fontAlgn="base" hangingPunct="0">
              <a:spcBef>
                <a:spcPct val="30000"/>
              </a:spcBef>
              <a:spcAft>
                <a:spcPct val="0"/>
              </a:spcAft>
              <a:defRPr sz="1200">
                <a:solidFill>
                  <a:schemeClr val="tx1"/>
                </a:solidFill>
                <a:latin typeface="Arial" pitchFamily="34" charset="0"/>
              </a:defRPr>
            </a:lvl7pPr>
            <a:lvl8pPr marL="3499199" indent="-233279" eaLnBrk="0" fontAlgn="base" hangingPunct="0">
              <a:spcBef>
                <a:spcPct val="30000"/>
              </a:spcBef>
              <a:spcAft>
                <a:spcPct val="0"/>
              </a:spcAft>
              <a:defRPr sz="1200">
                <a:solidFill>
                  <a:schemeClr val="tx1"/>
                </a:solidFill>
                <a:latin typeface="Arial" pitchFamily="34" charset="0"/>
              </a:defRPr>
            </a:lvl8pPr>
            <a:lvl9pPr marL="3965759" indent="-233279"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39470D1-5663-4CEC-8743-98F03D7117E7}"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2531" name="Rectangle 2"/>
          <p:cNvSpPr>
            <a:spLocks noGrp="1" noRot="1" noChangeAspect="1" noChangeArrowheads="1" noTextEdit="1"/>
          </p:cNvSpPr>
          <p:nvPr>
            <p:ph type="sldImg"/>
          </p:nvPr>
        </p:nvSpPr>
        <p:spPr>
          <a:xfrm>
            <a:off x="1379538" y="1163638"/>
            <a:ext cx="4264025" cy="3141662"/>
          </a:xfrm>
          <a:ln/>
        </p:spPr>
      </p:sp>
      <p:sp>
        <p:nvSpPr>
          <p:cNvPr id="22532"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8654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76" name="Shape 7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010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400" b="0" i="1" dirty="0">
                <a:solidFill>
                  <a:srgbClr val="323A45"/>
                </a:solidFill>
                <a:effectLst/>
                <a:latin typeface="Lato"/>
              </a:rPr>
              <a:t>County Data Source-</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400" b="0" i="1" dirty="0">
                <a:solidFill>
                  <a:srgbClr val="323A45"/>
                </a:solidFill>
                <a:effectLst/>
                <a:latin typeface="Lato"/>
              </a:rPr>
              <a:t>The 2021 County Health Rankings used data from 2017-2019 for this measure, provided by the </a:t>
            </a:r>
            <a:r>
              <a:rPr lang="en-US" sz="2400" b="0" i="0" dirty="0">
                <a:solidFill>
                  <a:srgbClr val="BA5D00"/>
                </a:solidFill>
                <a:effectLst/>
                <a:latin typeface="Lato"/>
              </a:rPr>
              <a:t> National Center for Health Statistics - Mortality Files –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400" b="0" i="0" dirty="0">
                <a:solidFill>
                  <a:srgbClr val="BA5D00"/>
                </a:solidFill>
                <a:effectLst/>
                <a:latin typeface="Lato"/>
              </a:rPr>
              <a:t>https://www.countyhealthrankings.org/app/arizona/2021/measure/outcomes/147/data </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2400" b="0" i="0" baseline="0" dirty="0">
              <a:solidFill>
                <a:srgbClr val="BA5D00"/>
              </a:solidFill>
              <a:effectLst/>
              <a:latin typeface="Lato"/>
            </a:endParaRPr>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600" b="1" baseline="0" dirty="0"/>
              <a:t>Arizona State Data </a:t>
            </a:r>
            <a:r>
              <a:rPr lang="en-US" sz="2400" b="1" u="none" strike="noStrike" dirty="0">
                <a:solidFill>
                  <a:srgbClr val="000000"/>
                </a:solidFill>
                <a:effectLst/>
                <a:latin typeface="Open Sans" panose="020B0606030504020204" pitchFamily="34" charset="0"/>
              </a:rPr>
              <a:t>Sources</a:t>
            </a:r>
          </a:p>
          <a:p>
            <a:pPr fontAlgn="base"/>
            <a:r>
              <a:rPr lang="en-US" sz="2400" u="none" strike="noStrike" dirty="0">
                <a:solidFill>
                  <a:srgbClr val="464646"/>
                </a:solidFill>
                <a:effectLst/>
                <a:latin typeface="Open Sans" panose="020B0606030504020204" pitchFamily="34" charset="0"/>
              </a:rPr>
              <a:t>Arias E, Bastian B, Xu JQ, Tejada-Vera B. U.S. state life tables, 2018. National Vital Statistics Reports; vol 70 no 1. National Center for Health Statistics. 2021</a:t>
            </a:r>
          </a:p>
          <a:p>
            <a:pPr fontAlgn="base"/>
            <a:r>
              <a:rPr lang="en-US" sz="2400" u="none" strike="noStrike" dirty="0">
                <a:solidFill>
                  <a:srgbClr val="464646"/>
                </a:solidFill>
                <a:effectLst/>
                <a:latin typeface="Open Sans" panose="020B0606030504020204" pitchFamily="34" charset="0"/>
              </a:rPr>
              <a:t>	https://www.cdc.gov/nchs/data/vsrr/VSRR10-508.pdf </a:t>
            </a:r>
          </a:p>
          <a:p>
            <a:pPr marL="171450" indent="-171450">
              <a:buFont typeface="Arial" panose="020B0604020202020204" pitchFamily="34" charset="0"/>
              <a:buChar char="•"/>
            </a:pPr>
            <a:endParaRPr lang="en-US" sz="16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Additionally,</a:t>
            </a:r>
            <a:r>
              <a:rPr lang="en-US" sz="1600" baseline="0" dirty="0"/>
              <a:t> we know in AZ the life expectancy for American Indians falls 10 years lower than the state average. </a:t>
            </a:r>
            <a:endParaRPr lang="en-US" sz="1600" dirty="0"/>
          </a:p>
          <a:p>
            <a:pPr marL="171450" indent="-171450">
              <a:buFont typeface="Arial" panose="020B0604020202020204" pitchFamily="34" charset="0"/>
              <a:buChar char="•"/>
            </a:pPr>
            <a:r>
              <a:rPr lang="en-US" sz="1600" baseline="0" dirty="0"/>
              <a:t>Robert Wood Johnson Foundation “Short Distances to Large Gaps in Health”</a:t>
            </a:r>
          </a:p>
          <a:p>
            <a:r>
              <a:rPr lang="en-US" sz="1600" dirty="0"/>
              <a:t>https://www.rwjf.org/en/library/interactives/whereyouliveaffectshowlongyoulive.html </a:t>
            </a:r>
          </a:p>
          <a:p>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3FC854E-17BB-4164-B3E6-D77B8F1E046B}"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94248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*ATSDR Social</a:t>
            </a:r>
            <a:r>
              <a:rPr lang="en-US" baseline="0" dirty="0"/>
              <a:t> Vulnerability Index https://svi.cdc.gov/Documents/Data/2014_SVI_Data/SVI2014Documentation.pdf </a:t>
            </a:r>
          </a:p>
          <a:p>
            <a:r>
              <a:rPr lang="en-US" baseline="0" dirty="0"/>
              <a:t>https://svi.cdc.gov/SVIDataToolsDownload.html</a:t>
            </a:r>
          </a:p>
          <a:p>
            <a:r>
              <a:rPr lang="en-US" baseline="0" dirty="0"/>
              <a:t>Score 0 – 1 with 1 = most vulnerable and 0 = least</a:t>
            </a:r>
          </a:p>
          <a:p>
            <a:r>
              <a:rPr lang="en-US" baseline="0" dirty="0"/>
              <a:t>For 2016, Navajo County had the highest SVI at .995 followed by Yuma County at .99.</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3FC854E-17BB-4164-B3E6-D77B8F1E046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0007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https://svi.cdc.gov/Documents/CountyMaps/2018/Arizona/Arizona2018_Maricopa.pdf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0489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https://svi.cdc.gov/Documents/CountyMaps/2018/Arizona/Arizona2018_Apache.pdf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5634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Social Vulnerability Index 2018</a:t>
            </a:r>
          </a:p>
          <a:p>
            <a:r>
              <a:rPr lang="en-US" dirty="0"/>
              <a:t>Cochise County</a:t>
            </a:r>
          </a:p>
          <a:p>
            <a:r>
              <a:rPr lang="en-US" dirty="0"/>
              <a:t>https://svi.cdc.gov/Documents/CountyMaps/2018/Arizona/Arizona2018_Cochise.pdf</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7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screen shot of a county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294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a08982c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a08982c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053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218" name="Shape 2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20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a08982cd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ea08982cd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a08982c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a08982c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a08982cd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ea08982cd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058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medical mall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483CE0-925B-4E58-8462-663E584EC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65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8004" indent="-291540" eaLnBrk="0" hangingPunct="0">
              <a:spcBef>
                <a:spcPct val="30000"/>
              </a:spcBef>
              <a:defRPr sz="1200">
                <a:solidFill>
                  <a:schemeClr val="tx1"/>
                </a:solidFill>
                <a:latin typeface="Arial" pitchFamily="34" charset="0"/>
              </a:defRPr>
            </a:lvl2pPr>
            <a:lvl3pPr marL="1166161" indent="-233231" eaLnBrk="0" hangingPunct="0">
              <a:spcBef>
                <a:spcPct val="30000"/>
              </a:spcBef>
              <a:defRPr sz="1200">
                <a:solidFill>
                  <a:schemeClr val="tx1"/>
                </a:solidFill>
                <a:latin typeface="Arial" pitchFamily="34" charset="0"/>
              </a:defRPr>
            </a:lvl3pPr>
            <a:lvl4pPr marL="1632625" indent="-233231" eaLnBrk="0" hangingPunct="0">
              <a:spcBef>
                <a:spcPct val="30000"/>
              </a:spcBef>
              <a:defRPr sz="1200">
                <a:solidFill>
                  <a:schemeClr val="tx1"/>
                </a:solidFill>
                <a:latin typeface="Arial" pitchFamily="34" charset="0"/>
              </a:defRPr>
            </a:lvl4pPr>
            <a:lvl5pPr marL="2099090" indent="-233231" eaLnBrk="0" hangingPunct="0">
              <a:spcBef>
                <a:spcPct val="30000"/>
              </a:spcBef>
              <a:defRPr sz="1200">
                <a:solidFill>
                  <a:schemeClr val="tx1"/>
                </a:solidFill>
                <a:latin typeface="Arial" pitchFamily="34" charset="0"/>
              </a:defRPr>
            </a:lvl5pPr>
            <a:lvl6pPr marL="2565554" indent="-233231" eaLnBrk="0" fontAlgn="base" hangingPunct="0">
              <a:spcBef>
                <a:spcPct val="30000"/>
              </a:spcBef>
              <a:spcAft>
                <a:spcPct val="0"/>
              </a:spcAft>
              <a:defRPr sz="1200">
                <a:solidFill>
                  <a:schemeClr val="tx1"/>
                </a:solidFill>
                <a:latin typeface="Arial" pitchFamily="34" charset="0"/>
              </a:defRPr>
            </a:lvl6pPr>
            <a:lvl7pPr marL="3032017" indent="-233231" eaLnBrk="0" fontAlgn="base" hangingPunct="0">
              <a:spcBef>
                <a:spcPct val="30000"/>
              </a:spcBef>
              <a:spcAft>
                <a:spcPct val="0"/>
              </a:spcAft>
              <a:defRPr sz="1200">
                <a:solidFill>
                  <a:schemeClr val="tx1"/>
                </a:solidFill>
                <a:latin typeface="Arial" pitchFamily="34" charset="0"/>
              </a:defRPr>
            </a:lvl7pPr>
            <a:lvl8pPr marL="3498483" indent="-233231" eaLnBrk="0" fontAlgn="base" hangingPunct="0">
              <a:spcBef>
                <a:spcPct val="30000"/>
              </a:spcBef>
              <a:spcAft>
                <a:spcPct val="0"/>
              </a:spcAft>
              <a:defRPr sz="1200">
                <a:solidFill>
                  <a:schemeClr val="tx1"/>
                </a:solidFill>
                <a:latin typeface="Arial" pitchFamily="34" charset="0"/>
              </a:defRPr>
            </a:lvl8pPr>
            <a:lvl9pPr marL="3964946" indent="-233231"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2EE0634-C3E2-4F9C-A6CE-343CC3D16C1B}"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1507" name="Rectangle 2"/>
          <p:cNvSpPr>
            <a:spLocks noGrp="1" noRot="1" noChangeAspect="1" noChangeArrowheads="1" noTextEdit="1"/>
          </p:cNvSpPr>
          <p:nvPr>
            <p:ph type="sldImg"/>
          </p:nvPr>
        </p:nvSpPr>
        <p:spPr>
          <a:xfrm>
            <a:off x="1379538" y="1163638"/>
            <a:ext cx="4264025" cy="3141662"/>
          </a:xfrm>
          <a:ln/>
        </p:spPr>
      </p:sp>
      <p:sp>
        <p:nvSpPr>
          <p:cNvPr id="21508"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43485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success story—Oscar </a:t>
            </a:r>
            <a:r>
              <a:rPr lang="en-US" dirty="0" err="1"/>
              <a:t>Campuzano</a:t>
            </a:r>
            <a:r>
              <a:rPr lang="en-US" dirty="0"/>
              <a:t>, PA and CHC CNA Grad student discussing PA pathway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483CE0-925B-4E58-8462-663E584EC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27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success story—Oscar </a:t>
            </a:r>
            <a:r>
              <a:rPr lang="en-US" dirty="0" err="1"/>
              <a:t>Campuzano</a:t>
            </a:r>
            <a:r>
              <a:rPr lang="en-US" dirty="0"/>
              <a:t>, PA and CHC CNA Grad student discussing PA pathway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483CE0-925B-4E58-8462-663E584EC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4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005B-09BD-4CB8-8A15-3AC7408D2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60A50C-97F0-4DB9-BB4E-2E5A4F2CD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37B205-6E5F-469D-822C-89A4B170BCE8}"/>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4B24A865-DD7C-4DFA-81BA-CB44A34D7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95848-2C8A-447B-993A-BF982435C442}"/>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196312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4842-26DE-4F7B-BCEE-C37E5C4A2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9FA64E-753E-4046-9EC4-734CB33DAC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B2893-E58F-45B5-A64A-AD9C096C33DE}"/>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91032F6A-4B28-4E60-BEB2-73080907D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B6521-B365-4938-BFA9-ECD62FF233B9}"/>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126285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9D099-2F5D-4D85-BE21-1DB62C2865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52BF4-BFA8-4F41-A715-7C9BEF6A50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EB0BC-7007-466B-BB63-957CD0AE67E1}"/>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6D0674F2-C3E4-475A-8F30-B4C84694C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034CA-8D13-4444-9179-E30EC2DDCE47}"/>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3537199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3144" y="2244360"/>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33144" y="4773016"/>
            <a:ext cx="9144000" cy="13224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174" y="723107"/>
            <a:ext cx="4921653" cy="1295828"/>
          </a:xfrm>
          <a:prstGeom prst="rect">
            <a:avLst/>
          </a:prstGeom>
        </p:spPr>
      </p:pic>
      <p:sp>
        <p:nvSpPr>
          <p:cNvPr id="9" name="Rectangle 8"/>
          <p:cNvSpPr/>
          <p:nvPr userDrawn="1"/>
        </p:nvSpPr>
        <p:spPr>
          <a:xfrm>
            <a:off x="0" y="0"/>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263235"/>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557212" y="6409167"/>
            <a:ext cx="11077575" cy="307777"/>
          </a:xfrm>
          <a:prstGeom prst="rect">
            <a:avLst/>
          </a:prstGeom>
          <a:noFill/>
        </p:spPr>
        <p:txBody>
          <a:bodyPr wrap="square" rtlCol="0">
            <a:spAutoFit/>
          </a:bodyPr>
          <a:lstStyle/>
          <a:p>
            <a:pPr algn="ctr"/>
            <a:r>
              <a:rPr lang="en-US" sz="1400" dirty="0">
                <a:solidFill>
                  <a:schemeClr val="bg1"/>
                </a:solidFill>
              </a:rPr>
              <a:t>700 E. Jefferson St.</a:t>
            </a:r>
            <a:r>
              <a:rPr lang="en-US" sz="1400" baseline="0" dirty="0">
                <a:solidFill>
                  <a:schemeClr val="bg1"/>
                </a:solidFill>
              </a:rPr>
              <a:t> | </a:t>
            </a:r>
            <a:r>
              <a:rPr lang="en-US" sz="1400" dirty="0">
                <a:solidFill>
                  <a:schemeClr val="bg1"/>
                </a:solidFill>
              </a:rPr>
              <a:t>Suite 100 | Phoenix, AZ 85034 | Main: 602.253.0090 | Fax: 602.252.3620 | www.AACHC.org</a:t>
            </a:r>
          </a:p>
        </p:txBody>
      </p:sp>
    </p:spTree>
    <p:extLst>
      <p:ext uri="{BB962C8B-B14F-4D97-AF65-F5344CB8AC3E}">
        <p14:creationId xmlns:p14="http://schemas.microsoft.com/office/powerpoint/2010/main" val="2614302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sp>
        <p:nvSpPr>
          <p:cNvPr id="5" name="Footer Placeholder 4"/>
          <p:cNvSpPr>
            <a:spLocks noGrp="1"/>
          </p:cNvSpPr>
          <p:nvPr>
            <p:ph type="ftr" sz="quarter" idx="11"/>
          </p:nvPr>
        </p:nvSpPr>
        <p:spPr/>
        <p:txBody>
          <a:bodyPr/>
          <a:lstStyle/>
          <a:p>
            <a:pPr algn="l"/>
            <a:r>
              <a:rPr lang="en-US" dirty="0"/>
              <a:t>www.AACHC.org</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2847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136165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pPr algn="l"/>
            <a:r>
              <a:rPr lang="en-US" dirty="0"/>
              <a:t>www.AACHC.org</a:t>
            </a:r>
          </a:p>
        </p:txBody>
      </p:sp>
      <p:sp>
        <p:nvSpPr>
          <p:cNvPr id="7" name="Slide Number Placeholder 6"/>
          <p:cNvSpPr>
            <a:spLocks noGrp="1"/>
          </p:cNvSpPr>
          <p:nvPr>
            <p:ph type="sldNum" sz="quarter" idx="12"/>
          </p:nvPr>
        </p:nvSpPr>
        <p:spPr/>
        <p:txBody>
          <a:bodyPr/>
          <a:lstStyle/>
          <a:p>
            <a:fld id="{5674ADE6-6CE1-46B5-996C-E36DF5FACEA9}"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103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pPr algn="l"/>
            <a:r>
              <a:rPr lang="en-US" dirty="0"/>
              <a:t>www.AACHC.org</a:t>
            </a:r>
          </a:p>
        </p:txBody>
      </p:sp>
      <p:sp>
        <p:nvSpPr>
          <p:cNvPr id="9" name="Slide Number Placeholder 8"/>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2200614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pPr algn="l"/>
            <a:r>
              <a:rPr lang="en-US" dirty="0"/>
              <a:t>www.AACHC.org</a:t>
            </a:r>
          </a:p>
        </p:txBody>
      </p:sp>
      <p:sp>
        <p:nvSpPr>
          <p:cNvPr id="5" name="Slide Number Placeholder 4"/>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3486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www.AACHC.org</a:t>
            </a:r>
          </a:p>
        </p:txBody>
      </p:sp>
      <p:sp>
        <p:nvSpPr>
          <p:cNvPr id="4" name="Slide Number Placeholder 3"/>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1915510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www.AACHC.org</a:t>
            </a:r>
          </a:p>
        </p:txBody>
      </p:sp>
      <p:sp>
        <p:nvSpPr>
          <p:cNvPr id="7" name="Slide Number Placeholder 6"/>
          <p:cNvSpPr>
            <a:spLocks noGrp="1"/>
          </p:cNvSpPr>
          <p:nvPr>
            <p:ph type="sldNum" sz="quarter" idx="12"/>
          </p:nvPr>
        </p:nvSpPr>
        <p:spPr/>
        <p:txBody>
          <a:bodyPr/>
          <a:lstStyle>
            <a:lvl1pPr>
              <a:defRPr/>
            </a:lvl1pPr>
          </a:lstStyle>
          <a:p>
            <a:fld id="{E145946D-6E76-4029-8EED-D8FC6D49ED7B}" type="slidenum">
              <a:rPr lang="en-US" smtClean="0"/>
              <a:pPr/>
              <a:t>‹#›</a:t>
            </a:fld>
            <a:endParaRPr lang="en-US" dirty="0"/>
          </a:p>
        </p:txBody>
      </p:sp>
    </p:spTree>
    <p:extLst>
      <p:ext uri="{BB962C8B-B14F-4D97-AF65-F5344CB8AC3E}">
        <p14:creationId xmlns:p14="http://schemas.microsoft.com/office/powerpoint/2010/main" val="409502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76F1-C7F4-4E9F-91DF-F8FB6D6A5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C1AAE-CD86-4234-86A3-FC2CE2748B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65972-EAB8-457D-913D-749313F6696E}"/>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5A158C64-23C3-41EA-AC98-AC7C55BCB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AF580-575F-45C2-B575-A8EE77F8EE9D}"/>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3670691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www.AACHC.org</a:t>
            </a:r>
          </a:p>
        </p:txBody>
      </p:sp>
      <p:sp>
        <p:nvSpPr>
          <p:cNvPr id="7" name="Slide Number Placeholder 6"/>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497190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2530613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spTree>
    <p:extLst>
      <p:ext uri="{BB962C8B-B14F-4D97-AF65-F5344CB8AC3E}">
        <p14:creationId xmlns:p14="http://schemas.microsoft.com/office/powerpoint/2010/main" val="3717741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3144" y="2244360"/>
            <a:ext cx="9144000" cy="1091772"/>
          </a:xfrm>
        </p:spPr>
        <p:txBody>
          <a:bodyPr anchor="ctr"/>
          <a:lstStyle>
            <a:lvl1pPr algn="ctr">
              <a:defRPr sz="6000"/>
            </a:lvl1pPr>
          </a:lstStyle>
          <a:p>
            <a:r>
              <a:rPr lang="en-US" dirty="0"/>
              <a:t>Thank You</a:t>
            </a:r>
          </a:p>
        </p:txBody>
      </p:sp>
      <p:sp>
        <p:nvSpPr>
          <p:cNvPr id="3" name="Subtitle 2"/>
          <p:cNvSpPr>
            <a:spLocks noGrp="1"/>
          </p:cNvSpPr>
          <p:nvPr>
            <p:ph type="subTitle" idx="1" hasCustomPrompt="1"/>
          </p:nvPr>
        </p:nvSpPr>
        <p:spPr>
          <a:xfrm>
            <a:off x="1533144" y="3509154"/>
            <a:ext cx="9144000" cy="2586340"/>
          </a:xfrm>
        </p:spPr>
        <p:txBody>
          <a:bodyPr/>
          <a:lstStyle>
            <a:lvl1pPr marL="0" indent="0" algn="ctr">
              <a:buNone/>
              <a:defRPr sz="24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Name and Contact Information</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174" y="723107"/>
            <a:ext cx="4921653" cy="1295828"/>
          </a:xfrm>
          <a:prstGeom prst="rect">
            <a:avLst/>
          </a:prstGeom>
        </p:spPr>
      </p:pic>
      <p:sp>
        <p:nvSpPr>
          <p:cNvPr id="9" name="Rectangle 8"/>
          <p:cNvSpPr/>
          <p:nvPr userDrawn="1"/>
        </p:nvSpPr>
        <p:spPr>
          <a:xfrm>
            <a:off x="0" y="-12714"/>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733841" y="6263235"/>
            <a:ext cx="293741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764" y="6344127"/>
            <a:ext cx="2506473" cy="432980"/>
          </a:xfrm>
          <a:prstGeom prst="rect">
            <a:avLst/>
          </a:prstGeom>
        </p:spPr>
      </p:pic>
    </p:spTree>
    <p:extLst>
      <p:ext uri="{BB962C8B-B14F-4D97-AF65-F5344CB8AC3E}">
        <p14:creationId xmlns:p14="http://schemas.microsoft.com/office/powerpoint/2010/main" val="2074138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625600" y="5257800"/>
            <a:ext cx="96520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5400"/>
              <a:buFont typeface="Calibri"/>
              <a:buNone/>
              <a:defRPr sz="5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Shape 103"/>
          <p:cNvSpPr txBox="1">
            <a:spLocks noGrp="1"/>
          </p:cNvSpPr>
          <p:nvPr>
            <p:ph type="body" idx="1"/>
          </p:nvPr>
        </p:nvSpPr>
        <p:spPr>
          <a:xfrm>
            <a:off x="1625600" y="838200"/>
            <a:ext cx="9956800" cy="4419600"/>
          </a:xfrm>
          <a:prstGeom prst="rect">
            <a:avLst/>
          </a:prstGeom>
          <a:noFill/>
          <a:ln>
            <a:noFill/>
          </a:ln>
        </p:spPr>
        <p:txBody>
          <a:bodyPr spcFirstLastPara="1" wrap="square" lIns="91425" tIns="45700" rIns="91425" bIns="45700" anchor="t" anchorCtr="0"/>
          <a:lstStyle>
            <a:lvl1pPr marL="457200" marR="0" lvl="0" indent="-361950" algn="l" rtl="0">
              <a:spcBef>
                <a:spcPts val="420"/>
              </a:spcBef>
              <a:spcAft>
                <a:spcPts val="0"/>
              </a:spcAft>
              <a:buClr>
                <a:schemeClr val="dk2"/>
              </a:buClr>
              <a:buSzPts val="2100"/>
              <a:buFont typeface="Arial"/>
              <a:buChar char="»"/>
              <a:defRPr sz="2100" b="0" i="0" u="none" strike="noStrike" cap="none">
                <a:solidFill>
                  <a:schemeClr val="dk2"/>
                </a:solidFill>
                <a:latin typeface="Calibri"/>
                <a:ea typeface="Calibri"/>
                <a:cs typeface="Calibri"/>
                <a:sym typeface="Calibri"/>
              </a:defRPr>
            </a:lvl1pPr>
            <a:lvl2pPr marL="914400" marR="0" lvl="1"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14325" algn="l" rtl="0">
              <a:spcBef>
                <a:spcPts val="270"/>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3pPr>
            <a:lvl4pPr marL="1828800" marR="0" lvl="3"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Calibri"/>
              <a:buChar char="&gt;"/>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dt" idx="10"/>
          </p:nvPr>
        </p:nvSpPr>
        <p:spPr>
          <a:xfrm rot="-5400000">
            <a:off x="-1160581" y="4783016"/>
            <a:ext cx="2625969" cy="304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5" name="Shape 105"/>
          <p:cNvSpPr txBox="1">
            <a:spLocks noGrp="1"/>
          </p:cNvSpPr>
          <p:nvPr>
            <p:ph type="sldNum" idx="12"/>
          </p:nvPr>
        </p:nvSpPr>
        <p:spPr>
          <a:xfrm>
            <a:off x="11582400" y="5740403"/>
            <a:ext cx="508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a:solidFill>
                  <a:srgbClr val="A59B98"/>
                </a:solidFill>
                <a:latin typeface="Calibri"/>
                <a:ea typeface="Calibri"/>
                <a:cs typeface="Calibri"/>
                <a:sym typeface="Calibri"/>
              </a:defRPr>
            </a:lvl1pPr>
            <a:lvl2pPr marL="0" marR="0" lvl="1" indent="0" algn="l" rtl="0">
              <a:spcBef>
                <a:spcPts val="0"/>
              </a:spcBef>
              <a:buNone/>
              <a:defRPr sz="900" b="0">
                <a:solidFill>
                  <a:srgbClr val="A59B98"/>
                </a:solidFill>
                <a:latin typeface="Calibri"/>
                <a:ea typeface="Calibri"/>
                <a:cs typeface="Calibri"/>
                <a:sym typeface="Calibri"/>
              </a:defRPr>
            </a:lvl2pPr>
            <a:lvl3pPr marL="0" marR="0" lvl="2" indent="0" algn="l" rtl="0">
              <a:spcBef>
                <a:spcPts val="0"/>
              </a:spcBef>
              <a:buNone/>
              <a:defRPr sz="900" b="0">
                <a:solidFill>
                  <a:srgbClr val="A59B98"/>
                </a:solidFill>
                <a:latin typeface="Calibri"/>
                <a:ea typeface="Calibri"/>
                <a:cs typeface="Calibri"/>
                <a:sym typeface="Calibri"/>
              </a:defRPr>
            </a:lvl3pPr>
            <a:lvl4pPr marL="0" marR="0" lvl="3" indent="0" algn="l" rtl="0">
              <a:spcBef>
                <a:spcPts val="0"/>
              </a:spcBef>
              <a:buNone/>
              <a:defRPr sz="900" b="0">
                <a:solidFill>
                  <a:srgbClr val="A59B98"/>
                </a:solidFill>
                <a:latin typeface="Calibri"/>
                <a:ea typeface="Calibri"/>
                <a:cs typeface="Calibri"/>
                <a:sym typeface="Calibri"/>
              </a:defRPr>
            </a:lvl4pPr>
            <a:lvl5pPr marL="0" marR="0" lvl="4" indent="0" algn="l" rtl="0">
              <a:spcBef>
                <a:spcPts val="0"/>
              </a:spcBef>
              <a:buNone/>
              <a:defRPr sz="900" b="0">
                <a:solidFill>
                  <a:srgbClr val="A59B98"/>
                </a:solidFill>
                <a:latin typeface="Calibri"/>
                <a:ea typeface="Calibri"/>
                <a:cs typeface="Calibri"/>
                <a:sym typeface="Calibri"/>
              </a:defRPr>
            </a:lvl5pPr>
            <a:lvl6pPr marL="0" marR="0" lvl="5" indent="0" algn="l" rtl="0">
              <a:spcBef>
                <a:spcPts val="0"/>
              </a:spcBef>
              <a:buNone/>
              <a:defRPr sz="900" b="0">
                <a:solidFill>
                  <a:srgbClr val="A59B98"/>
                </a:solidFill>
                <a:latin typeface="Calibri"/>
                <a:ea typeface="Calibri"/>
                <a:cs typeface="Calibri"/>
                <a:sym typeface="Calibri"/>
              </a:defRPr>
            </a:lvl6pPr>
            <a:lvl7pPr marL="0" marR="0" lvl="6" indent="0" algn="l" rtl="0">
              <a:spcBef>
                <a:spcPts val="0"/>
              </a:spcBef>
              <a:buNone/>
              <a:defRPr sz="900" b="0">
                <a:solidFill>
                  <a:srgbClr val="A59B98"/>
                </a:solidFill>
                <a:latin typeface="Calibri"/>
                <a:ea typeface="Calibri"/>
                <a:cs typeface="Calibri"/>
                <a:sym typeface="Calibri"/>
              </a:defRPr>
            </a:lvl7pPr>
            <a:lvl8pPr marL="0" marR="0" lvl="7" indent="0" algn="l" rtl="0">
              <a:spcBef>
                <a:spcPts val="0"/>
              </a:spcBef>
              <a:buNone/>
              <a:defRPr sz="900" b="0">
                <a:solidFill>
                  <a:srgbClr val="A59B98"/>
                </a:solidFill>
                <a:latin typeface="Calibri"/>
                <a:ea typeface="Calibri"/>
                <a:cs typeface="Calibri"/>
                <a:sym typeface="Calibri"/>
              </a:defRPr>
            </a:lvl8pPr>
            <a:lvl9pPr marL="0" marR="0" lvl="8" indent="0" algn="l" rtl="0">
              <a:spcBef>
                <a:spcPts val="0"/>
              </a:spcBef>
              <a:buNone/>
              <a:defRPr sz="900" b="0">
                <a:solidFill>
                  <a:srgbClr val="A59B9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06" name="Shape 106"/>
          <p:cNvSpPr txBox="1">
            <a:spLocks noGrp="1"/>
          </p:cNvSpPr>
          <p:nvPr>
            <p:ph type="ftr" idx="11"/>
          </p:nvPr>
        </p:nvSpPr>
        <p:spPr>
          <a:xfrm>
            <a:off x="1679573" y="6553200"/>
            <a:ext cx="9550400" cy="228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C9B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665765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3144" y="224436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33144" y="4773016"/>
            <a:ext cx="9144000" cy="13224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174" y="723107"/>
            <a:ext cx="4921653" cy="1295828"/>
          </a:xfrm>
          <a:prstGeom prst="rect">
            <a:avLst/>
          </a:prstGeom>
        </p:spPr>
      </p:pic>
      <p:sp>
        <p:nvSpPr>
          <p:cNvPr id="9" name="Rectangle 8"/>
          <p:cNvSpPr/>
          <p:nvPr userDrawn="1"/>
        </p:nvSpPr>
        <p:spPr>
          <a:xfrm>
            <a:off x="0" y="0"/>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263235"/>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57212" y="6409167"/>
            <a:ext cx="11077575" cy="307777"/>
          </a:xfrm>
          <a:prstGeom prst="rect">
            <a:avLst/>
          </a:prstGeom>
          <a:noFill/>
        </p:spPr>
        <p:txBody>
          <a:bodyPr wrap="square" rtlCol="0">
            <a:spAutoFit/>
          </a:bodyPr>
          <a:lstStyle/>
          <a:p>
            <a:pPr algn="ctr"/>
            <a:r>
              <a:rPr lang="en-US" sz="1400" dirty="0">
                <a:solidFill>
                  <a:schemeClr val="bg1"/>
                </a:solidFill>
              </a:rPr>
              <a:t>700 E. Jefferson St.</a:t>
            </a:r>
            <a:r>
              <a:rPr lang="en-US" sz="1400" baseline="0" dirty="0">
                <a:solidFill>
                  <a:schemeClr val="bg1"/>
                </a:solidFill>
              </a:rPr>
              <a:t> | </a:t>
            </a:r>
            <a:r>
              <a:rPr lang="en-US" sz="1400" dirty="0">
                <a:solidFill>
                  <a:schemeClr val="bg1"/>
                </a:solidFill>
              </a:rPr>
              <a:t>Suite 100 | Phoenix, AZ 85034 | Main: 602.253.0090 | Fax: 602.252.3620 | www.AACHC.org</a:t>
            </a:r>
          </a:p>
        </p:txBody>
      </p:sp>
    </p:spTree>
    <p:extLst>
      <p:ext uri="{BB962C8B-B14F-4D97-AF65-F5344CB8AC3E}">
        <p14:creationId xmlns:p14="http://schemas.microsoft.com/office/powerpoint/2010/main" val="115866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sp>
        <p:nvSpPr>
          <p:cNvPr id="5" name="Footer Placeholder 4"/>
          <p:cNvSpPr>
            <a:spLocks noGrp="1"/>
          </p:cNvSpPr>
          <p:nvPr>
            <p:ph type="ftr" sz="quarter" idx="11"/>
          </p:nvPr>
        </p:nvSpPr>
        <p:spPr/>
        <p:txBody>
          <a:bodyPr/>
          <a:lstStyle/>
          <a:p>
            <a:pPr algn="l"/>
            <a:r>
              <a:rPr lang="en-US" dirty="0"/>
              <a:t>www.AACHC.org</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853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1694630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lgn="l"/>
            <a:r>
              <a:rPr lang="en-US" dirty="0"/>
              <a:t>www.AACHC.org</a:t>
            </a:r>
          </a:p>
        </p:txBody>
      </p:sp>
      <p:sp>
        <p:nvSpPr>
          <p:cNvPr id="7" name="Slide Number Placeholder 6"/>
          <p:cNvSpPr>
            <a:spLocks noGrp="1"/>
          </p:cNvSpPr>
          <p:nvPr>
            <p:ph type="sldNum" sz="quarter" idx="12"/>
          </p:nvPr>
        </p:nvSpPr>
        <p:spPr/>
        <p:txBody>
          <a:bodyPr/>
          <a:lstStyle/>
          <a:p>
            <a:fld id="{5674ADE6-6CE1-46B5-996C-E36DF5FACEA9}"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412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lgn="l"/>
            <a:r>
              <a:rPr lang="en-US" dirty="0"/>
              <a:t>www.AACHC.org</a:t>
            </a:r>
          </a:p>
        </p:txBody>
      </p:sp>
      <p:sp>
        <p:nvSpPr>
          <p:cNvPr id="9" name="Slide Number Placeholder 8"/>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1303942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EE3-43A0-4BE9-BF6B-2630E3115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2A28F2-DF81-43D7-B2CF-2E6C08933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EEB747-4A0E-4E1C-9117-9B797C41922A}"/>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A1204DCB-F1DC-4E79-AFEF-EC6260DB4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D27D7-DA09-4909-B4D1-64511FAB910C}"/>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3201564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pPr algn="l"/>
            <a:r>
              <a:rPr lang="en-US" dirty="0"/>
              <a:t>www.AACHC.org</a:t>
            </a:r>
          </a:p>
        </p:txBody>
      </p:sp>
      <p:sp>
        <p:nvSpPr>
          <p:cNvPr id="5" name="Slide Number Placeholder 4"/>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942508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www.AACHC.org</a:t>
            </a:r>
          </a:p>
        </p:txBody>
      </p:sp>
      <p:sp>
        <p:nvSpPr>
          <p:cNvPr id="4" name="Slide Number Placeholder 3"/>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3708535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www.AACHC.org</a:t>
            </a:r>
          </a:p>
        </p:txBody>
      </p:sp>
      <p:sp>
        <p:nvSpPr>
          <p:cNvPr id="7" name="Slide Number Placeholder 6"/>
          <p:cNvSpPr>
            <a:spLocks noGrp="1"/>
          </p:cNvSpPr>
          <p:nvPr>
            <p:ph type="sldNum" sz="quarter" idx="12"/>
          </p:nvPr>
        </p:nvSpPr>
        <p:spPr/>
        <p:txBody>
          <a:bodyPr/>
          <a:lstStyle>
            <a:lvl1pPr>
              <a:defRPr/>
            </a:lvl1pPr>
          </a:lstStyle>
          <a:p>
            <a:fld id="{E145946D-6E76-4029-8EED-D8FC6D49ED7B}" type="slidenum">
              <a:rPr lang="en-US" smtClean="0"/>
              <a:pPr/>
              <a:t>‹#›</a:t>
            </a:fld>
            <a:endParaRPr lang="en-US" dirty="0"/>
          </a:p>
        </p:txBody>
      </p:sp>
    </p:spTree>
    <p:extLst>
      <p:ext uri="{BB962C8B-B14F-4D97-AF65-F5344CB8AC3E}">
        <p14:creationId xmlns:p14="http://schemas.microsoft.com/office/powerpoint/2010/main" val="348987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www.AACHC.org</a:t>
            </a:r>
          </a:p>
        </p:txBody>
      </p:sp>
      <p:sp>
        <p:nvSpPr>
          <p:cNvPr id="7" name="Slide Number Placeholder 6"/>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173830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1874589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a:p>
        </p:txBody>
      </p:sp>
    </p:spTree>
    <p:extLst>
      <p:ext uri="{BB962C8B-B14F-4D97-AF65-F5344CB8AC3E}">
        <p14:creationId xmlns:p14="http://schemas.microsoft.com/office/powerpoint/2010/main" val="1223248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3144" y="2244360"/>
            <a:ext cx="9144000" cy="1091772"/>
          </a:xfrm>
        </p:spPr>
        <p:txBody>
          <a:bodyPr anchor="ctr"/>
          <a:lstStyle>
            <a:lvl1pPr algn="ctr">
              <a:defRPr sz="6000"/>
            </a:lvl1pPr>
          </a:lstStyle>
          <a:p>
            <a:r>
              <a:rPr lang="en-US" dirty="0"/>
              <a:t>Thank You</a:t>
            </a:r>
          </a:p>
        </p:txBody>
      </p:sp>
      <p:sp>
        <p:nvSpPr>
          <p:cNvPr id="3" name="Subtitle 2"/>
          <p:cNvSpPr>
            <a:spLocks noGrp="1"/>
          </p:cNvSpPr>
          <p:nvPr>
            <p:ph type="subTitle" idx="1" hasCustomPrompt="1"/>
          </p:nvPr>
        </p:nvSpPr>
        <p:spPr>
          <a:xfrm>
            <a:off x="1533144" y="3509154"/>
            <a:ext cx="9144000" cy="2586340"/>
          </a:xfrm>
        </p:spPr>
        <p:txBody>
          <a:bodyPr/>
          <a:lstStyle>
            <a:lvl1pPr marL="0" indent="0" algn="ctr">
              <a:buNone/>
              <a:defRPr sz="24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Name and Contact Information</a:t>
            </a:r>
          </a:p>
        </p:txBody>
      </p:sp>
      <p:sp>
        <p:nvSpPr>
          <p:cNvPr id="5" name="Footer Placeholder 4"/>
          <p:cNvSpPr>
            <a:spLocks noGrp="1"/>
          </p:cNvSpPr>
          <p:nvPr>
            <p:ph type="ftr" sz="quarter" idx="11"/>
          </p:nvPr>
        </p:nvSpPr>
        <p:spPr/>
        <p:txBody>
          <a:bodyPr/>
          <a:lstStyle/>
          <a:p>
            <a:pPr algn="l"/>
            <a:r>
              <a:rPr lang="en-US" dirty="0"/>
              <a:t>www.AACHC.org</a:t>
            </a:r>
          </a:p>
        </p:txBody>
      </p:sp>
      <p:sp>
        <p:nvSpPr>
          <p:cNvPr id="6" name="Slide Number Placeholder 5"/>
          <p:cNvSpPr>
            <a:spLocks noGrp="1"/>
          </p:cNvSpPr>
          <p:nvPr>
            <p:ph type="sldNum" sz="quarter" idx="12"/>
          </p:nvPr>
        </p:nvSpPr>
        <p:spPr/>
        <p:txBody>
          <a:bodyPr/>
          <a:lstStyle/>
          <a:p>
            <a:fld id="{5674ADE6-6CE1-46B5-996C-E36DF5FACEA9}"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174" y="723107"/>
            <a:ext cx="4921653" cy="1295828"/>
          </a:xfrm>
          <a:prstGeom prst="rect">
            <a:avLst/>
          </a:prstGeom>
        </p:spPr>
      </p:pic>
      <p:sp>
        <p:nvSpPr>
          <p:cNvPr id="9" name="Rectangle 8"/>
          <p:cNvSpPr/>
          <p:nvPr userDrawn="1"/>
        </p:nvSpPr>
        <p:spPr>
          <a:xfrm>
            <a:off x="0" y="-12714"/>
            <a:ext cx="1219200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733841" y="6263235"/>
            <a:ext cx="2937410" cy="594765"/>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2764" y="6344127"/>
            <a:ext cx="2506473" cy="432980"/>
          </a:xfrm>
          <a:prstGeom prst="rect">
            <a:avLst/>
          </a:prstGeom>
        </p:spPr>
      </p:pic>
    </p:spTree>
    <p:extLst>
      <p:ext uri="{BB962C8B-B14F-4D97-AF65-F5344CB8AC3E}">
        <p14:creationId xmlns:p14="http://schemas.microsoft.com/office/powerpoint/2010/main" val="3526266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Shape 1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0" name="Shape 20"/>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776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511628" y="1467185"/>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5" name="Shape 25"/>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4004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1999608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9C74-F83D-4EEC-A488-740F4CFB8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EA305-DC58-4921-BF07-859EE68221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D5457-E914-4B3F-9F29-CBCDFD2C04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B17DF-A50F-4F19-9CA5-41E8012379AE}"/>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6" name="Footer Placeholder 5">
            <a:extLst>
              <a:ext uri="{FF2B5EF4-FFF2-40B4-BE49-F238E27FC236}">
                <a16:creationId xmlns:a16="http://schemas.microsoft.com/office/drawing/2014/main" id="{3BCE7C1D-1DAE-4999-94E1-07A7632B7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73C2A-4226-41CA-A3C1-9717F47A33B7}"/>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2878456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2" name="Shape 32"/>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400">
              <a:solidFill>
                <a:schemeClr val="dk1"/>
              </a:solidFill>
              <a:latin typeface="Calibri"/>
              <a:ea typeface="Calibri"/>
              <a:cs typeface="Calibri"/>
              <a:sym typeface="Calibri"/>
            </a:endParaRPr>
          </a:p>
        </p:txBody>
      </p:sp>
      <p:sp>
        <p:nvSpPr>
          <p:cNvPr id="33" name="Shape 33"/>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422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4122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March 24, 2016</a:t>
            </a:r>
            <a:endParaRPr sz="1400">
              <a:solidFill>
                <a:schemeClr val="dk1"/>
              </a:solidFill>
              <a:latin typeface="Calibri"/>
              <a:ea typeface="Calibri"/>
              <a:cs typeface="Calibri"/>
              <a:sym typeface="Calibri"/>
            </a:endParaRPr>
          </a:p>
        </p:txBody>
      </p:sp>
      <p:sp>
        <p:nvSpPr>
          <p:cNvPr id="47" name="Shape 47"/>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22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Shape 50"/>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May 26, 2016</a:t>
            </a:r>
            <a:endParaRPr sz="1400">
              <a:solidFill>
                <a:schemeClr val="dk1"/>
              </a:solidFill>
              <a:latin typeface="Calibri"/>
              <a:ea typeface="Calibri"/>
              <a:cs typeface="Calibri"/>
              <a:sym typeface="Calibri"/>
            </a:endParaRPr>
          </a:p>
        </p:txBody>
      </p:sp>
      <p:sp>
        <p:nvSpPr>
          <p:cNvPr id="51" name="Shape 51"/>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399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Shape 5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March 24, 2016</a:t>
            </a:r>
            <a:endParaRPr sz="1400">
              <a:solidFill>
                <a:schemeClr val="dk1"/>
              </a:solidFill>
              <a:latin typeface="Calibri"/>
              <a:ea typeface="Calibri"/>
              <a:cs typeface="Calibri"/>
              <a:sym typeface="Calibri"/>
            </a:endParaRPr>
          </a:p>
        </p:txBody>
      </p:sp>
      <p:sp>
        <p:nvSpPr>
          <p:cNvPr id="57" name="Shape 57"/>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669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March 24, 2016</a:t>
            </a:r>
            <a:endParaRPr sz="1400">
              <a:solidFill>
                <a:schemeClr val="dk1"/>
              </a:solidFill>
              <a:latin typeface="Calibri"/>
              <a:ea typeface="Calibri"/>
              <a:cs typeface="Calibri"/>
              <a:sym typeface="Calibri"/>
            </a:endParaRPr>
          </a:p>
        </p:txBody>
      </p:sp>
      <p:sp>
        <p:nvSpPr>
          <p:cNvPr id="63" name="Shape 63"/>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8981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Shape 66"/>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Shape 67"/>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March 24, 2016</a:t>
            </a:r>
            <a:endParaRPr sz="1400">
              <a:solidFill>
                <a:schemeClr val="dk1"/>
              </a:solidFill>
              <a:latin typeface="Calibri"/>
              <a:ea typeface="Calibri"/>
              <a:cs typeface="Calibri"/>
              <a:sym typeface="Calibri"/>
            </a:endParaRPr>
          </a:p>
        </p:txBody>
      </p:sp>
      <p:sp>
        <p:nvSpPr>
          <p:cNvPr id="68" name="Shape 68"/>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5347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p:nvPr/>
        </p:nvSpPr>
        <p:spPr>
          <a:xfrm>
            <a:off x="6686211" y="6048644"/>
            <a:ext cx="4407109" cy="36243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Calibri"/>
                <a:ea typeface="Calibri"/>
                <a:cs typeface="Calibri"/>
                <a:sym typeface="Calibri"/>
              </a:rPr>
              <a:t>March 24, 2016</a:t>
            </a:r>
            <a:endParaRPr sz="1400">
              <a:solidFill>
                <a:schemeClr val="dk1"/>
              </a:solidFill>
              <a:latin typeface="Calibri"/>
              <a:ea typeface="Calibri"/>
              <a:cs typeface="Calibri"/>
              <a:sym typeface="Calibri"/>
            </a:endParaRPr>
          </a:p>
        </p:txBody>
      </p:sp>
      <p:sp>
        <p:nvSpPr>
          <p:cNvPr id="73" name="Shape 73"/>
          <p:cNvSpPr txBox="1"/>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pPr marL="0" marR="0" lvl="0" indent="0" algn="r" rtl="0">
                <a:spcBef>
                  <a:spcPts val="0"/>
                </a:spcBef>
                <a:spcAft>
                  <a:spcPts val="0"/>
                </a:spcAft>
                <a:buNone/>
              </a:p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50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4"/>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7" y="2075505"/>
            <a:ext cx="8679915" cy="1748729"/>
          </a:xfrm>
        </p:spPr>
        <p:txBody>
          <a:bodyPr bIns="0" anchor="b">
            <a:normAutofit/>
          </a:bodyPr>
          <a:lstStyle>
            <a:lvl1pPr algn="ctr">
              <a:lnSpc>
                <a:spcPct val="80000"/>
              </a:lnSpc>
              <a:defRPr sz="5400" spc="-151">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7"/>
            <a:ext cx="8673427" cy="1322587"/>
          </a:xfrm>
        </p:spPr>
        <p:txBody>
          <a:bodyPr tIns="0">
            <a:normAutofit/>
          </a:bodyPr>
          <a:lstStyle>
            <a:lvl1pPr marL="0" indent="0" algn="ctr">
              <a:lnSpc>
                <a:spcPct val="100000"/>
              </a:lnSpc>
              <a:buNone/>
              <a:defRPr sz="1800" b="0">
                <a:solidFill>
                  <a:srgbClr val="FFFEFF"/>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9AB3A824-1A51-4B26-AD58-A6D8E14F6C04}" type="datetimeFigureOut">
              <a:rPr lang="en-US" smtClean="0"/>
              <a:t>8/25/2021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dirty="0"/>
              <a:t>
              </a:t>
            </a:r>
          </a:p>
        </p:txBody>
      </p:sp>
      <p:sp>
        <p:nvSpPr>
          <p:cNvPr id="6" name="Slide Number Placeholder 5"/>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86124327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4" y="1"/>
            <a:ext cx="12584115" cy="685323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5"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498979" cy="2456443"/>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9" y="803186"/>
            <a:ext cx="6281873" cy="5248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8/25/2021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6458707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CE28-F78D-4F36-A0FA-275D5309BF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24BFB3-BEFA-43CE-ACF5-B82672D02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F24E0F-0BEC-42D5-B84F-30D8BB7D94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E666C5-A8B8-4D14-9083-85730A06D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8D78A1-D71E-4FF8-B63A-4AE337BAD6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14FF8-516D-422B-B58C-8454C50A83D2}"/>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8" name="Footer Placeholder 7">
            <a:extLst>
              <a:ext uri="{FF2B5EF4-FFF2-40B4-BE49-F238E27FC236}">
                <a16:creationId xmlns:a16="http://schemas.microsoft.com/office/drawing/2014/main" id="{22B2E1EA-D6BD-45FB-BC81-D3FFCC3A2A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D829E-F14D-4BD4-AC73-900F1FE14363}"/>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101036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6" y="1186484"/>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1"/>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7" y="3846851"/>
            <a:ext cx="5490223" cy="1383771"/>
          </a:xfrm>
        </p:spPr>
        <p:txBody>
          <a:bodyPr tIns="0">
            <a:normAutofit/>
          </a:bodyPr>
          <a:lstStyle>
            <a:lvl1pPr marL="0" indent="0" algn="ctr">
              <a:buNone/>
              <a:defRPr sz="1800">
                <a:solidFill>
                  <a:srgbClr val="FFFEFF"/>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3E5059C3-6A89-4494-99FF-5A4D6FFD50EB}" type="datetimeFigureOut">
              <a:rPr lang="en-US" smtClean="0"/>
              <a:t>8/25/2021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dirty="0"/>
              <a:t>
              </a:t>
            </a:r>
          </a:p>
        </p:txBody>
      </p:sp>
      <p:sp>
        <p:nvSpPr>
          <p:cNvPr id="6" name="Slide Number Placeholder 5"/>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742385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4" y="1"/>
            <a:ext cx="12584115" cy="685323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5"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39670"/>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9" y="803188"/>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1"/>
            <a:ext cx="6272023" cy="238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CA954B2F-12DE-47F5-8894-472B206D2E1E}" type="datetimeFigureOut">
              <a:rPr lang="en-US" smtClean="0"/>
              <a:t>8/25/2021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r>
              <a:rPr lang="en-US" dirty="0"/>
              <a:t>
              </a:t>
            </a:r>
          </a:p>
        </p:txBody>
      </p:sp>
      <p:sp>
        <p:nvSpPr>
          <p:cNvPr id="7" name="Slide Number Placeholder 6"/>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180206736"/>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4" y="1"/>
            <a:ext cx="12584115" cy="685323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5"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2"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6" y="1488986"/>
            <a:ext cx="6264351"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3CBC1C18-307B-4F68-A007-B5B542270E8D}" type="datetimeFigureOut">
              <a:rPr lang="en-US" smtClean="0"/>
              <a:t>8/25/2021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r>
              <a:rPr lang="en-US" dirty="0"/>
              <a:t>
              </a:t>
            </a:r>
          </a:p>
        </p:txBody>
      </p:sp>
      <p:sp>
        <p:nvSpPr>
          <p:cNvPr id="9" name="Slide Number Placeholder 8"/>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66689471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4" y="1"/>
            <a:ext cx="12584115" cy="685323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5"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5"/>
            <a:ext cx="3501196" cy="2456443"/>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8/25/2021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485958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921D9284-D300-4297-87F7-E791DCC15DB1}" type="datetimeFigureOut">
              <a:rPr lang="en-US" smtClean="0"/>
              <a:t>8/25/2021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r>
              <a:rPr lang="en-US" dirty="0"/>
              <a:t>
              </a:t>
            </a:r>
          </a:p>
        </p:txBody>
      </p:sp>
      <p:sp>
        <p:nvSpPr>
          <p:cNvPr id="4" name="Slide Number Placeholder 3"/>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940073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4" y="1"/>
            <a:ext cx="12584115" cy="685323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5"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5"/>
            <a:ext cx="3501197" cy="1223299"/>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10"/>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7"/>
            <a:ext cx="3501197" cy="1221164"/>
          </a:xfrm>
        </p:spPr>
        <p:txBody>
          <a:bodyPr/>
          <a:lstStyle>
            <a:lvl1pPr marL="0" indent="0" algn="ctr">
              <a:buNone/>
              <a:defRPr sz="1600">
                <a:solidFill>
                  <a:srgbClr val="FFFE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8/25/2021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89003631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7" y="1698332"/>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09" y="0"/>
            <a:ext cx="4648491" cy="6858000"/>
          </a:xfrm>
          <a:solidFill>
            <a:schemeClr val="bg1">
              <a:lumMod val="65000"/>
              <a:lumOff val="3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2" name="Title 1"/>
          <p:cNvSpPr>
            <a:spLocks noGrp="1"/>
          </p:cNvSpPr>
          <p:nvPr>
            <p:ph type="title"/>
          </p:nvPr>
        </p:nvSpPr>
        <p:spPr>
          <a:xfrm>
            <a:off x="885443" y="2360255"/>
            <a:ext cx="5776647"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3"/>
            <a:ext cx="5776647" cy="1274199"/>
          </a:xfrm>
        </p:spPr>
        <p:txBody>
          <a:bodyPr>
            <a:normAutofit/>
          </a:bodyPr>
          <a:lstStyle>
            <a:lvl1pPr marL="0" indent="0" algn="ctr">
              <a:buNone/>
              <a:defRPr sz="1800">
                <a:solidFill>
                  <a:srgbClr val="FFFE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B16C4C9A-3960-41CF-A4E9-2A8FB932454B}" type="datetimeFigureOut">
              <a:rPr lang="en-US" smtClean="0"/>
              <a:t>8/25/2021</a:t>
            </a:fld>
            <a:endParaRPr lang="en-US" dirty="0"/>
          </a:p>
        </p:txBody>
      </p:sp>
      <p:sp>
        <p:nvSpPr>
          <p:cNvPr id="6" name="Footer Placeholder 5"/>
          <p:cNvSpPr>
            <a:spLocks noGrp="1"/>
          </p:cNvSpPr>
          <p:nvPr>
            <p:ph type="ftr" sz="quarter" idx="11"/>
          </p:nvPr>
        </p:nvSpPr>
        <p:spPr>
          <a:xfrm>
            <a:off x="804673" y="6227064"/>
            <a:ext cx="5942203" cy="320040"/>
          </a:xfrm>
        </p:spPr>
        <p:txBody>
          <a:bodyPr/>
          <a:lstStyle/>
          <a:p>
            <a:r>
              <a:rPr lang="en-US" dirty="0"/>
              <a:t>
              </a:t>
            </a:r>
          </a:p>
        </p:txBody>
      </p:sp>
      <p:sp>
        <p:nvSpPr>
          <p:cNvPr id="7" name="Slide Number Placeholder 6"/>
          <p:cNvSpPr>
            <a:spLocks noGrp="1"/>
          </p:cNvSpPr>
          <p:nvPr>
            <p:ph type="sldNum" sz="quarter" idx="12"/>
          </p:nvPr>
        </p:nvSpPr>
        <p:spPr>
          <a:xfrm>
            <a:off x="5828377"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90637321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4" y="1"/>
            <a:ext cx="12584115" cy="685323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5"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6"/>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8/25/2021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77640486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1"/>
            <a:ext cx="12584115" cy="685323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9"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3"/>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3"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D3FFE419-2371-464F-8239-3959401C3561}" type="datetimeFigureOut">
              <a:rPr lang="en-US" smtClean="0"/>
              <a:t>8/25/2021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r>
              <a:rPr lang="en-US" dirty="0"/>
              <a:t>
              </a:t>
            </a:r>
          </a:p>
        </p:txBody>
      </p:sp>
      <p:sp>
        <p:nvSpPr>
          <p:cNvPr id="6" name="Slide Number Placeholder 5"/>
          <p:cNvSpPr>
            <a:spLocks noGrp="1"/>
          </p:cNvSpPr>
          <p:nvPr>
            <p:ph type="sldNum" sz="quarter" idx="12"/>
          </p:nvPr>
        </p:nvSpPr>
        <p:spPr>
          <a:xfrm>
            <a:off x="10469880" y="320040"/>
            <a:ext cx="914400" cy="32004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6874071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0383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F8BF-BFF7-473C-8024-4988686006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4CD436-9BBD-486B-9012-1816DC3FB00C}"/>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4" name="Footer Placeholder 3">
            <a:extLst>
              <a:ext uri="{FF2B5EF4-FFF2-40B4-BE49-F238E27FC236}">
                <a16:creationId xmlns:a16="http://schemas.microsoft.com/office/drawing/2014/main" id="{D9979202-8F2B-4BE7-93A3-9EA94E2BEE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AC74F-524B-4CAA-AAB9-40B34F17EBFA}"/>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378515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762001"/>
            <a:ext cx="914161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9"/>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7"/>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180" indent="0" algn="ctr">
              <a:buNone/>
              <a:defRPr sz="2000"/>
            </a:lvl2pPr>
            <a:lvl3pPr marL="914360" indent="0" algn="ctr">
              <a:buNone/>
              <a:defRPr sz="2000"/>
            </a:lvl3pPr>
            <a:lvl4pPr marL="1371540" indent="0" algn="ctr">
              <a:buNone/>
              <a:defRPr sz="2000"/>
            </a:lvl4pPr>
            <a:lvl5pPr marL="1828721" indent="0" algn="ctr">
              <a:buNone/>
              <a:defRPr sz="2000"/>
            </a:lvl5pPr>
            <a:lvl6pPr marL="2285901" indent="0" algn="ctr">
              <a:buNone/>
              <a:defRPr sz="2000"/>
            </a:lvl6pPr>
            <a:lvl7pPr marL="2743081" indent="0" algn="ctr">
              <a:buNone/>
              <a:defRPr sz="2000"/>
            </a:lvl7pPr>
            <a:lvl8pPr marL="3200261" indent="0" algn="ctr">
              <a:buNone/>
              <a:defRPr sz="2000"/>
            </a:lvl8pPr>
            <a:lvl9pPr marL="3657441"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22564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20362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9"/>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180" indent="0">
              <a:buNone/>
              <a:defRPr sz="1800">
                <a:solidFill>
                  <a:schemeClr val="tx1">
                    <a:tint val="75000"/>
                  </a:schemeClr>
                </a:solidFill>
              </a:defRPr>
            </a:lvl2pPr>
            <a:lvl3pPr marL="914360" indent="0">
              <a:buNone/>
              <a:defRPr sz="1600">
                <a:solidFill>
                  <a:schemeClr val="tx1">
                    <a:tint val="75000"/>
                  </a:schemeClr>
                </a:solidFill>
              </a:defRPr>
            </a:lvl3pPr>
            <a:lvl4pPr marL="1371540" indent="0">
              <a:buNone/>
              <a:defRPr sz="1400">
                <a:solidFill>
                  <a:schemeClr val="tx1">
                    <a:tint val="75000"/>
                  </a:schemeClr>
                </a:solidFill>
              </a:defRPr>
            </a:lvl4pPr>
            <a:lvl5pPr marL="1828721" indent="0">
              <a:buNone/>
              <a:defRPr sz="1400">
                <a:solidFill>
                  <a:schemeClr val="tx1">
                    <a:tint val="75000"/>
                  </a:schemeClr>
                </a:solidFill>
              </a:defRPr>
            </a:lvl5pPr>
            <a:lvl6pPr marL="2285901" indent="0">
              <a:buNone/>
              <a:defRPr sz="1400">
                <a:solidFill>
                  <a:schemeClr val="tx1">
                    <a:tint val="75000"/>
                  </a:schemeClr>
                </a:solidFill>
              </a:defRPr>
            </a:lvl6pPr>
            <a:lvl7pPr marL="2743081" indent="0">
              <a:buNone/>
              <a:defRPr sz="1400">
                <a:solidFill>
                  <a:schemeClr val="tx1">
                    <a:tint val="75000"/>
                  </a:schemeClr>
                </a:solidFill>
              </a:defRPr>
            </a:lvl7pPr>
            <a:lvl8pPr marL="3200261" indent="0">
              <a:buNone/>
              <a:defRPr sz="1400">
                <a:solidFill>
                  <a:schemeClr val="tx1">
                    <a:tint val="75000"/>
                  </a:schemeClr>
                </a:solidFill>
              </a:defRPr>
            </a:lvl8pPr>
            <a:lvl9pPr marL="36574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9236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61BEF0D-F0BB-DE4B-95CE-6DB70DBA9567}" type="datetimeFigureOut">
              <a:rPr lang="en-US" smtClean="0"/>
              <a:pPr/>
              <a:t>8/25/2021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8152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180" indent="0">
              <a:buNone/>
              <a:defRPr sz="1900" b="1"/>
            </a:lvl2pPr>
            <a:lvl3pPr marL="914360" indent="0">
              <a:buNone/>
              <a:defRPr sz="1800" b="1"/>
            </a:lvl3pPr>
            <a:lvl4pPr marL="1371540" indent="0">
              <a:buNone/>
              <a:defRPr sz="1600" b="1"/>
            </a:lvl4pPr>
            <a:lvl5pPr marL="1828721" indent="0">
              <a:buNone/>
              <a:defRPr sz="1600" b="1"/>
            </a:lvl5pPr>
            <a:lvl6pPr marL="2285901" indent="0">
              <a:buNone/>
              <a:defRPr sz="1600" b="1"/>
            </a:lvl6pPr>
            <a:lvl7pPr marL="2743081" indent="0">
              <a:buNone/>
              <a:defRPr sz="1600" b="1"/>
            </a:lvl7pPr>
            <a:lvl8pPr marL="3200261" indent="0">
              <a:buNone/>
              <a:defRPr sz="1600" b="1"/>
            </a:lvl8pPr>
            <a:lvl9pPr marL="3657441"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7"/>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7"/>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180" indent="0">
              <a:buNone/>
              <a:defRPr sz="1900" b="1"/>
            </a:lvl2pPr>
            <a:lvl3pPr marL="914360" indent="0">
              <a:buNone/>
              <a:defRPr sz="1800" b="1"/>
            </a:lvl3pPr>
            <a:lvl4pPr marL="1371540" indent="0">
              <a:buNone/>
              <a:defRPr sz="1600" b="1"/>
            </a:lvl4pPr>
            <a:lvl5pPr marL="1828721" indent="0">
              <a:buNone/>
              <a:defRPr sz="1600" b="1"/>
            </a:lvl5pPr>
            <a:lvl6pPr marL="2285901" indent="0">
              <a:buNone/>
              <a:defRPr sz="1600" b="1"/>
            </a:lvl6pPr>
            <a:lvl7pPr marL="2743081" indent="0">
              <a:buNone/>
              <a:defRPr sz="1600" b="1"/>
            </a:lvl7pPr>
            <a:lvl8pPr marL="3200261" indent="0">
              <a:buNone/>
              <a:defRPr sz="1600" b="1"/>
            </a:lvl8pPr>
            <a:lvl9pPr marL="36574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7"/>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B61BEF0D-F0BB-DE4B-95CE-6DB70DBA9567}" type="datetimeFigureOut">
              <a:rPr lang="en-US" smtClean="0"/>
              <a:pPr/>
              <a:t>8/25/2021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64478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B61BEF0D-F0BB-DE4B-95CE-6DB70DBA9567}" type="datetimeFigureOut">
              <a:rPr lang="en-US" smtClean="0"/>
              <a:pPr/>
              <a:t>8/25/2021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21899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91175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1"/>
            <a:ext cx="2834640" cy="2560320"/>
          </a:xfrm>
        </p:spPr>
        <p:txBody>
          <a:bodyPr anchor="t">
            <a:normAutofit/>
          </a:bodyPr>
          <a:lstStyle>
            <a:lvl1pPr marL="0" indent="0">
              <a:lnSpc>
                <a:spcPct val="100000"/>
              </a:lnSpc>
              <a:spcBef>
                <a:spcPts val="800"/>
              </a:spcBef>
              <a:buNone/>
              <a:defRPr sz="1250">
                <a:solidFill>
                  <a:srgbClr val="FFFFFF"/>
                </a:solidFill>
              </a:defRPr>
            </a:lvl1pPr>
            <a:lvl2pPr marL="457180" indent="0">
              <a:buNone/>
              <a:defRPr sz="1200"/>
            </a:lvl2pPr>
            <a:lvl3pPr marL="914360" indent="0">
              <a:buNone/>
              <a:defRPr sz="1000"/>
            </a:lvl3pPr>
            <a:lvl4pPr marL="1371540" indent="0">
              <a:buNone/>
              <a:defRPr sz="900"/>
            </a:lvl4pPr>
            <a:lvl5pPr marL="1828721" indent="0">
              <a:buNone/>
              <a:defRPr sz="900"/>
            </a:lvl5pPr>
            <a:lvl6pPr marL="2285901" indent="0">
              <a:buNone/>
              <a:defRPr sz="900"/>
            </a:lvl6pPr>
            <a:lvl7pPr marL="2743081" indent="0">
              <a:buNone/>
              <a:defRPr sz="900"/>
            </a:lvl7pPr>
            <a:lvl8pPr marL="3200261" indent="0">
              <a:buNone/>
              <a:defRPr sz="900"/>
            </a:lvl8pPr>
            <a:lvl9pPr marL="3657441"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8/25/2021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77829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6" y="767419"/>
            <a:ext cx="8115230" cy="5330952"/>
          </a:xfrm>
          <a:solidFill>
            <a:schemeClr val="bg1">
              <a:lumMod val="75000"/>
            </a:schemeClr>
          </a:solidFill>
        </p:spPr>
        <p:txBody>
          <a:bodyPr anchor="t"/>
          <a:lstStyle>
            <a:lvl1pPr marL="0" indent="0">
              <a:buNone/>
              <a:defRPr sz="3200"/>
            </a:lvl1pPr>
            <a:lvl2pPr marL="457180" indent="0">
              <a:buNone/>
              <a:defRPr sz="2800"/>
            </a:lvl2pPr>
            <a:lvl3pPr marL="914360" indent="0">
              <a:buNone/>
              <a:defRPr sz="2400"/>
            </a:lvl3pPr>
            <a:lvl4pPr marL="1371540" indent="0">
              <a:buNone/>
              <a:defRPr sz="2000"/>
            </a:lvl4pPr>
            <a:lvl5pPr marL="1828721" indent="0">
              <a:buNone/>
              <a:defRPr sz="2000"/>
            </a:lvl5pPr>
            <a:lvl6pPr marL="2285901" indent="0">
              <a:buNone/>
              <a:defRPr sz="2000"/>
            </a:lvl6pPr>
            <a:lvl7pPr marL="2743081" indent="0">
              <a:buNone/>
              <a:defRPr sz="2000"/>
            </a:lvl7pPr>
            <a:lvl8pPr marL="3200261" indent="0">
              <a:buNone/>
              <a:defRPr sz="2000"/>
            </a:lvl8pPr>
            <a:lvl9pPr marL="3657441"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180" indent="0">
              <a:buNone/>
              <a:defRPr sz="1200"/>
            </a:lvl2pPr>
            <a:lvl3pPr marL="914360" indent="0">
              <a:buNone/>
              <a:defRPr sz="1000"/>
            </a:lvl3pPr>
            <a:lvl4pPr marL="1371540" indent="0">
              <a:buNone/>
              <a:defRPr sz="900"/>
            </a:lvl4pPr>
            <a:lvl5pPr marL="1828721" indent="0">
              <a:buNone/>
              <a:defRPr sz="900"/>
            </a:lvl5pPr>
            <a:lvl6pPr marL="2285901" indent="0">
              <a:buNone/>
              <a:defRPr sz="900"/>
            </a:lvl6pPr>
            <a:lvl7pPr marL="2743081" indent="0">
              <a:buNone/>
              <a:defRPr sz="900"/>
            </a:lvl7pPr>
            <a:lvl8pPr marL="3200261" indent="0">
              <a:buNone/>
              <a:defRPr sz="900"/>
            </a:lvl8pPr>
            <a:lvl9pPr marL="3657441"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8/25/2021</a:t>
            </a:fld>
            <a:endParaRPr lang="en-US"/>
          </a:p>
        </p:txBody>
      </p:sp>
      <p:sp>
        <p:nvSpPr>
          <p:cNvPr id="9" name="Footer Placeholder 8"/>
          <p:cNvSpPr>
            <a:spLocks noGrp="1"/>
          </p:cNvSpPr>
          <p:nvPr>
            <p:ph type="ftr" sz="quarter" idx="11"/>
          </p:nvPr>
        </p:nvSpPr>
        <p:spPr>
          <a:xfrm>
            <a:off x="3499102" y="6356352"/>
            <a:ext cx="5911518" cy="365125"/>
          </a:xfrm>
        </p:spPr>
        <p:txBody>
          <a:bodyPr/>
          <a:lstStyle/>
          <a:p>
            <a:endParaRPr lang="en-US"/>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4416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3529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EC8F9C-6F44-49D3-9A4E-B2EDF812521D}"/>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3" name="Footer Placeholder 2">
            <a:extLst>
              <a:ext uri="{FF2B5EF4-FFF2-40B4-BE49-F238E27FC236}">
                <a16:creationId xmlns:a16="http://schemas.microsoft.com/office/drawing/2014/main" id="{44DFDF6B-A410-40DC-85CB-74332D032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BE9AB7-84D5-49A9-BA10-E2A5FA8A00EF}"/>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3009075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1" y="990601"/>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4332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1CA66-C3AF-4EA8-8EA9-84545CE82096}"/>
              </a:ext>
            </a:extLst>
          </p:cNvPr>
          <p:cNvSpPr>
            <a:spLocks noGrp="1"/>
          </p:cNvSpPr>
          <p:nvPr>
            <p:ph type="ctrTitle"/>
          </p:nvPr>
        </p:nvSpPr>
        <p:spPr>
          <a:xfrm>
            <a:off x="1524000" y="1122363"/>
            <a:ext cx="9144000" cy="2387600"/>
          </a:xfrm>
        </p:spPr>
        <p:txBody>
          <a:bodyPr anchor="b"/>
          <a:lstStyle>
            <a:lvl1pPr algn="ctr">
              <a:defRPr sz="4583"/>
            </a:lvl1pPr>
          </a:lstStyle>
          <a:p>
            <a:r>
              <a:rPr lang="en-US"/>
              <a:t>Click to edit Master title style</a:t>
            </a:r>
          </a:p>
        </p:txBody>
      </p:sp>
      <p:sp>
        <p:nvSpPr>
          <p:cNvPr id="3" name="Subtitle 2">
            <a:extLst>
              <a:ext uri="{FF2B5EF4-FFF2-40B4-BE49-F238E27FC236}">
                <a16:creationId xmlns:a16="http://schemas.microsoft.com/office/drawing/2014/main" id="{65AD331C-7951-4A01-97D0-CD15C915AE08}"/>
              </a:ext>
            </a:extLst>
          </p:cNvPr>
          <p:cNvSpPr>
            <a:spLocks noGrp="1"/>
          </p:cNvSpPr>
          <p:nvPr>
            <p:ph type="subTitle" idx="1"/>
          </p:nvPr>
        </p:nvSpPr>
        <p:spPr>
          <a:xfrm>
            <a:off x="1524000" y="3602038"/>
            <a:ext cx="9144000" cy="1655762"/>
          </a:xfrm>
        </p:spPr>
        <p:txBody>
          <a:bodyPr/>
          <a:lstStyle>
            <a:lvl1pPr marL="0" indent="0" algn="ctr">
              <a:buNone/>
              <a:defRPr sz="1833"/>
            </a:lvl1pPr>
            <a:lvl2pPr marL="349203" indent="0" algn="ctr">
              <a:buNone/>
              <a:defRPr sz="1528"/>
            </a:lvl2pPr>
            <a:lvl3pPr marL="698405" indent="0" algn="ctr">
              <a:buNone/>
              <a:defRPr sz="1375"/>
            </a:lvl3pPr>
            <a:lvl4pPr marL="1047608" indent="0" algn="ctr">
              <a:buNone/>
              <a:defRPr sz="1222"/>
            </a:lvl4pPr>
            <a:lvl5pPr marL="1396810" indent="0" algn="ctr">
              <a:buNone/>
              <a:defRPr sz="1222"/>
            </a:lvl5pPr>
            <a:lvl6pPr marL="1746013" indent="0" algn="ctr">
              <a:buNone/>
              <a:defRPr sz="1222"/>
            </a:lvl6pPr>
            <a:lvl7pPr marL="2095215" indent="0" algn="ctr">
              <a:buNone/>
              <a:defRPr sz="1222"/>
            </a:lvl7pPr>
            <a:lvl8pPr marL="2444418" indent="0" algn="ctr">
              <a:buNone/>
              <a:defRPr sz="1222"/>
            </a:lvl8pPr>
            <a:lvl9pPr marL="2793620" indent="0" algn="ctr">
              <a:buNone/>
              <a:defRPr sz="1222"/>
            </a:lvl9pPr>
          </a:lstStyle>
          <a:p>
            <a:r>
              <a:rPr lang="en-US"/>
              <a:t>Click to edit Master subtitle style</a:t>
            </a:r>
          </a:p>
        </p:txBody>
      </p:sp>
      <p:sp>
        <p:nvSpPr>
          <p:cNvPr id="4" name="Date Placeholder 3">
            <a:extLst>
              <a:ext uri="{FF2B5EF4-FFF2-40B4-BE49-F238E27FC236}">
                <a16:creationId xmlns:a16="http://schemas.microsoft.com/office/drawing/2014/main" id="{40A89762-E1AF-43CB-A95A-D719CA01E0FB}"/>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12A30198-E682-4421-8714-558969553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FC144-A2D6-4791-A5D8-3B8511FFA5F2}"/>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2769901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F5C3-9F65-42FF-BADE-27A6F42D3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EB64-8C16-47C6-9441-A27007C10E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DBD72-E8BD-4B26-8D70-8923BBBEB418}"/>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E7FC3CB5-CF5E-4B78-AB8A-D1899ED8F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14691-9646-4691-B422-8B90FE051CE1}"/>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2416577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BB72-E900-4949-A14D-8596BA02896E}"/>
              </a:ext>
            </a:extLst>
          </p:cNvPr>
          <p:cNvSpPr>
            <a:spLocks noGrp="1"/>
          </p:cNvSpPr>
          <p:nvPr>
            <p:ph type="title"/>
          </p:nvPr>
        </p:nvSpPr>
        <p:spPr>
          <a:xfrm>
            <a:off x="831850" y="1709739"/>
            <a:ext cx="10515600" cy="2852737"/>
          </a:xfrm>
        </p:spPr>
        <p:txBody>
          <a:bodyPr anchor="b"/>
          <a:lstStyle>
            <a:lvl1pPr>
              <a:defRPr sz="4583"/>
            </a:lvl1pPr>
          </a:lstStyle>
          <a:p>
            <a:r>
              <a:rPr lang="en-US"/>
              <a:t>Click to edit Master title style</a:t>
            </a:r>
          </a:p>
        </p:txBody>
      </p:sp>
      <p:sp>
        <p:nvSpPr>
          <p:cNvPr id="3" name="Text Placeholder 2">
            <a:extLst>
              <a:ext uri="{FF2B5EF4-FFF2-40B4-BE49-F238E27FC236}">
                <a16:creationId xmlns:a16="http://schemas.microsoft.com/office/drawing/2014/main" id="{AB0FE97B-A537-48D4-BF67-D3E062578981}"/>
              </a:ext>
            </a:extLst>
          </p:cNvPr>
          <p:cNvSpPr>
            <a:spLocks noGrp="1"/>
          </p:cNvSpPr>
          <p:nvPr>
            <p:ph type="body" idx="1"/>
          </p:nvPr>
        </p:nvSpPr>
        <p:spPr>
          <a:xfrm>
            <a:off x="831850" y="4589464"/>
            <a:ext cx="10515600" cy="1500187"/>
          </a:xfrm>
        </p:spPr>
        <p:txBody>
          <a:bodyPr/>
          <a:lstStyle>
            <a:lvl1pPr marL="0" indent="0">
              <a:buNone/>
              <a:defRPr sz="1833">
                <a:solidFill>
                  <a:schemeClr val="tx1">
                    <a:tint val="75000"/>
                  </a:schemeClr>
                </a:solidFill>
              </a:defRPr>
            </a:lvl1pPr>
            <a:lvl2pPr marL="349203" indent="0">
              <a:buNone/>
              <a:defRPr sz="1528">
                <a:solidFill>
                  <a:schemeClr val="tx1">
                    <a:tint val="75000"/>
                  </a:schemeClr>
                </a:solidFill>
              </a:defRPr>
            </a:lvl2pPr>
            <a:lvl3pPr marL="698405" indent="0">
              <a:buNone/>
              <a:defRPr sz="1375">
                <a:solidFill>
                  <a:schemeClr val="tx1">
                    <a:tint val="75000"/>
                  </a:schemeClr>
                </a:solidFill>
              </a:defRPr>
            </a:lvl3pPr>
            <a:lvl4pPr marL="1047608" indent="0">
              <a:buNone/>
              <a:defRPr sz="1222">
                <a:solidFill>
                  <a:schemeClr val="tx1">
                    <a:tint val="75000"/>
                  </a:schemeClr>
                </a:solidFill>
              </a:defRPr>
            </a:lvl4pPr>
            <a:lvl5pPr marL="1396810" indent="0">
              <a:buNone/>
              <a:defRPr sz="1222">
                <a:solidFill>
                  <a:schemeClr val="tx1">
                    <a:tint val="75000"/>
                  </a:schemeClr>
                </a:solidFill>
              </a:defRPr>
            </a:lvl5pPr>
            <a:lvl6pPr marL="1746013" indent="0">
              <a:buNone/>
              <a:defRPr sz="1222">
                <a:solidFill>
                  <a:schemeClr val="tx1">
                    <a:tint val="75000"/>
                  </a:schemeClr>
                </a:solidFill>
              </a:defRPr>
            </a:lvl6pPr>
            <a:lvl7pPr marL="2095215" indent="0">
              <a:buNone/>
              <a:defRPr sz="1222">
                <a:solidFill>
                  <a:schemeClr val="tx1">
                    <a:tint val="75000"/>
                  </a:schemeClr>
                </a:solidFill>
              </a:defRPr>
            </a:lvl7pPr>
            <a:lvl8pPr marL="2444418" indent="0">
              <a:buNone/>
              <a:defRPr sz="1222">
                <a:solidFill>
                  <a:schemeClr val="tx1">
                    <a:tint val="75000"/>
                  </a:schemeClr>
                </a:solidFill>
              </a:defRPr>
            </a:lvl8pPr>
            <a:lvl9pPr marL="2793620" indent="0">
              <a:buNone/>
              <a:defRPr sz="122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D72AC6-C8B5-482D-8776-9999355BB62A}"/>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3036F522-C704-44AD-B5E6-834D7307C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CFA0B-BE6B-42CF-8BDE-B4412A52CAA5}"/>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2764582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5AAD-2C39-4C0A-9F11-996471E72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DD29C-685F-49CB-A96D-672846BD04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6496A-49A4-4AAA-9D8F-E4AB9735D0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392B8-4EEB-4C9B-BAE1-AA77CFC8EBA4}"/>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6" name="Footer Placeholder 5">
            <a:extLst>
              <a:ext uri="{FF2B5EF4-FFF2-40B4-BE49-F238E27FC236}">
                <a16:creationId xmlns:a16="http://schemas.microsoft.com/office/drawing/2014/main" id="{B129195D-CD6C-45E2-82BB-00186DEE9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5FD32-A49E-401B-832E-901FAE2C929E}"/>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1761230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F673-7911-4F22-B383-F2313DF51A7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00FD2B-947B-4111-A7A1-7F14F923B4AD}"/>
              </a:ext>
            </a:extLst>
          </p:cNvPr>
          <p:cNvSpPr>
            <a:spLocks noGrp="1"/>
          </p:cNvSpPr>
          <p:nvPr>
            <p:ph type="body" idx="1"/>
          </p:nvPr>
        </p:nvSpPr>
        <p:spPr>
          <a:xfrm>
            <a:off x="839789" y="1681164"/>
            <a:ext cx="5157787" cy="823912"/>
          </a:xfrm>
        </p:spPr>
        <p:txBody>
          <a:bodyPr anchor="b"/>
          <a:lstStyle>
            <a:lvl1pPr marL="0" indent="0">
              <a:buNone/>
              <a:defRPr sz="1833" b="1"/>
            </a:lvl1pPr>
            <a:lvl2pPr marL="349203" indent="0">
              <a:buNone/>
              <a:defRPr sz="1528" b="1"/>
            </a:lvl2pPr>
            <a:lvl3pPr marL="698405" indent="0">
              <a:buNone/>
              <a:defRPr sz="1375" b="1"/>
            </a:lvl3pPr>
            <a:lvl4pPr marL="1047608" indent="0">
              <a:buNone/>
              <a:defRPr sz="1222" b="1"/>
            </a:lvl4pPr>
            <a:lvl5pPr marL="1396810" indent="0">
              <a:buNone/>
              <a:defRPr sz="1222" b="1"/>
            </a:lvl5pPr>
            <a:lvl6pPr marL="1746013" indent="0">
              <a:buNone/>
              <a:defRPr sz="1222" b="1"/>
            </a:lvl6pPr>
            <a:lvl7pPr marL="2095215" indent="0">
              <a:buNone/>
              <a:defRPr sz="1222" b="1"/>
            </a:lvl7pPr>
            <a:lvl8pPr marL="2444418" indent="0">
              <a:buNone/>
              <a:defRPr sz="1222" b="1"/>
            </a:lvl8pPr>
            <a:lvl9pPr marL="2793620" indent="0">
              <a:buNone/>
              <a:defRPr sz="1222" b="1"/>
            </a:lvl9pPr>
          </a:lstStyle>
          <a:p>
            <a:pPr lvl="0"/>
            <a:r>
              <a:rPr lang="en-US"/>
              <a:t>Click to edit Master text styles</a:t>
            </a:r>
          </a:p>
        </p:txBody>
      </p:sp>
      <p:sp>
        <p:nvSpPr>
          <p:cNvPr id="4" name="Content Placeholder 3">
            <a:extLst>
              <a:ext uri="{FF2B5EF4-FFF2-40B4-BE49-F238E27FC236}">
                <a16:creationId xmlns:a16="http://schemas.microsoft.com/office/drawing/2014/main" id="{7174D8B1-4A3B-4D5E-8E5A-D84D0D491C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A5BC06-0FF7-4F9B-B821-1F4525983D2B}"/>
              </a:ext>
            </a:extLst>
          </p:cNvPr>
          <p:cNvSpPr>
            <a:spLocks noGrp="1"/>
          </p:cNvSpPr>
          <p:nvPr>
            <p:ph type="body" sz="quarter" idx="3"/>
          </p:nvPr>
        </p:nvSpPr>
        <p:spPr>
          <a:xfrm>
            <a:off x="6172200" y="1681164"/>
            <a:ext cx="5183188" cy="823912"/>
          </a:xfrm>
        </p:spPr>
        <p:txBody>
          <a:bodyPr anchor="b"/>
          <a:lstStyle>
            <a:lvl1pPr marL="0" indent="0">
              <a:buNone/>
              <a:defRPr sz="1833" b="1"/>
            </a:lvl1pPr>
            <a:lvl2pPr marL="349203" indent="0">
              <a:buNone/>
              <a:defRPr sz="1528" b="1"/>
            </a:lvl2pPr>
            <a:lvl3pPr marL="698405" indent="0">
              <a:buNone/>
              <a:defRPr sz="1375" b="1"/>
            </a:lvl3pPr>
            <a:lvl4pPr marL="1047608" indent="0">
              <a:buNone/>
              <a:defRPr sz="1222" b="1"/>
            </a:lvl4pPr>
            <a:lvl5pPr marL="1396810" indent="0">
              <a:buNone/>
              <a:defRPr sz="1222" b="1"/>
            </a:lvl5pPr>
            <a:lvl6pPr marL="1746013" indent="0">
              <a:buNone/>
              <a:defRPr sz="1222" b="1"/>
            </a:lvl6pPr>
            <a:lvl7pPr marL="2095215" indent="0">
              <a:buNone/>
              <a:defRPr sz="1222" b="1"/>
            </a:lvl7pPr>
            <a:lvl8pPr marL="2444418" indent="0">
              <a:buNone/>
              <a:defRPr sz="1222" b="1"/>
            </a:lvl8pPr>
            <a:lvl9pPr marL="2793620" indent="0">
              <a:buNone/>
              <a:defRPr sz="1222" b="1"/>
            </a:lvl9pPr>
          </a:lstStyle>
          <a:p>
            <a:pPr lvl="0"/>
            <a:r>
              <a:rPr lang="en-US"/>
              <a:t>Click to edit Master text styles</a:t>
            </a:r>
          </a:p>
        </p:txBody>
      </p:sp>
      <p:sp>
        <p:nvSpPr>
          <p:cNvPr id="6" name="Content Placeholder 5">
            <a:extLst>
              <a:ext uri="{FF2B5EF4-FFF2-40B4-BE49-F238E27FC236}">
                <a16:creationId xmlns:a16="http://schemas.microsoft.com/office/drawing/2014/main" id="{99C1CB7C-22E5-4D51-B18C-86D19FF5F4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A5C4E-1824-4004-8FA1-E2B329EFBF3F}"/>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8" name="Footer Placeholder 7">
            <a:extLst>
              <a:ext uri="{FF2B5EF4-FFF2-40B4-BE49-F238E27FC236}">
                <a16:creationId xmlns:a16="http://schemas.microsoft.com/office/drawing/2014/main" id="{DCD90CA0-6253-4399-9081-6DC2FD83B2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DF41E-B16C-474E-870E-879C93F68DF7}"/>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2878263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7BD6-C9E9-4EAB-BC29-B3DEBB5A3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985B7-1DBB-4DDF-A7B4-E2F9416D8266}"/>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4" name="Footer Placeholder 3">
            <a:extLst>
              <a:ext uri="{FF2B5EF4-FFF2-40B4-BE49-F238E27FC236}">
                <a16:creationId xmlns:a16="http://schemas.microsoft.com/office/drawing/2014/main" id="{E46318E1-B650-4CE3-8C9C-B26E5E418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618A10-F2AD-4307-A7E2-DE8FB34447CE}"/>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1574427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5FAB8-B252-4545-AE5E-2B660A54F8DB}"/>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3" name="Footer Placeholder 2">
            <a:extLst>
              <a:ext uri="{FF2B5EF4-FFF2-40B4-BE49-F238E27FC236}">
                <a16:creationId xmlns:a16="http://schemas.microsoft.com/office/drawing/2014/main" id="{7B34FA23-7BD1-4949-9232-82C7420F7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C0D32-7B62-4906-B829-CBDE4FB1F326}"/>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1191560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9E44-AADD-4C4F-9708-851CB50DAEE9}"/>
              </a:ext>
            </a:extLst>
          </p:cNvPr>
          <p:cNvSpPr>
            <a:spLocks noGrp="1"/>
          </p:cNvSpPr>
          <p:nvPr>
            <p:ph type="title"/>
          </p:nvPr>
        </p:nvSpPr>
        <p:spPr>
          <a:xfrm>
            <a:off x="839788" y="457200"/>
            <a:ext cx="3932238" cy="1600200"/>
          </a:xfrm>
        </p:spPr>
        <p:txBody>
          <a:bodyPr anchor="b"/>
          <a:lstStyle>
            <a:lvl1pPr>
              <a:defRPr sz="2444"/>
            </a:lvl1pPr>
          </a:lstStyle>
          <a:p>
            <a:r>
              <a:rPr lang="en-US"/>
              <a:t>Click to edit Master title style</a:t>
            </a:r>
          </a:p>
        </p:txBody>
      </p:sp>
      <p:sp>
        <p:nvSpPr>
          <p:cNvPr id="3" name="Content Placeholder 2">
            <a:extLst>
              <a:ext uri="{FF2B5EF4-FFF2-40B4-BE49-F238E27FC236}">
                <a16:creationId xmlns:a16="http://schemas.microsoft.com/office/drawing/2014/main" id="{368792F6-BB6D-45C6-B435-0DF849BB50D6}"/>
              </a:ext>
            </a:extLst>
          </p:cNvPr>
          <p:cNvSpPr>
            <a:spLocks noGrp="1"/>
          </p:cNvSpPr>
          <p:nvPr>
            <p:ph idx="1"/>
          </p:nvPr>
        </p:nvSpPr>
        <p:spPr>
          <a:xfrm>
            <a:off x="5183188" y="987425"/>
            <a:ext cx="6172200" cy="4873625"/>
          </a:xfrm>
        </p:spPr>
        <p:txBody>
          <a:bodyPr/>
          <a:lstStyle>
            <a:lvl1pPr>
              <a:defRPr sz="2444"/>
            </a:lvl1pPr>
            <a:lvl2pPr>
              <a:defRPr sz="2139"/>
            </a:lvl2pPr>
            <a:lvl3pPr>
              <a:defRPr sz="1833"/>
            </a:lvl3pPr>
            <a:lvl4pPr>
              <a:defRPr sz="1528"/>
            </a:lvl4pPr>
            <a:lvl5pPr>
              <a:defRPr sz="1528"/>
            </a:lvl5pPr>
            <a:lvl6pPr>
              <a:defRPr sz="1528"/>
            </a:lvl6pPr>
            <a:lvl7pPr>
              <a:defRPr sz="1528"/>
            </a:lvl7pPr>
            <a:lvl8pPr>
              <a:defRPr sz="1528"/>
            </a:lvl8pPr>
            <a:lvl9pPr>
              <a:defRPr sz="15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5552F8-BC8A-4FFE-803A-98AA0837E793}"/>
              </a:ext>
            </a:extLst>
          </p:cNvPr>
          <p:cNvSpPr>
            <a:spLocks noGrp="1"/>
          </p:cNvSpPr>
          <p:nvPr>
            <p:ph type="body" sz="half" idx="2"/>
          </p:nvPr>
        </p:nvSpPr>
        <p:spPr>
          <a:xfrm>
            <a:off x="839788" y="2057400"/>
            <a:ext cx="3932238" cy="3811588"/>
          </a:xfrm>
        </p:spPr>
        <p:txBody>
          <a:bodyPr/>
          <a:lstStyle>
            <a:lvl1pPr marL="0" indent="0">
              <a:buNone/>
              <a:defRPr sz="1222"/>
            </a:lvl1pPr>
            <a:lvl2pPr marL="349203" indent="0">
              <a:buNone/>
              <a:defRPr sz="1069"/>
            </a:lvl2pPr>
            <a:lvl3pPr marL="698405" indent="0">
              <a:buNone/>
              <a:defRPr sz="917"/>
            </a:lvl3pPr>
            <a:lvl4pPr marL="1047608" indent="0">
              <a:buNone/>
              <a:defRPr sz="764"/>
            </a:lvl4pPr>
            <a:lvl5pPr marL="1396810" indent="0">
              <a:buNone/>
              <a:defRPr sz="764"/>
            </a:lvl5pPr>
            <a:lvl6pPr marL="1746013" indent="0">
              <a:buNone/>
              <a:defRPr sz="764"/>
            </a:lvl6pPr>
            <a:lvl7pPr marL="2095215" indent="0">
              <a:buNone/>
              <a:defRPr sz="764"/>
            </a:lvl7pPr>
            <a:lvl8pPr marL="2444418" indent="0">
              <a:buNone/>
              <a:defRPr sz="764"/>
            </a:lvl8pPr>
            <a:lvl9pPr marL="2793620" indent="0">
              <a:buNone/>
              <a:defRPr sz="764"/>
            </a:lvl9pPr>
          </a:lstStyle>
          <a:p>
            <a:pPr lvl="0"/>
            <a:r>
              <a:rPr lang="en-US"/>
              <a:t>Click to edit Master text styles</a:t>
            </a:r>
          </a:p>
        </p:txBody>
      </p:sp>
      <p:sp>
        <p:nvSpPr>
          <p:cNvPr id="5" name="Date Placeholder 4">
            <a:extLst>
              <a:ext uri="{FF2B5EF4-FFF2-40B4-BE49-F238E27FC236}">
                <a16:creationId xmlns:a16="http://schemas.microsoft.com/office/drawing/2014/main" id="{FAB90665-1772-494D-828F-04307E81C435}"/>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6" name="Footer Placeholder 5">
            <a:extLst>
              <a:ext uri="{FF2B5EF4-FFF2-40B4-BE49-F238E27FC236}">
                <a16:creationId xmlns:a16="http://schemas.microsoft.com/office/drawing/2014/main" id="{BC6A935D-36B0-474F-8966-CFB15EC08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F37EC-B06E-4E59-B431-55E7D924848D}"/>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2494532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BC60-A7FE-48D3-8B1E-872617ECF413}"/>
              </a:ext>
            </a:extLst>
          </p:cNvPr>
          <p:cNvSpPr>
            <a:spLocks noGrp="1"/>
          </p:cNvSpPr>
          <p:nvPr>
            <p:ph type="title"/>
          </p:nvPr>
        </p:nvSpPr>
        <p:spPr>
          <a:xfrm>
            <a:off x="839788" y="457200"/>
            <a:ext cx="3932238" cy="1600200"/>
          </a:xfrm>
        </p:spPr>
        <p:txBody>
          <a:bodyPr anchor="b"/>
          <a:lstStyle>
            <a:lvl1pPr>
              <a:defRPr sz="2444"/>
            </a:lvl1pPr>
          </a:lstStyle>
          <a:p>
            <a:r>
              <a:rPr lang="en-US"/>
              <a:t>Click to edit Master title style</a:t>
            </a:r>
          </a:p>
        </p:txBody>
      </p:sp>
      <p:sp>
        <p:nvSpPr>
          <p:cNvPr id="3" name="Picture Placeholder 2">
            <a:extLst>
              <a:ext uri="{FF2B5EF4-FFF2-40B4-BE49-F238E27FC236}">
                <a16:creationId xmlns:a16="http://schemas.microsoft.com/office/drawing/2014/main" id="{E2CDAA68-D08A-4138-A6DA-4FD149061501}"/>
              </a:ext>
            </a:extLst>
          </p:cNvPr>
          <p:cNvSpPr>
            <a:spLocks noGrp="1"/>
          </p:cNvSpPr>
          <p:nvPr>
            <p:ph type="pic" idx="1"/>
          </p:nvPr>
        </p:nvSpPr>
        <p:spPr>
          <a:xfrm>
            <a:off x="5183188" y="987425"/>
            <a:ext cx="6172200" cy="4873625"/>
          </a:xfrm>
        </p:spPr>
        <p:txBody>
          <a:bodyPr/>
          <a:lstStyle>
            <a:lvl1pPr marL="0" indent="0">
              <a:buNone/>
              <a:defRPr sz="2444"/>
            </a:lvl1pPr>
            <a:lvl2pPr marL="349203" indent="0">
              <a:buNone/>
              <a:defRPr sz="2139"/>
            </a:lvl2pPr>
            <a:lvl3pPr marL="698405" indent="0">
              <a:buNone/>
              <a:defRPr sz="1833"/>
            </a:lvl3pPr>
            <a:lvl4pPr marL="1047608" indent="0">
              <a:buNone/>
              <a:defRPr sz="1528"/>
            </a:lvl4pPr>
            <a:lvl5pPr marL="1396810" indent="0">
              <a:buNone/>
              <a:defRPr sz="1528"/>
            </a:lvl5pPr>
            <a:lvl6pPr marL="1746013" indent="0">
              <a:buNone/>
              <a:defRPr sz="1528"/>
            </a:lvl6pPr>
            <a:lvl7pPr marL="2095215" indent="0">
              <a:buNone/>
              <a:defRPr sz="1528"/>
            </a:lvl7pPr>
            <a:lvl8pPr marL="2444418" indent="0">
              <a:buNone/>
              <a:defRPr sz="1528"/>
            </a:lvl8pPr>
            <a:lvl9pPr marL="2793620" indent="0">
              <a:buNone/>
              <a:defRPr sz="1528"/>
            </a:lvl9pPr>
          </a:lstStyle>
          <a:p>
            <a:endParaRPr lang="en-US"/>
          </a:p>
        </p:txBody>
      </p:sp>
      <p:sp>
        <p:nvSpPr>
          <p:cNvPr id="4" name="Text Placeholder 3">
            <a:extLst>
              <a:ext uri="{FF2B5EF4-FFF2-40B4-BE49-F238E27FC236}">
                <a16:creationId xmlns:a16="http://schemas.microsoft.com/office/drawing/2014/main" id="{4286763C-70C0-47AC-B126-113014E06E35}"/>
              </a:ext>
            </a:extLst>
          </p:cNvPr>
          <p:cNvSpPr>
            <a:spLocks noGrp="1"/>
          </p:cNvSpPr>
          <p:nvPr>
            <p:ph type="body" sz="half" idx="2"/>
          </p:nvPr>
        </p:nvSpPr>
        <p:spPr>
          <a:xfrm>
            <a:off x="839788" y="2057400"/>
            <a:ext cx="3932238" cy="3811588"/>
          </a:xfrm>
        </p:spPr>
        <p:txBody>
          <a:bodyPr/>
          <a:lstStyle>
            <a:lvl1pPr marL="0" indent="0">
              <a:buNone/>
              <a:defRPr sz="1222"/>
            </a:lvl1pPr>
            <a:lvl2pPr marL="349203" indent="0">
              <a:buNone/>
              <a:defRPr sz="1069"/>
            </a:lvl2pPr>
            <a:lvl3pPr marL="698405" indent="0">
              <a:buNone/>
              <a:defRPr sz="917"/>
            </a:lvl3pPr>
            <a:lvl4pPr marL="1047608" indent="0">
              <a:buNone/>
              <a:defRPr sz="764"/>
            </a:lvl4pPr>
            <a:lvl5pPr marL="1396810" indent="0">
              <a:buNone/>
              <a:defRPr sz="764"/>
            </a:lvl5pPr>
            <a:lvl6pPr marL="1746013" indent="0">
              <a:buNone/>
              <a:defRPr sz="764"/>
            </a:lvl6pPr>
            <a:lvl7pPr marL="2095215" indent="0">
              <a:buNone/>
              <a:defRPr sz="764"/>
            </a:lvl7pPr>
            <a:lvl8pPr marL="2444418" indent="0">
              <a:buNone/>
              <a:defRPr sz="764"/>
            </a:lvl8pPr>
            <a:lvl9pPr marL="2793620" indent="0">
              <a:buNone/>
              <a:defRPr sz="764"/>
            </a:lvl9pPr>
          </a:lstStyle>
          <a:p>
            <a:pPr lvl="0"/>
            <a:r>
              <a:rPr lang="en-US"/>
              <a:t>Click to edit Master text styles</a:t>
            </a:r>
          </a:p>
        </p:txBody>
      </p:sp>
      <p:sp>
        <p:nvSpPr>
          <p:cNvPr id="5" name="Date Placeholder 4">
            <a:extLst>
              <a:ext uri="{FF2B5EF4-FFF2-40B4-BE49-F238E27FC236}">
                <a16:creationId xmlns:a16="http://schemas.microsoft.com/office/drawing/2014/main" id="{8B141CEB-068C-4ABA-8E83-4B5F53C4D951}"/>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6" name="Footer Placeholder 5">
            <a:extLst>
              <a:ext uri="{FF2B5EF4-FFF2-40B4-BE49-F238E27FC236}">
                <a16:creationId xmlns:a16="http://schemas.microsoft.com/office/drawing/2014/main" id="{D9D85FB1-3040-4FA9-A30C-A1B38065E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6F654-7ED3-4669-AB2A-218638533A30}"/>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389858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BAC2-E4F2-486E-BE10-FA9869797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A624B2-C34E-48CD-9764-5ED5A88B1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7DB53-C4E3-4769-9C31-050C5DE3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85A185-72CB-43F5-AF0E-DD375A9C0007}"/>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6" name="Footer Placeholder 5">
            <a:extLst>
              <a:ext uri="{FF2B5EF4-FFF2-40B4-BE49-F238E27FC236}">
                <a16:creationId xmlns:a16="http://schemas.microsoft.com/office/drawing/2014/main" id="{2FA0A1E8-9625-479D-A2A8-A9EF4EE1B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216F0-1E60-478D-A4BA-4D7195DF9602}"/>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2387071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2A4A-B2F4-4031-BCBD-BFAF0E4E78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D3D9D-A595-485E-B552-BAA90282B2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19FBC-05B5-4375-97AF-D36E03B615A0}"/>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FF693827-8AA6-4A97-BDD8-FEA264151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B7350-041A-4B1F-AC31-AB29AAE19AF1}"/>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1265528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FED2B-8C68-4DA2-81AC-848474804834}"/>
              </a:ext>
            </a:extLst>
          </p:cNvPr>
          <p:cNvSpPr>
            <a:spLocks noGrp="1"/>
          </p:cNvSpPr>
          <p:nvPr>
            <p:ph type="title" orient="vert"/>
          </p:nvPr>
        </p:nvSpPr>
        <p:spPr>
          <a:xfrm>
            <a:off x="8724900" y="365126"/>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117858-3464-4FDE-B689-BFE745BDD5BF}"/>
              </a:ext>
            </a:extLst>
          </p:cNvPr>
          <p:cNvSpPr>
            <a:spLocks noGrp="1"/>
          </p:cNvSpPr>
          <p:nvPr>
            <p:ph type="body" orient="vert" idx="1"/>
          </p:nvPr>
        </p:nvSpPr>
        <p:spPr>
          <a:xfrm>
            <a:off x="838200" y="365126"/>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A248E-E8E1-45FF-A20A-58032322FCC7}"/>
              </a:ext>
            </a:extLst>
          </p:cNvPr>
          <p:cNvSpPr>
            <a:spLocks noGrp="1"/>
          </p:cNvSpPr>
          <p:nvPr>
            <p:ph type="dt" sz="half" idx="10"/>
          </p:nvPr>
        </p:nvSpPr>
        <p:spPr/>
        <p:txBody>
          <a:body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2990F3DB-FC55-4DC0-B2D8-33016ACB0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A24AC-0401-42EB-BEEC-AC123F03808D}"/>
              </a:ext>
            </a:extLst>
          </p:cNvPr>
          <p:cNvSpPr>
            <a:spLocks noGrp="1"/>
          </p:cNvSpPr>
          <p:nvPr>
            <p:ph type="sldNum" sz="quarter" idx="12"/>
          </p:nvPr>
        </p:nvSpPr>
        <p:spPr/>
        <p:txBody>
          <a:bodyPr/>
          <a:lstStyle/>
          <a:p>
            <a:fld id="{67789EA6-B42B-4924-93E0-B0560852FC34}" type="slidenum">
              <a:rPr lang="en-US" smtClean="0"/>
              <a:t>‹#›</a:t>
            </a:fld>
            <a:endParaRPr lang="en-US"/>
          </a:p>
        </p:txBody>
      </p:sp>
    </p:spTree>
    <p:extLst>
      <p:ext uri="{BB962C8B-B14F-4D97-AF65-F5344CB8AC3E}">
        <p14:creationId xmlns:p14="http://schemas.microsoft.com/office/powerpoint/2010/main" val="3727201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50845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B7B5-8D6F-4F53-BCF0-AB99769C9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AC4190-3C8B-451C-A3A0-BF7F1CBF7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46210-CEFF-4E74-93E3-CA428DA89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854702-8ED8-46B6-B0C3-26DB9B87C740}"/>
              </a:ext>
            </a:extLst>
          </p:cNvPr>
          <p:cNvSpPr>
            <a:spLocks noGrp="1"/>
          </p:cNvSpPr>
          <p:nvPr>
            <p:ph type="dt" sz="half" idx="10"/>
          </p:nvPr>
        </p:nvSpPr>
        <p:spPr/>
        <p:txBody>
          <a:bodyPr/>
          <a:lstStyle/>
          <a:p>
            <a:fld id="{E24A81DE-5D28-4331-92B4-E14746B74964}" type="datetimeFigureOut">
              <a:rPr lang="en-US" smtClean="0"/>
              <a:pPr/>
              <a:t>8/25/2021</a:t>
            </a:fld>
            <a:endParaRPr lang="en-US"/>
          </a:p>
        </p:txBody>
      </p:sp>
      <p:sp>
        <p:nvSpPr>
          <p:cNvPr id="6" name="Footer Placeholder 5">
            <a:extLst>
              <a:ext uri="{FF2B5EF4-FFF2-40B4-BE49-F238E27FC236}">
                <a16:creationId xmlns:a16="http://schemas.microsoft.com/office/drawing/2014/main" id="{23D8F9E8-DC22-4B18-B1E0-785926FD0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3F3BB-A9A9-44A2-930B-AF7C53553C68}"/>
              </a:ext>
            </a:extLst>
          </p:cNvPr>
          <p:cNvSpPr>
            <a:spLocks noGrp="1"/>
          </p:cNvSpPr>
          <p:nvPr>
            <p:ph type="sldNum" sz="quarter" idx="12"/>
          </p:nvPr>
        </p:nvSpPr>
        <p:spPr/>
        <p:txBody>
          <a:bodyPr/>
          <a:lstStyle/>
          <a:p>
            <a:fld id="{74226767-8D0A-4568-8E1B-7F495AD7FA94}" type="slidenum">
              <a:rPr lang="en-US" smtClean="0"/>
              <a:pPr/>
              <a:t>‹#›</a:t>
            </a:fld>
            <a:endParaRPr lang="en-US"/>
          </a:p>
        </p:txBody>
      </p:sp>
    </p:spTree>
    <p:extLst>
      <p:ext uri="{BB962C8B-B14F-4D97-AF65-F5344CB8AC3E}">
        <p14:creationId xmlns:p14="http://schemas.microsoft.com/office/powerpoint/2010/main" val="18447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1711F7-58A4-4207-84BE-460C8B4BB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76BD13-EA6D-4B8E-8331-6F2136318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17E51-98F0-4432-A69E-80F4B4F1CD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A81DE-5D28-4331-92B4-E14746B74964}" type="datetimeFigureOut">
              <a:rPr lang="en-US" smtClean="0"/>
              <a:pPr/>
              <a:t>8/25/2021</a:t>
            </a:fld>
            <a:endParaRPr lang="en-US"/>
          </a:p>
        </p:txBody>
      </p:sp>
      <p:sp>
        <p:nvSpPr>
          <p:cNvPr id="5" name="Footer Placeholder 4">
            <a:extLst>
              <a:ext uri="{FF2B5EF4-FFF2-40B4-BE49-F238E27FC236}">
                <a16:creationId xmlns:a16="http://schemas.microsoft.com/office/drawing/2014/main" id="{1D9175DC-5AC6-483E-AD59-085BF9C42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5C2DA5-FFEE-44B1-9F16-870595691A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26767-8D0A-4568-8E1B-7F495AD7FA94}" type="slidenum">
              <a:rPr lang="en-US" smtClean="0"/>
              <a:pPr/>
              <a:t>‹#›</a:t>
            </a:fld>
            <a:endParaRPr lang="en-US"/>
          </a:p>
        </p:txBody>
      </p:sp>
    </p:spTree>
    <p:extLst>
      <p:ext uri="{BB962C8B-B14F-4D97-AF65-F5344CB8AC3E}">
        <p14:creationId xmlns:p14="http://schemas.microsoft.com/office/powerpoint/2010/main" val="368560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55143"/>
            <a:ext cx="12192000" cy="602857"/>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1819"/>
            <a:ext cx="1389888" cy="365125"/>
          </a:xfrm>
          <a:prstGeom prst="rect">
            <a:avLst/>
          </a:prstGeom>
        </p:spPr>
        <p:txBody>
          <a:bodyPr vert="horz" lIns="91440" tIns="45720" rIns="91440" bIns="45720" rtlCol="0" anchor="ctr"/>
          <a:lstStyle>
            <a:lvl1pPr algn="ctr">
              <a:defRPr sz="1200">
                <a:solidFill>
                  <a:schemeClr val="bg1"/>
                </a:solidFill>
              </a:defRPr>
            </a:lvl1pPr>
          </a:lstStyle>
          <a:p>
            <a:pPr algn="l"/>
            <a:r>
              <a:rPr lang="en-US" dirty="0"/>
              <a:t>www.AACHC.org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674ADE6-6CE1-46B5-996C-E36DF5FACEA9}" type="slidenum">
              <a:rPr lang="en-US" smtClean="0"/>
              <a:pPr/>
              <a:t>‹#›</a:t>
            </a:fld>
            <a:endParaRPr lang="en-US" dirty="0"/>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01407" y="6373691"/>
            <a:ext cx="1389187" cy="365760"/>
          </a:xfrm>
          <a:prstGeom prst="rect">
            <a:avLst/>
          </a:prstGeom>
        </p:spPr>
      </p:pic>
      <p:sp>
        <p:nvSpPr>
          <p:cNvPr id="10" name="Rectangle 9"/>
          <p:cNvSpPr/>
          <p:nvPr userDrawn="1"/>
        </p:nvSpPr>
        <p:spPr>
          <a:xfrm>
            <a:off x="0" y="0"/>
            <a:ext cx="12192000" cy="185738"/>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9919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AAF0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AAF0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AAF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AAF0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AAF0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55143"/>
            <a:ext cx="12192000" cy="602857"/>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51819"/>
            <a:ext cx="1389888" cy="365125"/>
          </a:xfrm>
          <a:prstGeom prst="rect">
            <a:avLst/>
          </a:prstGeom>
        </p:spPr>
        <p:txBody>
          <a:bodyPr vert="horz" lIns="91440" tIns="45720" rIns="91440" bIns="45720" rtlCol="0" anchor="ctr"/>
          <a:lstStyle>
            <a:lvl1pPr algn="ctr">
              <a:defRPr sz="1200">
                <a:solidFill>
                  <a:schemeClr val="bg1"/>
                </a:solidFill>
              </a:defRPr>
            </a:lvl1pPr>
          </a:lstStyle>
          <a:p>
            <a:pPr algn="l"/>
            <a:r>
              <a:rPr lang="en-US" dirty="0"/>
              <a:t>www.AACHC.org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674ADE6-6CE1-46B5-996C-E36DF5FACEA9}" type="slidenum">
              <a:rPr lang="en-US" smtClean="0"/>
              <a:pPr/>
              <a:t>‹#›</a:t>
            </a:fld>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01407" y="6373691"/>
            <a:ext cx="1389187" cy="365760"/>
          </a:xfrm>
          <a:prstGeom prst="rect">
            <a:avLst/>
          </a:prstGeom>
        </p:spPr>
      </p:pic>
      <p:sp>
        <p:nvSpPr>
          <p:cNvPr id="10" name="Rectangle 9"/>
          <p:cNvSpPr/>
          <p:nvPr userDrawn="1"/>
        </p:nvSpPr>
        <p:spPr>
          <a:xfrm>
            <a:off x="0" y="0"/>
            <a:ext cx="12192000" cy="185738"/>
          </a:xfrm>
          <a:prstGeom prst="rect">
            <a:avLst/>
          </a:prstGeom>
          <a:solidFill>
            <a:srgbClr val="33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646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AAF0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AAF0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AAF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AAF0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AAF0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10800000" flipH="1">
            <a:off x="0" y="6034690"/>
            <a:ext cx="12192000" cy="823310"/>
          </a:xfrm>
          <a:prstGeom prst="rect">
            <a:avLst/>
          </a:prstGeom>
          <a:solidFill>
            <a:srgbClr val="D8D8D8">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D8D8D8"/>
              </a:solidFill>
              <a:latin typeface="Calibri"/>
              <a:ea typeface="Calibri"/>
              <a:cs typeface="Calibri"/>
              <a:sym typeface="Calibri"/>
            </a:endParaRPr>
          </a:p>
        </p:txBody>
      </p:sp>
      <p:pic>
        <p:nvPicPr>
          <p:cNvPr id="11" name="Shape 11" descr="VitalystLogo-FNL-CMYK.pdf"/>
          <p:cNvPicPr preferRelativeResize="0"/>
          <p:nvPr/>
        </p:nvPicPr>
        <p:blipFill rotWithShape="1">
          <a:blip r:embed="rId13">
            <a:alphaModFix/>
          </a:blip>
          <a:srcRect l="20332" t="35395" r="20279" b="35471"/>
          <a:stretch/>
        </p:blipFill>
        <p:spPr>
          <a:xfrm>
            <a:off x="376002" y="6143683"/>
            <a:ext cx="2155249" cy="612762"/>
          </a:xfrm>
          <a:prstGeom prst="rect">
            <a:avLst/>
          </a:prstGeom>
          <a:noFill/>
          <a:ln>
            <a:noFill/>
          </a:ln>
        </p:spPr>
      </p:pic>
      <p:sp>
        <p:nvSpPr>
          <p:cNvPr id="12" name="Shape 12"/>
          <p:cNvSpPr txBox="1">
            <a:spLocks noGrp="1"/>
          </p:cNvSpPr>
          <p:nvPr>
            <p:ph type="dt" idx="10"/>
          </p:nvPr>
        </p:nvSpPr>
        <p:spPr>
          <a:xfrm>
            <a:off x="6686211" y="6048644"/>
            <a:ext cx="4407109" cy="36243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11289159" y="6054594"/>
            <a:ext cx="638831"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Calibri"/>
                <a:ea typeface="Calibri"/>
                <a:cs typeface="Calibri"/>
                <a:sym typeface="Calibri"/>
              </a:defRPr>
            </a:lvl1pPr>
            <a:lvl2pPr marL="0" marR="0" lvl="1" indent="0" algn="r" rtl="0">
              <a:spcBef>
                <a:spcPts val="0"/>
              </a:spcBef>
              <a:buNone/>
              <a:defRPr sz="1400" b="0" i="0" u="none" strike="noStrike" cap="none">
                <a:solidFill>
                  <a:schemeClr val="dk1"/>
                </a:solidFill>
                <a:latin typeface="Calibri"/>
                <a:ea typeface="Calibri"/>
                <a:cs typeface="Calibri"/>
                <a:sym typeface="Calibri"/>
              </a:defRPr>
            </a:lvl2pPr>
            <a:lvl3pPr marL="0" marR="0" lvl="2" indent="0" algn="r" rtl="0">
              <a:spcBef>
                <a:spcPts val="0"/>
              </a:spcBef>
              <a:buNone/>
              <a:defRPr sz="1400" b="0" i="0" u="none" strike="noStrike" cap="none">
                <a:solidFill>
                  <a:schemeClr val="dk1"/>
                </a:solidFill>
                <a:latin typeface="Calibri"/>
                <a:ea typeface="Calibri"/>
                <a:cs typeface="Calibri"/>
                <a:sym typeface="Calibri"/>
              </a:defRPr>
            </a:lvl3pPr>
            <a:lvl4pPr marL="0" marR="0" lvl="3" indent="0" algn="r" rtl="0">
              <a:spcBef>
                <a:spcPts val="0"/>
              </a:spcBef>
              <a:buNone/>
              <a:defRPr sz="1400" b="0" i="0" u="none" strike="noStrike" cap="none">
                <a:solidFill>
                  <a:schemeClr val="dk1"/>
                </a:solidFill>
                <a:latin typeface="Calibri"/>
                <a:ea typeface="Calibri"/>
                <a:cs typeface="Calibri"/>
                <a:sym typeface="Calibri"/>
              </a:defRPr>
            </a:lvl4pPr>
            <a:lvl5pPr marL="0" marR="0" lvl="4" indent="0" algn="r" rtl="0">
              <a:spcBef>
                <a:spcPts val="0"/>
              </a:spcBef>
              <a:buNone/>
              <a:defRPr sz="1400" b="0" i="0" u="none" strike="noStrike" cap="none">
                <a:solidFill>
                  <a:schemeClr val="dk1"/>
                </a:solidFill>
                <a:latin typeface="Calibri"/>
                <a:ea typeface="Calibri"/>
                <a:cs typeface="Calibri"/>
                <a:sym typeface="Calibri"/>
              </a:defRPr>
            </a:lvl5pPr>
            <a:lvl6pPr marL="0" marR="0" lvl="5" indent="0" algn="r" rtl="0">
              <a:spcBef>
                <a:spcPts val="0"/>
              </a:spcBef>
              <a:buNone/>
              <a:defRPr sz="1400" b="0" i="0" u="none" strike="noStrike" cap="none">
                <a:solidFill>
                  <a:schemeClr val="dk1"/>
                </a:solidFill>
                <a:latin typeface="Calibri"/>
                <a:ea typeface="Calibri"/>
                <a:cs typeface="Calibri"/>
                <a:sym typeface="Calibri"/>
              </a:defRPr>
            </a:lvl6pPr>
            <a:lvl7pPr marL="0" marR="0" lvl="6" indent="0" algn="r" rtl="0">
              <a:spcBef>
                <a:spcPts val="0"/>
              </a:spcBef>
              <a:buNone/>
              <a:defRPr sz="1400" b="0" i="0" u="none" strike="noStrike" cap="none">
                <a:solidFill>
                  <a:schemeClr val="dk1"/>
                </a:solidFill>
                <a:latin typeface="Calibri"/>
                <a:ea typeface="Calibri"/>
                <a:cs typeface="Calibri"/>
                <a:sym typeface="Calibri"/>
              </a:defRPr>
            </a:lvl7pPr>
            <a:lvl8pPr marL="0" marR="0" lvl="7" indent="0" algn="r" rtl="0">
              <a:spcBef>
                <a:spcPts val="0"/>
              </a:spcBef>
              <a:buNone/>
              <a:defRPr sz="1400" b="0" i="0" u="none" strike="noStrike" cap="none">
                <a:solidFill>
                  <a:schemeClr val="dk1"/>
                </a:solidFill>
                <a:latin typeface="Calibri"/>
                <a:ea typeface="Calibri"/>
                <a:cs typeface="Calibri"/>
                <a:sym typeface="Calibri"/>
              </a:defRPr>
            </a:lvl8pPr>
            <a:lvl9pPr marL="0" marR="0" lvl="8" indent="0" algn="r" rtl="0">
              <a:spcBef>
                <a:spcPts val="0"/>
              </a:spcBef>
              <a:buNone/>
              <a:defRPr sz="14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4" name="Shape 14"/>
          <p:cNvCxnSpPr/>
          <p:nvPr/>
        </p:nvCxnSpPr>
        <p:spPr>
          <a:xfrm>
            <a:off x="11297625" y="6160228"/>
            <a:ext cx="0" cy="115756"/>
          </a:xfrm>
          <a:prstGeom prst="straightConnector1">
            <a:avLst/>
          </a:prstGeom>
          <a:noFill/>
          <a:ln w="9525" cap="flat" cmpd="sng">
            <a:solidFill>
              <a:srgbClr val="FF9300"/>
            </a:solidFill>
            <a:prstDash val="solid"/>
            <a:round/>
            <a:headEnd type="none" w="sm" len="sm"/>
            <a:tailEnd type="none" w="sm" len="sm"/>
          </a:ln>
        </p:spPr>
      </p:cxnSp>
      <p:pic>
        <p:nvPicPr>
          <p:cNvPr id="15" name="Shape 15" descr="TagURL-OL.pdf"/>
          <p:cNvPicPr preferRelativeResize="0"/>
          <p:nvPr/>
        </p:nvPicPr>
        <p:blipFill rotWithShape="1">
          <a:blip r:embed="rId14">
            <a:alphaModFix/>
          </a:blip>
          <a:srcRect/>
          <a:stretch/>
        </p:blipFill>
        <p:spPr>
          <a:xfrm>
            <a:off x="6746948" y="6591487"/>
            <a:ext cx="5234157" cy="128548"/>
          </a:xfrm>
          <a:prstGeom prst="rect">
            <a:avLst/>
          </a:prstGeom>
          <a:noFill/>
          <a:ln>
            <a:noFill/>
          </a:ln>
        </p:spPr>
      </p:pic>
    </p:spTree>
    <p:extLst>
      <p:ext uri="{BB962C8B-B14F-4D97-AF65-F5344CB8AC3E}">
        <p14:creationId xmlns:p14="http://schemas.microsoft.com/office/powerpoint/2010/main" val="338778102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2"/>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3CBC1C18-307B-4F68-A007-B5B542270E8D}" type="datetimeFigureOut">
              <a:rPr lang="en-US" smtClean="0"/>
              <a:t>8/25/2021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6500054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ctr" defTabSz="914377" rtl="0" eaLnBrk="1" latinLnBrk="0" hangingPunct="1">
        <a:lnSpc>
          <a:spcPct val="85000"/>
        </a:lnSpc>
        <a:spcBef>
          <a:spcPct val="0"/>
        </a:spcBef>
        <a:buNone/>
        <a:defRPr sz="4000" b="0" i="0" kern="1200" cap="none" spc="-151">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20" y="1123838"/>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9"/>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B61BEF0D-F0BB-DE4B-95CE-6DB70DBA9567}" type="datetimeFigureOut">
              <a:rPr lang="en-US" smtClean="0"/>
              <a:pPr/>
              <a:t>8/25/2021</a:t>
            </a:fld>
            <a:endParaRPr lang="en-US"/>
          </a:p>
        </p:txBody>
      </p:sp>
      <p:sp>
        <p:nvSpPr>
          <p:cNvPr id="5" name="Footer Placeholder 4"/>
          <p:cNvSpPr>
            <a:spLocks noGrp="1"/>
          </p:cNvSpPr>
          <p:nvPr>
            <p:ph type="ftr" sz="quarter" idx="3"/>
          </p:nvPr>
        </p:nvSpPr>
        <p:spPr>
          <a:xfrm>
            <a:off x="3869268" y="6356352"/>
            <a:ext cx="591151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8" y="6356352"/>
            <a:ext cx="1530927" cy="365125"/>
          </a:xfrm>
          <a:prstGeom prst="rect">
            <a:avLst/>
          </a:prstGeom>
        </p:spPr>
        <p:txBody>
          <a:bodyPr vert="horz" lIns="91440" tIns="45720" rIns="91440" bIns="45720" rtlCol="0" anchor="ctr"/>
          <a:lstStyle>
            <a:lvl1pPr algn="r">
              <a:defRPr sz="1100" b="1">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74828026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36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72" indent="-182872" algn="l" defTabSz="91436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771" indent="-182872" algn="l" defTabSz="91436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2950" indent="-182872" algn="l" defTabSz="91436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131" indent="-182872"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311" indent="-182872"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490" indent="-228590"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671" indent="-228590"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8851" indent="-228590"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032" indent="-228590" algn="l" defTabSz="91436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1" algn="l" defTabSz="914360" rtl="0" eaLnBrk="1" latinLnBrk="0" hangingPunct="1">
        <a:defRPr sz="1800" kern="1200">
          <a:solidFill>
            <a:schemeClr val="tx1"/>
          </a:solidFill>
          <a:latin typeface="+mn-lt"/>
          <a:ea typeface="+mn-ea"/>
          <a:cs typeface="+mn-cs"/>
        </a:defRPr>
      </a:lvl5pPr>
      <a:lvl6pPr marL="2285901" algn="l" defTabSz="914360" rtl="0" eaLnBrk="1" latinLnBrk="0" hangingPunct="1">
        <a:defRPr sz="1800" kern="1200">
          <a:solidFill>
            <a:schemeClr val="tx1"/>
          </a:solidFill>
          <a:latin typeface="+mn-lt"/>
          <a:ea typeface="+mn-ea"/>
          <a:cs typeface="+mn-cs"/>
        </a:defRPr>
      </a:lvl6pPr>
      <a:lvl7pPr marL="2743081" algn="l" defTabSz="914360" rtl="0" eaLnBrk="1" latinLnBrk="0" hangingPunct="1">
        <a:defRPr sz="1800" kern="1200">
          <a:solidFill>
            <a:schemeClr val="tx1"/>
          </a:solidFill>
          <a:latin typeface="+mn-lt"/>
          <a:ea typeface="+mn-ea"/>
          <a:cs typeface="+mn-cs"/>
        </a:defRPr>
      </a:lvl7pPr>
      <a:lvl8pPr marL="3200261" algn="l" defTabSz="914360" rtl="0" eaLnBrk="1" latinLnBrk="0" hangingPunct="1">
        <a:defRPr sz="1800" kern="1200">
          <a:solidFill>
            <a:schemeClr val="tx1"/>
          </a:solidFill>
          <a:latin typeface="+mn-lt"/>
          <a:ea typeface="+mn-ea"/>
          <a:cs typeface="+mn-cs"/>
        </a:defRPr>
      </a:lvl8pPr>
      <a:lvl9pPr marL="3657441" algn="l" defTabSz="91436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806BC-D3D1-4249-8AA7-763634F970F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3627A2-0C8C-493D-B98B-43E1802C7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B33F1-0CDE-4F68-8183-7191726003C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17">
                <a:solidFill>
                  <a:schemeClr val="tx1">
                    <a:tint val="75000"/>
                  </a:schemeClr>
                </a:solidFill>
              </a:defRPr>
            </a:lvl1pPr>
          </a:lstStyle>
          <a:p>
            <a:fld id="{57CE5664-4652-42F0-B34A-5A55707D7EA3}" type="datetimeFigureOut">
              <a:rPr lang="en-US" smtClean="0"/>
              <a:t>8/25/2021</a:t>
            </a:fld>
            <a:endParaRPr lang="en-US"/>
          </a:p>
        </p:txBody>
      </p:sp>
      <p:sp>
        <p:nvSpPr>
          <p:cNvPr id="5" name="Footer Placeholder 4">
            <a:extLst>
              <a:ext uri="{FF2B5EF4-FFF2-40B4-BE49-F238E27FC236}">
                <a16:creationId xmlns:a16="http://schemas.microsoft.com/office/drawing/2014/main" id="{16F1A64E-70D7-42B7-B139-452A213F433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1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5617DA-941C-4D01-9116-B88A81E541C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17">
                <a:solidFill>
                  <a:schemeClr val="tx1">
                    <a:tint val="75000"/>
                  </a:schemeClr>
                </a:solidFill>
              </a:defRPr>
            </a:lvl1pPr>
          </a:lstStyle>
          <a:p>
            <a:fld id="{67789EA6-B42B-4924-93E0-B0560852FC34}" type="slidenum">
              <a:rPr lang="en-US" smtClean="0"/>
              <a:t>‹#›</a:t>
            </a:fld>
            <a:endParaRPr lang="en-US"/>
          </a:p>
        </p:txBody>
      </p:sp>
    </p:spTree>
    <p:extLst>
      <p:ext uri="{BB962C8B-B14F-4D97-AF65-F5344CB8AC3E}">
        <p14:creationId xmlns:p14="http://schemas.microsoft.com/office/powerpoint/2010/main" val="768346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98405" rtl="0" eaLnBrk="1" latinLnBrk="0" hangingPunct="1">
        <a:lnSpc>
          <a:spcPct val="90000"/>
        </a:lnSpc>
        <a:spcBef>
          <a:spcPct val="0"/>
        </a:spcBef>
        <a:buNone/>
        <a:defRPr sz="3361" kern="1200">
          <a:solidFill>
            <a:schemeClr val="tx1"/>
          </a:solidFill>
          <a:latin typeface="+mj-lt"/>
          <a:ea typeface="+mj-ea"/>
          <a:cs typeface="+mj-cs"/>
        </a:defRPr>
      </a:lvl1pPr>
    </p:titleStyle>
    <p:bodyStyle>
      <a:lvl1pPr marL="174601" indent="-174601" algn="l" defTabSz="698405" rtl="0" eaLnBrk="1" latinLnBrk="0" hangingPunct="1">
        <a:lnSpc>
          <a:spcPct val="90000"/>
        </a:lnSpc>
        <a:spcBef>
          <a:spcPts val="764"/>
        </a:spcBef>
        <a:buFont typeface="Arial" panose="020B0604020202020204" pitchFamily="34" charset="0"/>
        <a:buChar char="•"/>
        <a:defRPr sz="2139" kern="1200">
          <a:solidFill>
            <a:schemeClr val="tx1"/>
          </a:solidFill>
          <a:latin typeface="+mn-lt"/>
          <a:ea typeface="+mn-ea"/>
          <a:cs typeface="+mn-cs"/>
        </a:defRPr>
      </a:lvl1pPr>
      <a:lvl2pPr marL="523804" indent="-174601" algn="l" defTabSz="698405" rtl="0" eaLnBrk="1" latinLnBrk="0" hangingPunct="1">
        <a:lnSpc>
          <a:spcPct val="90000"/>
        </a:lnSpc>
        <a:spcBef>
          <a:spcPts val="382"/>
        </a:spcBef>
        <a:buFont typeface="Arial" panose="020B0604020202020204" pitchFamily="34" charset="0"/>
        <a:buChar char="•"/>
        <a:defRPr sz="1833" kern="1200">
          <a:solidFill>
            <a:schemeClr val="tx1"/>
          </a:solidFill>
          <a:latin typeface="+mn-lt"/>
          <a:ea typeface="+mn-ea"/>
          <a:cs typeface="+mn-cs"/>
        </a:defRPr>
      </a:lvl2pPr>
      <a:lvl3pPr marL="873006" indent="-174601" algn="l" defTabSz="698405" rtl="0" eaLnBrk="1" latinLnBrk="0" hangingPunct="1">
        <a:lnSpc>
          <a:spcPct val="90000"/>
        </a:lnSpc>
        <a:spcBef>
          <a:spcPts val="382"/>
        </a:spcBef>
        <a:buFont typeface="Arial" panose="020B0604020202020204" pitchFamily="34" charset="0"/>
        <a:buChar char="•"/>
        <a:defRPr sz="1528" kern="1200">
          <a:solidFill>
            <a:schemeClr val="tx1"/>
          </a:solidFill>
          <a:latin typeface="+mn-lt"/>
          <a:ea typeface="+mn-ea"/>
          <a:cs typeface="+mn-cs"/>
        </a:defRPr>
      </a:lvl3pPr>
      <a:lvl4pPr marL="1222209"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4pPr>
      <a:lvl5pPr marL="1571411"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5pPr>
      <a:lvl6pPr marL="1920614"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6pPr>
      <a:lvl7pPr marL="2269816"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7pPr>
      <a:lvl8pPr marL="2619019"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8pPr>
      <a:lvl9pPr marL="2968221" indent="-174601" algn="l" defTabSz="698405" rtl="0" eaLnBrk="1" latinLnBrk="0" hangingPunct="1">
        <a:lnSpc>
          <a:spcPct val="90000"/>
        </a:lnSpc>
        <a:spcBef>
          <a:spcPts val="382"/>
        </a:spcBef>
        <a:buFont typeface="Arial" panose="020B0604020202020204" pitchFamily="34" charset="0"/>
        <a:buChar char="•"/>
        <a:defRPr sz="1375" kern="1200">
          <a:solidFill>
            <a:schemeClr val="tx1"/>
          </a:solidFill>
          <a:latin typeface="+mn-lt"/>
          <a:ea typeface="+mn-ea"/>
          <a:cs typeface="+mn-cs"/>
        </a:defRPr>
      </a:lvl9pPr>
    </p:bodyStyle>
    <p:otherStyle>
      <a:defPPr>
        <a:defRPr lang="en-US"/>
      </a:defPPr>
      <a:lvl1pPr marL="0" algn="l" defTabSz="698405" rtl="0" eaLnBrk="1" latinLnBrk="0" hangingPunct="1">
        <a:defRPr sz="1375" kern="1200">
          <a:solidFill>
            <a:schemeClr val="tx1"/>
          </a:solidFill>
          <a:latin typeface="+mn-lt"/>
          <a:ea typeface="+mn-ea"/>
          <a:cs typeface="+mn-cs"/>
        </a:defRPr>
      </a:lvl1pPr>
      <a:lvl2pPr marL="349203" algn="l" defTabSz="698405" rtl="0" eaLnBrk="1" latinLnBrk="0" hangingPunct="1">
        <a:defRPr sz="1375" kern="1200">
          <a:solidFill>
            <a:schemeClr val="tx1"/>
          </a:solidFill>
          <a:latin typeface="+mn-lt"/>
          <a:ea typeface="+mn-ea"/>
          <a:cs typeface="+mn-cs"/>
        </a:defRPr>
      </a:lvl2pPr>
      <a:lvl3pPr marL="698405" algn="l" defTabSz="698405" rtl="0" eaLnBrk="1" latinLnBrk="0" hangingPunct="1">
        <a:defRPr sz="1375" kern="1200">
          <a:solidFill>
            <a:schemeClr val="tx1"/>
          </a:solidFill>
          <a:latin typeface="+mn-lt"/>
          <a:ea typeface="+mn-ea"/>
          <a:cs typeface="+mn-cs"/>
        </a:defRPr>
      </a:lvl3pPr>
      <a:lvl4pPr marL="1047608" algn="l" defTabSz="698405" rtl="0" eaLnBrk="1" latinLnBrk="0" hangingPunct="1">
        <a:defRPr sz="1375" kern="1200">
          <a:solidFill>
            <a:schemeClr val="tx1"/>
          </a:solidFill>
          <a:latin typeface="+mn-lt"/>
          <a:ea typeface="+mn-ea"/>
          <a:cs typeface="+mn-cs"/>
        </a:defRPr>
      </a:lvl4pPr>
      <a:lvl5pPr marL="1396810" algn="l" defTabSz="698405" rtl="0" eaLnBrk="1" latinLnBrk="0" hangingPunct="1">
        <a:defRPr sz="1375" kern="1200">
          <a:solidFill>
            <a:schemeClr val="tx1"/>
          </a:solidFill>
          <a:latin typeface="+mn-lt"/>
          <a:ea typeface="+mn-ea"/>
          <a:cs typeface="+mn-cs"/>
        </a:defRPr>
      </a:lvl5pPr>
      <a:lvl6pPr marL="1746013" algn="l" defTabSz="698405" rtl="0" eaLnBrk="1" latinLnBrk="0" hangingPunct="1">
        <a:defRPr sz="1375" kern="1200">
          <a:solidFill>
            <a:schemeClr val="tx1"/>
          </a:solidFill>
          <a:latin typeface="+mn-lt"/>
          <a:ea typeface="+mn-ea"/>
          <a:cs typeface="+mn-cs"/>
        </a:defRPr>
      </a:lvl6pPr>
      <a:lvl7pPr marL="2095215" algn="l" defTabSz="698405" rtl="0" eaLnBrk="1" latinLnBrk="0" hangingPunct="1">
        <a:defRPr sz="1375" kern="1200">
          <a:solidFill>
            <a:schemeClr val="tx1"/>
          </a:solidFill>
          <a:latin typeface="+mn-lt"/>
          <a:ea typeface="+mn-ea"/>
          <a:cs typeface="+mn-cs"/>
        </a:defRPr>
      </a:lvl7pPr>
      <a:lvl8pPr marL="2444418" algn="l" defTabSz="698405" rtl="0" eaLnBrk="1" latinLnBrk="0" hangingPunct="1">
        <a:defRPr sz="1375" kern="1200">
          <a:solidFill>
            <a:schemeClr val="tx1"/>
          </a:solidFill>
          <a:latin typeface="+mn-lt"/>
          <a:ea typeface="+mn-ea"/>
          <a:cs typeface="+mn-cs"/>
        </a:defRPr>
      </a:lvl8pPr>
      <a:lvl9pPr marL="2793620" algn="l" defTabSz="698405" rtl="0" eaLnBrk="1" latinLnBrk="0" hangingPunct="1">
        <a:defRPr sz="13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609600" y="1600205"/>
            <a:ext cx="109728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dk1"/>
              </a:buClr>
              <a:buFont typeface="Arial"/>
              <a:buChar char="•"/>
              <a:defRPr/>
            </a:lvl1pPr>
            <a:lvl2pPr marL="742950" marR="0" indent="-190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12700" algn="l" rtl="0">
              <a:lnSpc>
                <a:spcPct val="100000"/>
              </a:lnSpc>
              <a:spcBef>
                <a:spcPts val="400"/>
              </a:spcBef>
              <a:spcAft>
                <a:spcPts val="0"/>
              </a:spcAft>
              <a:buClr>
                <a:schemeClr val="dk1"/>
              </a:buClr>
              <a:buFont typeface="Arial"/>
              <a:buChar char="–"/>
              <a:defRPr/>
            </a:lvl4pPr>
            <a:lvl5pPr marL="2057400" marR="0" indent="-12700" algn="l" rtl="0">
              <a:lnSpc>
                <a:spcPct val="100000"/>
              </a:lnSpc>
              <a:spcBef>
                <a:spcPts val="400"/>
              </a:spcBef>
              <a:spcAft>
                <a:spcPts val="0"/>
              </a:spcAft>
              <a:buClr>
                <a:schemeClr val="dk1"/>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dirty="0"/>
          </a:p>
        </p:txBody>
      </p:sp>
      <p:sp>
        <p:nvSpPr>
          <p:cNvPr id="10" name="Shape 10"/>
          <p:cNvSpPr txBox="1">
            <a:spLocks noGrp="1"/>
          </p:cNvSpPr>
          <p:nvPr>
            <p:ph type="dt" idx="10"/>
          </p:nvPr>
        </p:nvSpPr>
        <p:spPr>
          <a:xfrm>
            <a:off x="609600" y="6356355"/>
            <a:ext cx="2844797"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atin typeface="Times New Roman" panose="02020603050405020304" pitchFamily="18" charset="0"/>
                <a:cs typeface="Times New Roman" panose="02020603050405020304" pitchFamily="18" charset="0"/>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lang="en-US" sz="1400" kern="0" dirty="0">
              <a:solidFill>
                <a:srgbClr val="000000"/>
              </a:solidFill>
              <a:ea typeface="Arial"/>
              <a:sym typeface="Arial"/>
              <a:rtl val="0"/>
            </a:endParaRPr>
          </a:p>
        </p:txBody>
      </p:sp>
      <p:sp>
        <p:nvSpPr>
          <p:cNvPr id="11" name="Shape 11"/>
          <p:cNvSpPr txBox="1">
            <a:spLocks noGrp="1"/>
          </p:cNvSpPr>
          <p:nvPr>
            <p:ph type="sldNum" idx="12"/>
          </p:nvPr>
        </p:nvSpPr>
        <p:spPr>
          <a:xfrm>
            <a:off x="8737600" y="6356355"/>
            <a:ext cx="2844797"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Times New Roman"/>
                <a:ea typeface="Times New Roman"/>
                <a:cs typeface="Times New Roman"/>
                <a:sym typeface="Times New Roman"/>
                <a:rtl val="0"/>
              </a:defRPr>
            </a:lvl1pPr>
          </a:lstStyle>
          <a:p>
            <a:pPr>
              <a:buClr>
                <a:srgbClr val="888888"/>
              </a:buClr>
              <a:buSzPct val="25000"/>
            </a:pPr>
            <a:fld id="{00000000-1234-1234-1234-123412341234}" type="slidenum">
              <a:rPr lang="en-US" kern="0" smtClean="0"/>
              <a:pPr>
                <a:buClr>
                  <a:srgbClr val="888888"/>
                </a:buClr>
                <a:buSzPct val="25000"/>
              </a:pPr>
              <a:t>‹#›</a:t>
            </a:fld>
            <a:endParaRPr lang="en-US" kern="0"/>
          </a:p>
        </p:txBody>
      </p:sp>
      <p:sp>
        <p:nvSpPr>
          <p:cNvPr id="12" name="Shape 12"/>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Tree>
    <p:extLst>
      <p:ext uri="{BB962C8B-B14F-4D97-AF65-F5344CB8AC3E}">
        <p14:creationId xmlns:p14="http://schemas.microsoft.com/office/powerpoint/2010/main" val="770243382"/>
      </p:ext>
    </p:extLst>
  </p:cSld>
  <p:clrMap bg1="lt1" tx1="dk1" bg2="dk2" tx2="lt2" accent1="accent1" accent2="accent2" accent3="accent3" accent4="accent4" accent5="accent5" accent6="accent6" hlink="hlink" folHlink="folHlink"/>
  <p:sldLayoutIdLst>
    <p:sldLayoutId id="2147483737"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2000" b="0" i="0" u="none" strike="noStrike" cap="none" baseline="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2000" b="0" i="0" u="none" strike="noStrike" cap="none" baseline="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DHq7f_500Gk" TargetMode="Externa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Anar@aachc.org" TargetMode="External"/><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DHq7f_500Gk"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33.tiff"/></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7.jpe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3.png"/><Relationship Id="rId1" Type="http://schemas.openxmlformats.org/officeDocument/2006/relationships/slideLayout" Target="../slideLayouts/slideLayout65.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7.jpeg"/><Relationship Id="rId1" Type="http://schemas.openxmlformats.org/officeDocument/2006/relationships/slideLayout" Target="../slideLayouts/slideLayout65.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4.jpeg"/><Relationship Id="rId2" Type="http://schemas.openxmlformats.org/officeDocument/2006/relationships/image" Target="../media/image50.jpeg"/><Relationship Id="rId1" Type="http://schemas.openxmlformats.org/officeDocument/2006/relationships/slideLayout" Target="../slideLayouts/slideLayout66.xml"/><Relationship Id="rId6" Type="http://schemas.openxmlformats.org/officeDocument/2006/relationships/image" Target="cid:aae9b113-b45b-4144-8526-a45fe5cdce33" TargetMode="External"/><Relationship Id="rId5" Type="http://schemas.openxmlformats.org/officeDocument/2006/relationships/image" Target="../media/image52.jpeg"/><Relationship Id="rId4" Type="http://schemas.openxmlformats.org/officeDocument/2006/relationships/image" Target="cid:22b6be08-0d1e-41d6-afb4-21520185e9e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jpeg"/><Relationship Id="rId1" Type="http://schemas.openxmlformats.org/officeDocument/2006/relationships/slideLayout" Target="../slideLayouts/slideLayout61.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6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60.jpeg"/><Relationship Id="rId5" Type="http://schemas.openxmlformats.org/officeDocument/2006/relationships/image" Target="../media/image41.jpe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1.xml"/><Relationship Id="rId5" Type="http://schemas.openxmlformats.org/officeDocument/2006/relationships/image" Target="../media/image41.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png"/><Relationship Id="rId16" Type="http://schemas.openxmlformats.org/officeDocument/2006/relationships/image" Target="../media/image41.jpeg"/><Relationship Id="rId1" Type="http://schemas.openxmlformats.org/officeDocument/2006/relationships/slideLayout" Target="../slideLayouts/slideLayout66.xml"/><Relationship Id="rId6" Type="http://schemas.openxmlformats.org/officeDocument/2006/relationships/image" Target="../media/image65.jpeg"/><Relationship Id="rId11" Type="http://schemas.openxmlformats.org/officeDocument/2006/relationships/image" Target="../media/image70.gif"/><Relationship Id="rId5" Type="http://schemas.openxmlformats.org/officeDocument/2006/relationships/image" Target="../media/image64.jpeg"/><Relationship Id="rId15" Type="http://schemas.openxmlformats.org/officeDocument/2006/relationships/image" Target="../media/image73.png"/><Relationship Id="rId10" Type="http://schemas.openxmlformats.org/officeDocument/2006/relationships/image" Target="../media/image69.jpeg"/><Relationship Id="rId4" Type="http://schemas.openxmlformats.org/officeDocument/2006/relationships/image" Target="../media/image63.gif"/><Relationship Id="rId9" Type="http://schemas.openxmlformats.org/officeDocument/2006/relationships/image" Target="../media/image68.jpeg"/><Relationship Id="rId1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61.xml"/><Relationship Id="rId5" Type="http://schemas.openxmlformats.org/officeDocument/2006/relationships/image" Target="../media/image41.jpe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1.xml"/><Relationship Id="rId5" Type="http://schemas.openxmlformats.org/officeDocument/2006/relationships/image" Target="../media/image35.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41.jpeg"/><Relationship Id="rId2" Type="http://schemas.openxmlformats.org/officeDocument/2006/relationships/image" Target="../media/image77.jpeg"/><Relationship Id="rId1" Type="http://schemas.openxmlformats.org/officeDocument/2006/relationships/slideLayout" Target="../slideLayouts/slideLayout61.xml"/><Relationship Id="rId6" Type="http://schemas.openxmlformats.org/officeDocument/2006/relationships/image" Target="../media/image35.jpeg"/><Relationship Id="rId5" Type="http://schemas.openxmlformats.org/officeDocument/2006/relationships/image" Target="../media/image76.pn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41.jpeg"/><Relationship Id="rId2" Type="http://schemas.openxmlformats.org/officeDocument/2006/relationships/image" Target="../media/image80.png"/><Relationship Id="rId16" Type="http://schemas.openxmlformats.org/officeDocument/2006/relationships/image" Target="../media/image76.png"/><Relationship Id="rId1" Type="http://schemas.openxmlformats.org/officeDocument/2006/relationships/slideLayout" Target="../slideLayouts/slideLayout61.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7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1.jpeg"/><Relationship Id="rId1" Type="http://schemas.openxmlformats.org/officeDocument/2006/relationships/slideLayout" Target="../slideLayouts/slideLayout66.xml"/><Relationship Id="rId6" Type="http://schemas.openxmlformats.org/officeDocument/2006/relationships/image" Target="cid:45f4adfe-7981-44d5-87ae-280af4f1c75f@namprd20.prod.outlook.com" TargetMode="External"/><Relationship Id="rId5" Type="http://schemas.openxmlformats.org/officeDocument/2006/relationships/image" Target="../media/image100.jpeg"/><Relationship Id="rId4" Type="http://schemas.openxmlformats.org/officeDocument/2006/relationships/image" Target="cid:e30576f2-7690-4d48-8581-8563ff3aeb4c@namprd20.prod.outlook.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amanda@rcfbh.org" TargetMode="External"/><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44.jpeg"/><Relationship Id="rId5" Type="http://schemas.openxmlformats.org/officeDocument/2006/relationships/image" Target="../media/image35.jpeg"/><Relationship Id="rId4" Type="http://schemas.openxmlformats.org/officeDocument/2006/relationships/hyperlink" Target="mailto:jezroj@rcbh.ed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png"/><Relationship Id="rId7"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02.png"/><Relationship Id="rId9" Type="http://schemas.openxmlformats.org/officeDocument/2006/relationships/image" Target="../media/image15.jp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hyperlink" Target="https://80000hours.org/career-guide/community/" TargetMode="External"/><Relationship Id="rId2" Type="http://schemas.openxmlformats.org/officeDocument/2006/relationships/image" Target="../media/image109.jpe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hyperlink" Target="https://ugandajournalistsresourcecentre.com/finding-news-stories-opinion-poll-data/what-do-you-think-survey-poll-question/" TargetMode="External"/><Relationship Id="rId2" Type="http://schemas.openxmlformats.org/officeDocument/2006/relationships/image" Target="../media/image110.jpe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114.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8" Type="http://schemas.openxmlformats.org/officeDocument/2006/relationships/hyperlink" Target="http://www.spaulforrest.com/2012/07/the-poverty-epidemic-hits-suburbs.html" TargetMode="External"/><Relationship Id="rId3" Type="http://schemas.openxmlformats.org/officeDocument/2006/relationships/hyperlink" Target="https://www.flickr.com/photos/alanenglish/6562662673/" TargetMode="External"/><Relationship Id="rId7" Type="http://schemas.openxmlformats.org/officeDocument/2006/relationships/image" Target="../media/image122.jpg"/><Relationship Id="rId2" Type="http://schemas.openxmlformats.org/officeDocument/2006/relationships/image" Target="../media/image120.jpg"/><Relationship Id="rId1" Type="http://schemas.openxmlformats.org/officeDocument/2006/relationships/slideLayout" Target="../slideLayouts/slideLayout38.xml"/><Relationship Id="rId6" Type="http://schemas.openxmlformats.org/officeDocument/2006/relationships/hyperlink" Target="http://www.flickr.com/photos/insane_capture/7724238714/" TargetMode="External"/><Relationship Id="rId5" Type="http://schemas.openxmlformats.org/officeDocument/2006/relationships/image" Target="../media/image121.jpg"/><Relationship Id="rId10" Type="http://schemas.openxmlformats.org/officeDocument/2006/relationships/hyperlink" Target="http://brewminate.com/poverty-wont-make-america-great/" TargetMode="External"/><Relationship Id="rId4" Type="http://schemas.openxmlformats.org/officeDocument/2006/relationships/hyperlink" Target="https://creativecommons.org/licenses/by-nc/3.0/" TargetMode="External"/><Relationship Id="rId9"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3" Type="http://schemas.openxmlformats.org/officeDocument/2006/relationships/hyperlink" Target="http://2020.igem.org/Team:SDU-Denmark/Partnership" TargetMode="External"/><Relationship Id="rId2" Type="http://schemas.openxmlformats.org/officeDocument/2006/relationships/image" Target="../media/image130.png"/><Relationship Id="rId1" Type="http://schemas.openxmlformats.org/officeDocument/2006/relationships/slideLayout" Target="../slideLayouts/slideLayout38.xml"/><Relationship Id="rId4" Type="http://schemas.openxmlformats.org/officeDocument/2006/relationships/hyperlink" Target="https://creativecommons.org/licenses/by/3.0/"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www.scolcast.ch/episode/episode-1-la-communication-travers-les-reseaux-sociaux" TargetMode="External"/><Relationship Id="rId7" Type="http://schemas.openxmlformats.org/officeDocument/2006/relationships/diagramColors" Target="../diagrams/colors7.xml"/><Relationship Id="rId2" Type="http://schemas.openxmlformats.org/officeDocument/2006/relationships/image" Target="../media/image141.png"/><Relationship Id="rId1" Type="http://schemas.openxmlformats.org/officeDocument/2006/relationships/slideLayout" Target="../slideLayouts/slideLayout3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3.xml.rels><?xml version="1.0" encoding="UTF-8" standalone="yes"?>
<Relationships xmlns="http://schemas.openxmlformats.org/package/2006/relationships"><Relationship Id="rId3" Type="http://schemas.openxmlformats.org/officeDocument/2006/relationships/hyperlink" Target="http://creative-commons-images.com/handwriting/e/equity.html" TargetMode="External"/><Relationship Id="rId2" Type="http://schemas.openxmlformats.org/officeDocument/2006/relationships/image" Target="../media/image150.jpe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hyperlink" Target="http://creative-commons-images.com/handwriting/e/equity.html" TargetMode="External"/><Relationship Id="rId2" Type="http://schemas.openxmlformats.org/officeDocument/2006/relationships/image" Target="../media/image150.jpe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hyperlink" Target="https://www.youthvoices.live/category/civic-engagement/getting-started/" TargetMode="Externa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9.png"/><Relationship Id="rId5" Type="http://schemas.openxmlformats.org/officeDocument/2006/relationships/hyperlink" Target="http://blogs.glnd.k12.va.us/svaughan/category/library-lessons/" TargetMode="External"/><Relationship Id="rId4" Type="http://schemas.openxmlformats.org/officeDocument/2006/relationships/image" Target="../media/image158.jpeg"/></Relationships>
</file>

<file path=ppt/slides/_rels/slide88.xml.rels><?xml version="1.0" encoding="UTF-8" standalone="yes"?>
<Relationships xmlns="http://schemas.openxmlformats.org/package/2006/relationships"><Relationship Id="rId3" Type="http://schemas.openxmlformats.org/officeDocument/2006/relationships/hyperlink" Target="http://www.picserver.org/highway-signs2/w/website.html" TargetMode="External"/><Relationship Id="rId2" Type="http://schemas.openxmlformats.org/officeDocument/2006/relationships/image" Target="../media/image160.jpeg"/><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hyperlink" Target="http://www.picserver.org/highway-signs2/w/website.html" TargetMode="External"/><Relationship Id="rId2" Type="http://schemas.openxmlformats.org/officeDocument/2006/relationships/image" Target="../media/image160.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9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6.png"/><Relationship Id="rId7"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02.png"/><Relationship Id="rId10" Type="http://schemas.openxmlformats.org/officeDocument/2006/relationships/image" Target="../media/image15.jpg"/><Relationship Id="rId4" Type="http://schemas.openxmlformats.org/officeDocument/2006/relationships/image" Target="../media/image101.png"/><Relationship Id="rId9"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1033009"/>
            <a:ext cx="10515600" cy="4116501"/>
          </a:xfrm>
        </p:spPr>
        <p:txBody>
          <a:bodyPr>
            <a:normAutofit/>
          </a:bodyPr>
          <a:lstStyle/>
          <a:p>
            <a:pPr algn="ctr"/>
            <a:r>
              <a:rPr lang="en-US" sz="7200" dirty="0">
                <a:solidFill>
                  <a:schemeClr val="accent5">
                    <a:lumMod val="75000"/>
                  </a:schemeClr>
                </a:solidFill>
              </a:rPr>
              <a:t>Welcome to </a:t>
            </a:r>
            <a:r>
              <a:rPr lang="en-US" sz="7200" dirty="0" err="1">
                <a:solidFill>
                  <a:schemeClr val="accent5">
                    <a:lumMod val="75000"/>
                  </a:schemeClr>
                </a:solidFill>
              </a:rPr>
              <a:t>AzPHA’s</a:t>
            </a:r>
            <a:r>
              <a:rPr lang="en-US" sz="7200" dirty="0">
                <a:solidFill>
                  <a:schemeClr val="accent5">
                    <a:lumMod val="75000"/>
                  </a:schemeClr>
                </a:solidFill>
              </a:rPr>
              <a:t> 2021 Fall Conference!</a:t>
            </a:r>
            <a:br>
              <a:rPr lang="en-US" sz="7200" b="1" dirty="0"/>
            </a:br>
            <a:br>
              <a:rPr lang="en-US" dirty="0">
                <a:solidFill>
                  <a:schemeClr val="accent6">
                    <a:lumMod val="75000"/>
                  </a:schemeClr>
                </a:solidFill>
              </a:rPr>
            </a:br>
            <a:r>
              <a:rPr lang="en-US" sz="3600" dirty="0">
                <a:solidFill>
                  <a:schemeClr val="accent6">
                    <a:lumMod val="75000"/>
                  </a:schemeClr>
                </a:solidFill>
              </a:rPr>
              <a:t>August 26, 2021</a:t>
            </a:r>
            <a:br>
              <a:rPr lang="en-US" dirty="0">
                <a:solidFill>
                  <a:schemeClr val="accent6">
                    <a:lumMod val="75000"/>
                  </a:schemeClr>
                </a:solidFill>
              </a:rPr>
            </a:br>
            <a:endParaRPr lang="en-US" dirty="0">
              <a:solidFill>
                <a:schemeClr val="accent6">
                  <a:lumMod val="75000"/>
                </a:schemeClr>
              </a:solidFill>
            </a:endParaRPr>
          </a:p>
        </p:txBody>
      </p:sp>
      <p:sp>
        <p:nvSpPr>
          <p:cNvPr id="7" name="TextBox 6"/>
          <p:cNvSpPr txBox="1"/>
          <p:nvPr/>
        </p:nvSpPr>
        <p:spPr>
          <a:xfrm>
            <a:off x="8711569" y="6050499"/>
            <a:ext cx="2777996" cy="461665"/>
          </a:xfrm>
          <a:prstGeom prst="rect">
            <a:avLst/>
          </a:prstGeom>
          <a:noFill/>
        </p:spPr>
        <p:txBody>
          <a:bodyPr wrap="square" rtlCol="0">
            <a:spAutoFit/>
          </a:bodyPr>
          <a:lstStyle/>
          <a:p>
            <a:pPr algn="ctr"/>
            <a:r>
              <a:rPr lang="en-US" sz="2400" dirty="0">
                <a:solidFill>
                  <a:schemeClr val="accent2">
                    <a:lumMod val="75000"/>
                  </a:schemeClr>
                </a:solidFill>
              </a:rPr>
              <a:t>Title Sponsor</a:t>
            </a:r>
          </a:p>
        </p:txBody>
      </p:sp>
      <p:pic>
        <p:nvPicPr>
          <p:cNvPr id="4" name="Picture 3" descr="Logo&#10;&#10;Description automatically generated">
            <a:extLst>
              <a:ext uri="{FF2B5EF4-FFF2-40B4-BE49-F238E27FC236}">
                <a16:creationId xmlns:a16="http://schemas.microsoft.com/office/drawing/2014/main" id="{27148406-050E-4094-99E5-1BC9CA56E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383" y="4952372"/>
            <a:ext cx="3416067" cy="1035564"/>
          </a:xfrm>
          <a:prstGeom prst="rect">
            <a:avLst/>
          </a:prstGeom>
        </p:spPr>
      </p:pic>
      <p:pic>
        <p:nvPicPr>
          <p:cNvPr id="10" name="Picture 9" descr="Text&#10;&#10;Description automatically generated">
            <a:extLst>
              <a:ext uri="{FF2B5EF4-FFF2-40B4-BE49-F238E27FC236}">
                <a16:creationId xmlns:a16="http://schemas.microsoft.com/office/drawing/2014/main" id="{83130274-E67E-4473-B560-4FFFEEEF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00" y="5149510"/>
            <a:ext cx="3900121" cy="1240356"/>
          </a:xfrm>
          <a:prstGeom prst="rect">
            <a:avLst/>
          </a:prstGeom>
        </p:spPr>
      </p:pic>
    </p:spTree>
    <p:extLst>
      <p:ext uri="{BB962C8B-B14F-4D97-AF65-F5344CB8AC3E}">
        <p14:creationId xmlns:p14="http://schemas.microsoft.com/office/powerpoint/2010/main" val="2480579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16CF-8266-44A6-84DB-AC9A6408FD12}"/>
              </a:ext>
            </a:extLst>
          </p:cNvPr>
          <p:cNvSpPr>
            <a:spLocks noGrp="1"/>
          </p:cNvSpPr>
          <p:nvPr>
            <p:ph type="title"/>
          </p:nvPr>
        </p:nvSpPr>
        <p:spPr>
          <a:xfrm>
            <a:off x="418548" y="375189"/>
            <a:ext cx="7556900" cy="1024551"/>
          </a:xfrm>
        </p:spPr>
        <p:txBody>
          <a:bodyPr>
            <a:normAutofit/>
          </a:bodyPr>
          <a:lstStyle/>
          <a:p>
            <a:r>
              <a:rPr lang="en-US" sz="5400" dirty="0">
                <a:solidFill>
                  <a:srgbClr val="548235"/>
                </a:solidFill>
              </a:rPr>
              <a:t>Exhibitors</a:t>
            </a:r>
          </a:p>
        </p:txBody>
      </p:sp>
      <p:sp>
        <p:nvSpPr>
          <p:cNvPr id="3" name="Content Placeholder 2">
            <a:extLst>
              <a:ext uri="{FF2B5EF4-FFF2-40B4-BE49-F238E27FC236}">
                <a16:creationId xmlns:a16="http://schemas.microsoft.com/office/drawing/2014/main" id="{49B11618-3904-4FA4-A5D8-AC35669C9FAA}"/>
              </a:ext>
            </a:extLst>
          </p:cNvPr>
          <p:cNvSpPr>
            <a:spLocks noGrp="1"/>
          </p:cNvSpPr>
          <p:nvPr>
            <p:ph sz="half" idx="1"/>
          </p:nvPr>
        </p:nvSpPr>
        <p:spPr>
          <a:xfrm>
            <a:off x="628374" y="1790370"/>
            <a:ext cx="10935252" cy="3693876"/>
          </a:xfrm>
        </p:spPr>
        <p:txBody>
          <a:bodyPr>
            <a:normAutofit/>
          </a:bodyPr>
          <a:lstStyle/>
          <a:p>
            <a:pPr algn="ctr">
              <a:buNone/>
            </a:pPr>
            <a:r>
              <a:rPr kumimoji="0" lang="en-US" sz="3000" b="0" i="0" u="none" strike="noStrike" kern="1200" cap="none" spc="0" normalizeH="0" baseline="0" noProof="0" dirty="0">
                <a:ln>
                  <a:noFill/>
                </a:ln>
                <a:solidFill>
                  <a:prstClr val="black"/>
                </a:solidFill>
                <a:effectLst/>
                <a:uLnTx/>
                <a:uFillTx/>
                <a:latin typeface="Calibri"/>
                <a:ea typeface="+mn-ea"/>
                <a:cs typeface="+mn-cs"/>
              </a:rPr>
              <a:t>Stop Dark Money &amp; Arizona Deserves Better</a:t>
            </a:r>
            <a:endParaRPr lang="en-US" sz="3000" dirty="0"/>
          </a:p>
          <a:p>
            <a:pPr algn="ctr">
              <a:buNone/>
            </a:pPr>
            <a:r>
              <a:rPr lang="en-US" sz="3000" dirty="0" err="1"/>
              <a:t>Terros</a:t>
            </a:r>
            <a:r>
              <a:rPr lang="en-US" sz="3000" dirty="0"/>
              <a:t> Health</a:t>
            </a:r>
          </a:p>
          <a:p>
            <a:pPr algn="ctr">
              <a:buNone/>
            </a:pPr>
            <a:r>
              <a:rPr lang="en-US" sz="3000" dirty="0"/>
              <a:t>The Arizona Partnership for Immunizations</a:t>
            </a:r>
          </a:p>
          <a:p>
            <a:pPr algn="ctr">
              <a:buNone/>
            </a:pPr>
            <a:r>
              <a:rPr lang="en-US" sz="3000" dirty="0"/>
              <a:t>Mel &amp; Enid Zuckerman College of Public Health</a:t>
            </a:r>
          </a:p>
          <a:p>
            <a:pPr algn="ctr">
              <a:buNone/>
            </a:pPr>
            <a:r>
              <a:rPr lang="en-US" sz="3000" dirty="0" err="1"/>
              <a:t>Vitalyst</a:t>
            </a:r>
            <a:r>
              <a:rPr lang="en-US" sz="3000" dirty="0"/>
              <a:t> Health Foundation</a:t>
            </a:r>
          </a:p>
          <a:p>
            <a:pPr algn="ctr">
              <a:buNone/>
            </a:pPr>
            <a:r>
              <a:rPr lang="en-US" sz="3000" dirty="0"/>
              <a:t>Western Region Public Health Training Center</a:t>
            </a:r>
          </a:p>
          <a:p>
            <a:pPr algn="ctr">
              <a:buNone/>
            </a:pPr>
            <a:endParaRPr lang="en-US" dirty="0"/>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9DBA532-F787-41F6-B237-C55B62B48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978" y="375189"/>
            <a:ext cx="2217474" cy="705223"/>
          </a:xfrm>
          <a:prstGeom prst="rect">
            <a:avLst/>
          </a:prstGeom>
        </p:spPr>
      </p:pic>
    </p:spTree>
    <p:extLst>
      <p:ext uri="{BB962C8B-B14F-4D97-AF65-F5344CB8AC3E}">
        <p14:creationId xmlns:p14="http://schemas.microsoft.com/office/powerpoint/2010/main" val="333108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476200"/>
            <a:ext cx="10515600" cy="1010121"/>
          </a:xfrm>
        </p:spPr>
        <p:txBody>
          <a:bodyPr>
            <a:normAutofit/>
          </a:bodyPr>
          <a:lstStyle/>
          <a:p>
            <a:r>
              <a:rPr lang="en-US" dirty="0">
                <a:solidFill>
                  <a:schemeClr val="accent2">
                    <a:lumMod val="75000"/>
                  </a:schemeClr>
                </a:solidFill>
              </a:rPr>
              <a:t>Special Acknowledgements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2613" y="2323278"/>
            <a:ext cx="10766774" cy="1846659"/>
          </a:xfrm>
          <a:prstGeom prst="rect">
            <a:avLst/>
          </a:prstGeom>
          <a:noFill/>
        </p:spPr>
        <p:txBody>
          <a:bodyPr wrap="square" rtlCol="0">
            <a:spAutoFit/>
          </a:bodyPr>
          <a:lstStyle/>
          <a:p>
            <a:r>
              <a:rPr lang="en-US" sz="3800" dirty="0">
                <a:solidFill>
                  <a:schemeClr val="accent5">
                    <a:lumMod val="75000"/>
                  </a:schemeClr>
                </a:solidFill>
              </a:rPr>
              <a:t>Program Design: </a:t>
            </a:r>
            <a:r>
              <a:rPr lang="en-US" sz="3800" dirty="0"/>
              <a:t>Sheryl Clements</a:t>
            </a:r>
          </a:p>
          <a:p>
            <a:endParaRPr lang="en-US" sz="3800" dirty="0"/>
          </a:p>
          <a:p>
            <a:r>
              <a:rPr lang="en-US" sz="3800" dirty="0">
                <a:solidFill>
                  <a:schemeClr val="accent6">
                    <a:lumMod val="75000"/>
                  </a:schemeClr>
                </a:solidFill>
              </a:rPr>
              <a:t>A/V Assistance: </a:t>
            </a:r>
            <a:r>
              <a:rPr lang="en-US" sz="3600" dirty="0"/>
              <a:t>Steven Becker, ADHS </a:t>
            </a: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083" y="298548"/>
            <a:ext cx="2217474" cy="7052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10515600" cy="1010121"/>
          </a:xfrm>
        </p:spPr>
        <p:txBody>
          <a:bodyPr>
            <a:normAutofit/>
          </a:bodyPr>
          <a:lstStyle/>
          <a:p>
            <a:r>
              <a:rPr lang="en-US" dirty="0">
                <a:solidFill>
                  <a:schemeClr val="accent2">
                    <a:lumMod val="75000"/>
                  </a:schemeClr>
                </a:solidFill>
              </a:rPr>
              <a:t>Thank You to Our Board!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2613" y="1024445"/>
            <a:ext cx="10766774" cy="4801314"/>
          </a:xfrm>
          <a:prstGeom prst="rect">
            <a:avLst/>
          </a:prstGeom>
          <a:noFill/>
        </p:spPr>
        <p:txBody>
          <a:bodyPr wrap="square" rtlCol="0">
            <a:spAutoFit/>
          </a:bodyPr>
          <a:lstStyle/>
          <a:p>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Pele Peacock Fisher</a:t>
            </a:r>
            <a:r>
              <a:rPr lang="en-US" dirty="0">
                <a:latin typeface="Verdana" panose="020B0604030504040204" pitchFamily="34" charset="0"/>
                <a:ea typeface="Verdana" panose="020B0604030504040204" pitchFamily="34" charset="0"/>
              </a:rPr>
              <a:t>, 	JD President </a:t>
            </a:r>
          </a:p>
          <a:p>
            <a:r>
              <a:rPr lang="en-US" b="1" dirty="0">
                <a:latin typeface="Verdana" panose="020B0604030504040204" pitchFamily="34" charset="0"/>
                <a:ea typeface="Verdana" panose="020B0604030504040204" pitchFamily="34" charset="0"/>
              </a:rPr>
              <a:t>Aimee </a:t>
            </a:r>
            <a:r>
              <a:rPr lang="en-US" b="1" dirty="0" err="1">
                <a:latin typeface="Verdana" panose="020B0604030504040204" pitchFamily="34" charset="0"/>
                <a:ea typeface="Verdana" panose="020B0604030504040204" pitchFamily="34" charset="0"/>
              </a:rPr>
              <a:t>Sitzler</a:t>
            </a:r>
            <a:r>
              <a:rPr lang="en-US" dirty="0">
                <a:latin typeface="Verdana" panose="020B0604030504040204" pitchFamily="34" charset="0"/>
                <a:ea typeface="Verdana" panose="020B0604030504040204" pitchFamily="34" charset="0"/>
              </a:rPr>
              <a:t>, Immediate Past President </a:t>
            </a:r>
          </a:p>
          <a:p>
            <a:r>
              <a:rPr lang="en-US" b="1" dirty="0">
                <a:latin typeface="Verdana" panose="020B0604030504040204" pitchFamily="34" charset="0"/>
                <a:ea typeface="Verdana" panose="020B0604030504040204" pitchFamily="34" charset="0"/>
              </a:rPr>
              <a:t>Kim Val Pelt</a:t>
            </a:r>
            <a:r>
              <a:rPr lang="en-US" dirty="0">
                <a:latin typeface="Verdana" panose="020B0604030504040204" pitchFamily="34" charset="0"/>
                <a:ea typeface="Verdana" panose="020B0604030504040204" pitchFamily="34" charset="0"/>
              </a:rPr>
              <a:t>, President Elect </a:t>
            </a:r>
          </a:p>
          <a:p>
            <a:r>
              <a:rPr lang="en-US" b="1" dirty="0">
                <a:latin typeface="Verdana" panose="020B0604030504040204" pitchFamily="34" charset="0"/>
                <a:ea typeface="Verdana" panose="020B0604030504040204" pitchFamily="34" charset="0"/>
              </a:rPr>
              <a:t>Kelli Donley Williams</a:t>
            </a:r>
            <a:r>
              <a:rPr lang="en-US" dirty="0">
                <a:latin typeface="Verdana" panose="020B0604030504040204" pitchFamily="34" charset="0"/>
                <a:ea typeface="Verdana" panose="020B0604030504040204" pitchFamily="34" charset="0"/>
              </a:rPr>
              <a:t>, Vice President </a:t>
            </a:r>
          </a:p>
          <a:p>
            <a:r>
              <a:rPr lang="en-US" b="1" dirty="0">
                <a:latin typeface="Verdana" panose="020B0604030504040204" pitchFamily="34" charset="0"/>
                <a:ea typeface="Verdana" panose="020B0604030504040204" pitchFamily="34" charset="0"/>
              </a:rPr>
              <a:t>Felicia </a:t>
            </a:r>
            <a:r>
              <a:rPr lang="en-US" b="1" dirty="0" err="1">
                <a:latin typeface="Verdana" panose="020B0604030504040204" pitchFamily="34" charset="0"/>
                <a:ea typeface="Verdana" panose="020B0604030504040204" pitchFamily="34" charset="0"/>
              </a:rPr>
              <a:t>Trembath</a:t>
            </a:r>
            <a:r>
              <a:rPr lang="en-US" dirty="0">
                <a:latin typeface="Verdana" panose="020B0604030504040204" pitchFamily="34" charset="0"/>
                <a:ea typeface="Verdana" panose="020B0604030504040204" pitchFamily="34" charset="0"/>
              </a:rPr>
              <a:t>, Secretary </a:t>
            </a:r>
          </a:p>
          <a:p>
            <a:r>
              <a:rPr lang="en-US" b="1" dirty="0">
                <a:latin typeface="Verdana" panose="020B0604030504040204" pitchFamily="34" charset="0"/>
                <a:ea typeface="Verdana" panose="020B0604030504040204" pitchFamily="34" charset="0"/>
              </a:rPr>
              <a:t>Sean </a:t>
            </a:r>
            <a:r>
              <a:rPr lang="en-US" b="1" dirty="0" err="1">
                <a:latin typeface="Verdana" panose="020B0604030504040204" pitchFamily="34" charset="0"/>
                <a:ea typeface="Verdana" panose="020B0604030504040204" pitchFamily="34" charset="0"/>
              </a:rPr>
              <a:t>Clendaniel</a:t>
            </a:r>
            <a:r>
              <a:rPr lang="en-US" dirty="0">
                <a:latin typeface="Verdana" panose="020B0604030504040204" pitchFamily="34" charset="0"/>
                <a:ea typeface="Verdana" panose="020B0604030504040204" pitchFamily="34" charset="0"/>
              </a:rPr>
              <a:t>, Treasurer </a:t>
            </a:r>
          </a:p>
          <a:p>
            <a:r>
              <a:rPr lang="en-US" b="1" dirty="0">
                <a:latin typeface="Verdana" panose="020B0604030504040204" pitchFamily="34" charset="0"/>
                <a:ea typeface="Verdana" panose="020B0604030504040204" pitchFamily="34" charset="0"/>
              </a:rPr>
              <a:t>Rebecca </a:t>
            </a:r>
            <a:r>
              <a:rPr lang="en-US" b="1" dirty="0" err="1">
                <a:latin typeface="Verdana" panose="020B0604030504040204" pitchFamily="34" charset="0"/>
                <a:ea typeface="Verdana" panose="020B0604030504040204" pitchFamily="34" charset="0"/>
              </a:rPr>
              <a:t>Nevedale</a:t>
            </a:r>
            <a:r>
              <a:rPr lang="en-US" dirty="0">
                <a:latin typeface="Verdana" panose="020B0604030504040204" pitchFamily="34" charset="0"/>
                <a:ea typeface="Verdana" panose="020B0604030504040204" pitchFamily="34" charset="0"/>
              </a:rPr>
              <a:t>, Affiliate Representative on the Governing APHA Council </a:t>
            </a:r>
          </a:p>
          <a:p>
            <a:r>
              <a:rPr lang="en-US" b="1" dirty="0">
                <a:latin typeface="Verdana" panose="020B0604030504040204" pitchFamily="34" charset="0"/>
                <a:ea typeface="Verdana" panose="020B0604030504040204" pitchFamily="34" charset="0"/>
              </a:rPr>
              <a:t>Susan Gerard</a:t>
            </a:r>
            <a:r>
              <a:rPr lang="en-US" dirty="0">
                <a:latin typeface="Verdana" panose="020B0604030504040204" pitchFamily="34" charset="0"/>
                <a:ea typeface="Verdana" panose="020B0604030504040204" pitchFamily="34" charset="0"/>
              </a:rPr>
              <a:t>, Director at Large </a:t>
            </a:r>
          </a:p>
          <a:p>
            <a:r>
              <a:rPr lang="en-US" b="1" dirty="0">
                <a:latin typeface="Verdana" panose="020B0604030504040204" pitchFamily="34" charset="0"/>
                <a:ea typeface="Verdana" panose="020B0604030504040204" pitchFamily="34" charset="0"/>
              </a:rPr>
              <a:t>Zaida </a:t>
            </a:r>
            <a:r>
              <a:rPr lang="en-US" b="1" dirty="0" err="1">
                <a:latin typeface="Verdana" panose="020B0604030504040204" pitchFamily="34" charset="0"/>
                <a:ea typeface="Verdana" panose="020B0604030504040204" pitchFamily="34" charset="0"/>
              </a:rPr>
              <a:t>Dedolph</a:t>
            </a:r>
            <a:r>
              <a:rPr lang="en-US" dirty="0">
                <a:latin typeface="Verdana" panose="020B0604030504040204" pitchFamily="34" charset="0"/>
                <a:ea typeface="Verdana" panose="020B0604030504040204" pitchFamily="34" charset="0"/>
              </a:rPr>
              <a:t>, Director of Public Policy </a:t>
            </a:r>
          </a:p>
          <a:p>
            <a:r>
              <a:rPr lang="en-US" b="1" dirty="0">
                <a:latin typeface="Verdana" panose="020B0604030504040204" pitchFamily="34" charset="0"/>
                <a:ea typeface="Verdana" panose="020B0604030504040204" pitchFamily="34" charset="0"/>
              </a:rPr>
              <a:t>Eric </a:t>
            </a:r>
            <a:r>
              <a:rPr lang="en-US" b="1" dirty="0" err="1">
                <a:latin typeface="Verdana" panose="020B0604030504040204" pitchFamily="34" charset="0"/>
                <a:ea typeface="Verdana" panose="020B0604030504040204" pitchFamily="34" charset="0"/>
              </a:rPr>
              <a:t>Tomlon</a:t>
            </a:r>
            <a:r>
              <a:rPr lang="en-US" dirty="0">
                <a:latin typeface="Verdana" panose="020B0604030504040204" pitchFamily="34" charset="0"/>
                <a:ea typeface="Verdana" panose="020B0604030504040204" pitchFamily="34" charset="0"/>
              </a:rPr>
              <a:t>, Director of Professional Development </a:t>
            </a:r>
          </a:p>
          <a:p>
            <a:r>
              <a:rPr lang="en-US" b="1" dirty="0" err="1">
                <a:latin typeface="Verdana" panose="020B0604030504040204" pitchFamily="34" charset="0"/>
                <a:ea typeface="Verdana" panose="020B0604030504040204" pitchFamily="34" charset="0"/>
              </a:rPr>
              <a:t>Zeruiah</a:t>
            </a:r>
            <a:r>
              <a:rPr lang="en-US" b="1" dirty="0">
                <a:latin typeface="Verdana" panose="020B0604030504040204" pitchFamily="34" charset="0"/>
                <a:ea typeface="Verdana" panose="020B0604030504040204" pitchFamily="34" charset="0"/>
              </a:rPr>
              <a:t> Buchanan</a:t>
            </a:r>
            <a:r>
              <a:rPr lang="en-US" dirty="0">
                <a:latin typeface="Verdana" panose="020B0604030504040204" pitchFamily="34" charset="0"/>
                <a:ea typeface="Verdana" panose="020B0604030504040204" pitchFamily="34" charset="0"/>
              </a:rPr>
              <a:t>, Public Member </a:t>
            </a:r>
          </a:p>
          <a:p>
            <a:r>
              <a:rPr lang="en-US" b="1" dirty="0">
                <a:latin typeface="Verdana" panose="020B0604030504040204" pitchFamily="34" charset="0"/>
                <a:ea typeface="Verdana" panose="020B0604030504040204" pitchFamily="34" charset="0"/>
              </a:rPr>
              <a:t>Michael Murphy</a:t>
            </a:r>
            <a:r>
              <a:rPr lang="en-US" dirty="0">
                <a:latin typeface="Verdana" panose="020B0604030504040204" pitchFamily="34" charset="0"/>
                <a:ea typeface="Verdana" panose="020B0604030504040204" pitchFamily="34" charset="0"/>
              </a:rPr>
              <a:t>, Director of Marketing &amp; Public Relations </a:t>
            </a:r>
          </a:p>
          <a:p>
            <a:r>
              <a:rPr lang="en-US" b="1" dirty="0">
                <a:latin typeface="Verdana" panose="020B0604030504040204" pitchFamily="34" charset="0"/>
                <a:ea typeface="Verdana" panose="020B0604030504040204" pitchFamily="34" charset="0"/>
              </a:rPr>
              <a:t>Carly </a:t>
            </a:r>
            <a:r>
              <a:rPr lang="en-US" b="1" dirty="0" err="1">
                <a:latin typeface="Verdana" panose="020B0604030504040204" pitchFamily="34" charset="0"/>
                <a:ea typeface="Verdana" panose="020B0604030504040204" pitchFamily="34" charset="0"/>
              </a:rPr>
              <a:t>Camplain</a:t>
            </a:r>
            <a:r>
              <a:rPr lang="en-US" dirty="0">
                <a:latin typeface="Verdana" panose="020B0604030504040204" pitchFamily="34" charset="0"/>
                <a:ea typeface="Verdana" panose="020B0604030504040204" pitchFamily="34" charset="0"/>
              </a:rPr>
              <a:t>, Student Representative </a:t>
            </a:r>
          </a:p>
          <a:p>
            <a:r>
              <a:rPr lang="en-US" b="1" dirty="0">
                <a:latin typeface="Verdana" panose="020B0604030504040204" pitchFamily="34" charset="0"/>
                <a:ea typeface="Verdana" panose="020B0604030504040204" pitchFamily="34" charset="0"/>
              </a:rPr>
              <a:t>Lilliana Cardenas</a:t>
            </a:r>
            <a:r>
              <a:rPr lang="en-US" dirty="0">
                <a:latin typeface="Verdana" panose="020B0604030504040204" pitchFamily="34" charset="0"/>
                <a:ea typeface="Verdana" panose="020B0604030504040204" pitchFamily="34" charset="0"/>
              </a:rPr>
              <a:t>, Director at Large </a:t>
            </a:r>
          </a:p>
          <a:p>
            <a:r>
              <a:rPr lang="en-US" b="1" dirty="0">
                <a:latin typeface="Verdana" panose="020B0604030504040204" pitchFamily="34" charset="0"/>
                <a:ea typeface="Verdana" panose="020B0604030504040204" pitchFamily="34" charset="0"/>
              </a:rPr>
              <a:t>Mac McCullough</a:t>
            </a:r>
            <a:r>
              <a:rPr lang="en-US" dirty="0">
                <a:latin typeface="Verdana" panose="020B0604030504040204" pitchFamily="34" charset="0"/>
                <a:ea typeface="Verdana" panose="020B0604030504040204" pitchFamily="34" charset="0"/>
              </a:rPr>
              <a:t>, Public Member </a:t>
            </a:r>
          </a:p>
          <a:p>
            <a:r>
              <a:rPr lang="en-US" b="1" dirty="0">
                <a:latin typeface="Verdana" panose="020B0604030504040204" pitchFamily="34" charset="0"/>
                <a:ea typeface="Verdana" panose="020B0604030504040204" pitchFamily="34" charset="0"/>
              </a:rPr>
              <a:t>Leslie Horton</a:t>
            </a:r>
            <a:r>
              <a:rPr lang="en-US" dirty="0">
                <a:latin typeface="Verdana" panose="020B0604030504040204" pitchFamily="34" charset="0"/>
                <a:ea typeface="Verdana" panose="020B0604030504040204" pitchFamily="34" charset="0"/>
              </a:rPr>
              <a:t>, Director at Large</a:t>
            </a: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218" y="595251"/>
            <a:ext cx="2217474" cy="705223"/>
          </a:xfrm>
          <a:prstGeom prst="rect">
            <a:avLst/>
          </a:prstGeom>
        </p:spPr>
      </p:pic>
    </p:spTree>
    <p:extLst>
      <p:ext uri="{BB962C8B-B14F-4D97-AF65-F5344CB8AC3E}">
        <p14:creationId xmlns:p14="http://schemas.microsoft.com/office/powerpoint/2010/main" val="325083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93293" y="774607"/>
            <a:ext cx="11146247" cy="550920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rPr>
              <a:t>Looking Toward the Future</a:t>
            </a:r>
            <a:r>
              <a:rPr lang="en-US" sz="2800" dirty="0">
                <a:latin typeface="Verdana" panose="020B0604030504040204" pitchFamily="34" charset="0"/>
                <a:ea typeface="Verdana" panose="020B0604030504040204" pitchFamily="34" charset="0"/>
              </a:rPr>
              <a:t>:</a:t>
            </a:r>
          </a:p>
          <a:p>
            <a:r>
              <a:rPr lang="en-US" sz="2400" dirty="0">
                <a:latin typeface="Verdana" panose="020B0604030504040204" pitchFamily="34" charset="0"/>
                <a:ea typeface="Verdana" panose="020B0604030504040204" pitchFamily="34" charset="0"/>
              </a:rPr>
              <a:t>The State and Regional AHEC Priorities in a Post-Pandemic Arizona</a:t>
            </a:r>
          </a:p>
          <a:p>
            <a:endParaRPr lang="en-US" b="1" dirty="0">
              <a:latin typeface="Verdana" panose="020B0604030504040204" pitchFamily="34" charset="0"/>
              <a:ea typeface="Verdana" panose="020B0604030504040204" pitchFamily="34" charset="0"/>
            </a:endParaRPr>
          </a:p>
          <a:p>
            <a:r>
              <a:rPr lang="en-US" sz="2000" b="1" dirty="0">
                <a:latin typeface="Verdana" panose="020B0604030504040204" pitchFamily="34" charset="0"/>
                <a:ea typeface="Verdana" panose="020B0604030504040204" pitchFamily="34" charset="0"/>
              </a:rPr>
              <a:t>Moderator:</a:t>
            </a:r>
          </a:p>
          <a:p>
            <a:endParaRPr lang="en-US" sz="2000"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Leila Barraza</a:t>
            </a:r>
            <a:r>
              <a:rPr lang="en-US" dirty="0">
                <a:latin typeface="Verdana" panose="020B0604030504040204" pitchFamily="34" charset="0"/>
                <a:ea typeface="Verdana" panose="020B0604030504040204" pitchFamily="34" charset="0"/>
              </a:rPr>
              <a:t>, JD, MPH, </a:t>
            </a:r>
          </a:p>
          <a:p>
            <a:r>
              <a:rPr lang="en-US" dirty="0" err="1">
                <a:latin typeface="Verdana" panose="020B0604030504040204" pitchFamily="34" charset="0"/>
                <a:ea typeface="Verdana" panose="020B0604030504040204" pitchFamily="34" charset="0"/>
              </a:rPr>
              <a:t>UArizona</a:t>
            </a:r>
            <a:r>
              <a:rPr lang="en-US" dirty="0">
                <a:latin typeface="Verdana" panose="020B0604030504040204" pitchFamily="34" charset="0"/>
                <a:ea typeface="Verdana" panose="020B0604030504040204" pitchFamily="34" charset="0"/>
              </a:rPr>
              <a:t> Area Health Education Center (AHEC) Director</a:t>
            </a:r>
          </a:p>
          <a:p>
            <a:endParaRPr lang="en-US"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r>
              <a:rPr lang="en-US" sz="2000" b="1" dirty="0">
                <a:latin typeface="Verdana" panose="020B0604030504040204" pitchFamily="34" charset="0"/>
                <a:ea typeface="Verdana" panose="020B0604030504040204" pitchFamily="34" charset="0"/>
              </a:rPr>
              <a:t>Panelists:</a:t>
            </a:r>
          </a:p>
          <a:p>
            <a:endParaRPr lang="en-US"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b="1" dirty="0">
                <a:latin typeface="Verdana" panose="020B0604030504040204" pitchFamily="34" charset="0"/>
                <a:ea typeface="Verdana" panose="020B0604030504040204" pitchFamily="34" charset="0"/>
              </a:rPr>
              <a:t>Ana Roscetti</a:t>
            </a:r>
            <a:r>
              <a:rPr lang="en-US" dirty="0">
                <a:latin typeface="Verdana" panose="020B0604030504040204" pitchFamily="34" charset="0"/>
                <a:ea typeface="Verdana" panose="020B0604030504040204" pitchFamily="34" charset="0"/>
              </a:rPr>
              <a:t>,</a:t>
            </a:r>
            <a:r>
              <a:rPr lang="en-US" b="1" dirty="0">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Director, Central Arizona AHEC</a:t>
            </a:r>
          </a:p>
          <a:p>
            <a:pPr marL="285750" indent="-285750">
              <a:buFont typeface="Arial" panose="020B0604020202020204" pitchFamily="34" charset="0"/>
              <a:buChar char="•"/>
            </a:pPr>
            <a:r>
              <a:rPr lang="en-US" b="1" dirty="0">
                <a:latin typeface="Verdana" panose="020B0604030504040204" pitchFamily="34" charset="0"/>
                <a:ea typeface="Verdana" panose="020B0604030504040204" pitchFamily="34" charset="0"/>
              </a:rPr>
              <a:t>Marica </a:t>
            </a:r>
            <a:r>
              <a:rPr lang="en-US" b="1" dirty="0" err="1">
                <a:latin typeface="Verdana" panose="020B0604030504040204" pitchFamily="34" charset="0"/>
                <a:ea typeface="Verdana" panose="020B0604030504040204" pitchFamily="34" charset="0"/>
              </a:rPr>
              <a:t>Martinic</a:t>
            </a:r>
            <a:r>
              <a:rPr lang="en-US" dirty="0">
                <a:latin typeface="Verdana" panose="020B0604030504040204" pitchFamily="34" charset="0"/>
                <a:ea typeface="Verdana" panose="020B0604030504040204" pitchFamily="34" charset="0"/>
              </a:rPr>
              <a:t>, MPH, Director, Northern Arizona AHEC</a:t>
            </a:r>
          </a:p>
          <a:p>
            <a:pPr marL="285750" indent="-285750">
              <a:buFont typeface="Arial" panose="020B0604020202020204" pitchFamily="34" charset="0"/>
              <a:buChar char="•"/>
            </a:pPr>
            <a:r>
              <a:rPr lang="en-US" b="1" dirty="0">
                <a:latin typeface="Verdana" panose="020B0604030504040204" pitchFamily="34" charset="0"/>
                <a:ea typeface="Verdana" panose="020B0604030504040204" pitchFamily="34" charset="0"/>
              </a:rPr>
              <a:t>Brenda Sanchez</a:t>
            </a:r>
            <a:r>
              <a:rPr lang="en-US" dirty="0">
                <a:latin typeface="Verdana" panose="020B0604030504040204" pitchFamily="34" charset="0"/>
                <a:ea typeface="Verdana" panose="020B0604030504040204" pitchFamily="34" charset="0"/>
              </a:rPr>
              <a:t>, Border Binational Program Coordinator, Southeast Arizona AHEC</a:t>
            </a:r>
          </a:p>
          <a:p>
            <a:pPr marL="285750" indent="-285750">
              <a:buFont typeface="Arial" panose="020B0604020202020204" pitchFamily="34" charset="0"/>
              <a:buChar char="•"/>
            </a:pPr>
            <a:r>
              <a:rPr lang="en-US" b="1" dirty="0" err="1">
                <a:latin typeface="Verdana" panose="020B0604030504040204" pitchFamily="34" charset="0"/>
                <a:ea typeface="Verdana" panose="020B0604030504040204" pitchFamily="34" charset="0"/>
              </a:rPr>
              <a:t>Joena</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Ezroj</a:t>
            </a:r>
            <a:r>
              <a:rPr lang="en-US" dirty="0">
                <a:latin typeface="Verdana" panose="020B0604030504040204" pitchFamily="34" charset="0"/>
                <a:ea typeface="Verdana" panose="020B0604030504040204" pitchFamily="34" charset="0"/>
              </a:rPr>
              <a:t>, Western Arizona AHEC</a:t>
            </a:r>
          </a:p>
          <a:p>
            <a:pPr marL="285750" indent="-285750">
              <a:buFont typeface="Arial" panose="020B0604020202020204" pitchFamily="34" charset="0"/>
              <a:buChar char="•"/>
            </a:pPr>
            <a:r>
              <a:rPr lang="en-US" b="1" dirty="0">
                <a:latin typeface="Verdana" panose="020B0604030504040204" pitchFamily="34" charset="0"/>
                <a:ea typeface="Verdana" panose="020B0604030504040204" pitchFamily="34" charset="0"/>
              </a:rPr>
              <a:t>Kim Russell</a:t>
            </a:r>
            <a:r>
              <a:rPr lang="en-US" dirty="0">
                <a:latin typeface="Verdana" panose="020B0604030504040204" pitchFamily="34" charset="0"/>
                <a:ea typeface="Verdana" panose="020B0604030504040204" pitchFamily="34" charset="0"/>
              </a:rPr>
              <a:t>, Representative on Behalf of the new Tribal AHEC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Play Video: </a:t>
            </a:r>
            <a:r>
              <a:rPr kumimoji="0" lang="en-US" sz="2000" b="0" i="0" u="none"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2"/>
              </a:rPr>
              <a:t>https://youtu.be/DHq7f_500Gk</a:t>
            </a:r>
            <a:endPar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742950" lvl="1" indent="-285750">
              <a:buFont typeface="Arial" panose="020B0604020202020204" pitchFamily="34" charset="0"/>
              <a:buChar char="•"/>
            </a:pPr>
            <a:endParaRPr lang="en-US" b="1"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pic>
        <p:nvPicPr>
          <p:cNvPr id="11" name="Picture 2" descr="Leila Barraza Named Director of the Arizona Area Health Education Centers  Program | Health Sciences Connect">
            <a:extLst>
              <a:ext uri="{FF2B5EF4-FFF2-40B4-BE49-F238E27FC236}">
                <a16:creationId xmlns:a16="http://schemas.microsoft.com/office/drawing/2014/main" id="{1A295B86-8AA5-4498-B7D5-E36F15FEF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542" y="2251748"/>
            <a:ext cx="1283261" cy="155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4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131F0E-E273-0842-9C96-0468D6638D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1492" y="477738"/>
            <a:ext cx="3929063" cy="4522992"/>
          </a:xfrm>
          <a:prstGeom prst="rect">
            <a:avLst/>
          </a:prstGeom>
        </p:spPr>
      </p:pic>
      <p:sp>
        <p:nvSpPr>
          <p:cNvPr id="6" name="TextBox 5">
            <a:extLst>
              <a:ext uri="{FF2B5EF4-FFF2-40B4-BE49-F238E27FC236}">
                <a16:creationId xmlns:a16="http://schemas.microsoft.com/office/drawing/2014/main" id="{8CC61BF0-0BA7-5042-9835-81FD4BD810A4}"/>
              </a:ext>
            </a:extLst>
          </p:cNvPr>
          <p:cNvSpPr txBox="1"/>
          <p:nvPr/>
        </p:nvSpPr>
        <p:spPr>
          <a:xfrm>
            <a:off x="5153701" y="4667146"/>
            <a:ext cx="4864483" cy="769441"/>
          </a:xfrm>
          <a:prstGeom prst="rect">
            <a:avLst/>
          </a:prstGeom>
          <a:noFill/>
          <a:ln>
            <a:noFill/>
          </a:ln>
        </p:spPr>
        <p:txBody>
          <a:bodyPr wrap="square" rtlCol="0">
            <a:spAutoFit/>
          </a:bodyPr>
          <a:lstStyle/>
          <a:p>
            <a:pPr defTabSz="457200"/>
            <a:r>
              <a:rPr lang="en-US" sz="2400" b="1" u="sng" dirty="0" err="1">
                <a:solidFill>
                  <a:srgbClr val="0070C0"/>
                </a:solidFill>
                <a:latin typeface="Calibri" panose="020F0502020204030204" pitchFamily="34" charset="0"/>
                <a:cs typeface="Calibri" panose="020F0502020204030204" pitchFamily="34" charset="0"/>
              </a:rPr>
              <a:t>AzAHEC</a:t>
            </a:r>
            <a:r>
              <a:rPr lang="en-US" sz="2400" b="1" u="sng" dirty="0">
                <a:solidFill>
                  <a:srgbClr val="0070C0"/>
                </a:solidFill>
                <a:latin typeface="Calibri" panose="020F0502020204030204" pitchFamily="34" charset="0"/>
                <a:cs typeface="Calibri" panose="020F0502020204030204" pitchFamily="34" charset="0"/>
              </a:rPr>
              <a:t> Program Office </a:t>
            </a:r>
            <a:endParaRPr lang="en-US" sz="2400" b="1" dirty="0">
              <a:solidFill>
                <a:srgbClr val="0070C0"/>
              </a:solidFill>
              <a:latin typeface="Calibri" panose="020F0502020204030204" pitchFamily="34" charset="0"/>
              <a:cs typeface="Calibri" panose="020F0502020204030204" pitchFamily="34" charset="0"/>
            </a:endParaRPr>
          </a:p>
          <a:p>
            <a:pPr defTabSz="457200"/>
            <a:r>
              <a:rPr lang="en-US" sz="2000" b="1" dirty="0">
                <a:solidFill>
                  <a:srgbClr val="0070C0"/>
                </a:solidFill>
                <a:latin typeface="Calibri" panose="020F0502020204030204" pitchFamily="34" charset="0"/>
                <a:cs typeface="Calibri" panose="020F0502020204030204" pitchFamily="34" charset="0"/>
              </a:rPr>
              <a:t>University of Arizona Tucson</a:t>
            </a:r>
          </a:p>
        </p:txBody>
      </p:sp>
      <p:sp>
        <p:nvSpPr>
          <p:cNvPr id="9" name="TextBox 8">
            <a:extLst>
              <a:ext uri="{FF2B5EF4-FFF2-40B4-BE49-F238E27FC236}">
                <a16:creationId xmlns:a16="http://schemas.microsoft.com/office/drawing/2014/main" id="{ED095816-ED8E-FE42-9D40-AD1CE50B6646}"/>
              </a:ext>
            </a:extLst>
          </p:cNvPr>
          <p:cNvSpPr txBox="1"/>
          <p:nvPr/>
        </p:nvSpPr>
        <p:spPr>
          <a:xfrm>
            <a:off x="1960141" y="2484855"/>
            <a:ext cx="4231351" cy="1785104"/>
          </a:xfrm>
          <a:prstGeom prst="rect">
            <a:avLst/>
          </a:prstGeom>
          <a:noFill/>
        </p:spPr>
        <p:txBody>
          <a:bodyPr wrap="none" rtlCol="0">
            <a:spAutoFit/>
          </a:bodyPr>
          <a:lstStyle/>
          <a:p>
            <a:pPr defTabSz="457200"/>
            <a:r>
              <a:rPr lang="en-US" sz="2000" u="sng" dirty="0">
                <a:solidFill>
                  <a:srgbClr val="000000"/>
                </a:solidFill>
                <a:latin typeface="Calibri" panose="020F0502020204030204" pitchFamily="34" charset="0"/>
                <a:cs typeface="Calibri" panose="020F0502020204030204" pitchFamily="34" charset="0"/>
              </a:rPr>
              <a:t>Five </a:t>
            </a:r>
            <a:r>
              <a:rPr lang="en-US" sz="2000" u="sng" dirty="0" err="1">
                <a:solidFill>
                  <a:srgbClr val="000000"/>
                </a:solidFill>
                <a:latin typeface="Calibri" panose="020F0502020204030204" pitchFamily="34" charset="0"/>
                <a:cs typeface="Calibri" panose="020F0502020204030204" pitchFamily="34" charset="0"/>
              </a:rPr>
              <a:t>AzAHEC</a:t>
            </a:r>
            <a:r>
              <a:rPr lang="en-US" sz="2000" u="sng" dirty="0">
                <a:solidFill>
                  <a:srgbClr val="000000"/>
                </a:solidFill>
                <a:latin typeface="Calibri" panose="020F0502020204030204" pitchFamily="34" charset="0"/>
                <a:cs typeface="Calibri" panose="020F0502020204030204" pitchFamily="34" charset="0"/>
              </a:rPr>
              <a:t> Regional Centers</a:t>
            </a:r>
            <a:endParaRPr lang="en-US" sz="2000" dirty="0">
              <a:solidFill>
                <a:srgbClr val="000000"/>
              </a:solidFill>
              <a:latin typeface="Calibri" panose="020F0502020204030204" pitchFamily="34" charset="0"/>
              <a:cs typeface="Calibri" panose="020F0502020204030204" pitchFamily="34" charset="0"/>
            </a:endParaRPr>
          </a:p>
          <a:p>
            <a:pPr defTabSz="457200"/>
            <a:r>
              <a:rPr lang="en-US" b="1" dirty="0">
                <a:solidFill>
                  <a:srgbClr val="7030A0"/>
                </a:solidFill>
                <a:latin typeface="Calibri" panose="020F0502020204030204" pitchFamily="34" charset="0"/>
                <a:cs typeface="Calibri" panose="020F0502020204030204" pitchFamily="34" charset="0"/>
              </a:rPr>
              <a:t>Central Arizona AHEC (CAAHEC) Phoenix </a:t>
            </a:r>
          </a:p>
          <a:p>
            <a:pPr defTabSz="457200"/>
            <a:r>
              <a:rPr lang="en-US" b="1" dirty="0">
                <a:solidFill>
                  <a:srgbClr val="C00000"/>
                </a:solidFill>
                <a:latin typeface="Calibri" panose="020F0502020204030204" pitchFamily="34" charset="0"/>
                <a:cs typeface="Calibri" panose="020F0502020204030204" pitchFamily="34" charset="0"/>
              </a:rPr>
              <a:t>Eastern Arizona AHEC (EAHEC) Globe</a:t>
            </a:r>
          </a:p>
          <a:p>
            <a:pPr defTabSz="457200"/>
            <a:r>
              <a:rPr lang="en-US" b="1" dirty="0">
                <a:solidFill>
                  <a:srgbClr val="007F40"/>
                </a:solidFill>
                <a:latin typeface="Calibri" panose="020F0502020204030204" pitchFamily="34" charset="0"/>
                <a:cs typeface="Calibri" panose="020F0502020204030204" pitchFamily="34" charset="0"/>
              </a:rPr>
              <a:t>Northern Arizona AHEC (NAHEC) Flagstaff</a:t>
            </a:r>
          </a:p>
          <a:p>
            <a:pPr defTabSz="457200"/>
            <a:r>
              <a:rPr lang="en-US" b="1" dirty="0">
                <a:solidFill>
                  <a:srgbClr val="F79646">
                    <a:lumMod val="75000"/>
                  </a:srgbClr>
                </a:solidFill>
                <a:latin typeface="Calibri" panose="020F0502020204030204" pitchFamily="34" charset="0"/>
                <a:cs typeface="Calibri" panose="020F0502020204030204" pitchFamily="34" charset="0"/>
              </a:rPr>
              <a:t>Southeast Arizona AHEC (SEAHEC) Nogales</a:t>
            </a:r>
          </a:p>
          <a:p>
            <a:pPr defTabSz="457200"/>
            <a:r>
              <a:rPr lang="en-US" b="1" dirty="0">
                <a:solidFill>
                  <a:srgbClr val="0070C0"/>
                </a:solidFill>
                <a:latin typeface="Calibri" panose="020F0502020204030204" pitchFamily="34" charset="0"/>
                <a:cs typeface="Calibri" panose="020F0502020204030204" pitchFamily="34" charset="0"/>
              </a:rPr>
              <a:t>Western AHEC (WAHEC) Somerton</a:t>
            </a:r>
          </a:p>
        </p:txBody>
      </p:sp>
      <p:sp>
        <p:nvSpPr>
          <p:cNvPr id="2" name="Bent Arrow 1">
            <a:extLst>
              <a:ext uri="{FF2B5EF4-FFF2-40B4-BE49-F238E27FC236}">
                <a16:creationId xmlns:a16="http://schemas.microsoft.com/office/drawing/2014/main" id="{C710CADF-0D4C-1A47-81C6-D334B06DA13A}"/>
              </a:ext>
            </a:extLst>
          </p:cNvPr>
          <p:cNvSpPr/>
          <p:nvPr/>
        </p:nvSpPr>
        <p:spPr>
          <a:xfrm>
            <a:off x="8214644" y="4191000"/>
            <a:ext cx="319757" cy="838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0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2EE8C89-C825-AC46-8026-F1672EAA7F9B}"/>
              </a:ext>
            </a:extLst>
          </p:cNvPr>
          <p:cNvSpPr txBox="1"/>
          <p:nvPr/>
        </p:nvSpPr>
        <p:spPr>
          <a:xfrm>
            <a:off x="1960141" y="477738"/>
            <a:ext cx="4482661" cy="2000548"/>
          </a:xfrm>
          <a:prstGeom prst="rect">
            <a:avLst/>
          </a:prstGeom>
          <a:noFill/>
        </p:spPr>
        <p:txBody>
          <a:bodyPr wrap="square" rtlCol="0">
            <a:spAutoFit/>
          </a:bodyPr>
          <a:lstStyle/>
          <a:p>
            <a:pPr defTabSz="457200"/>
            <a:r>
              <a:rPr lang="en-US" sz="2400" dirty="0">
                <a:solidFill>
                  <a:srgbClr val="000000"/>
                </a:solidFill>
                <a:latin typeface="Calibri" panose="020F0502020204030204" pitchFamily="34" charset="0"/>
                <a:cs typeface="Calibri" panose="020F0502020204030204" pitchFamily="34" charset="0"/>
              </a:rPr>
              <a:t>Since 1984 the </a:t>
            </a:r>
            <a:r>
              <a:rPr lang="en-US" sz="2400" dirty="0" err="1">
                <a:solidFill>
                  <a:srgbClr val="000000"/>
                </a:solidFill>
                <a:latin typeface="Calibri" panose="020F0502020204030204" pitchFamily="34" charset="0"/>
                <a:cs typeface="Calibri" panose="020F0502020204030204" pitchFamily="34" charset="0"/>
              </a:rPr>
              <a:t>AzAHEC</a:t>
            </a:r>
            <a:r>
              <a:rPr lang="en-US" sz="2400" dirty="0">
                <a:solidFill>
                  <a:srgbClr val="000000"/>
                </a:solidFill>
                <a:latin typeface="Calibri" panose="020F0502020204030204" pitchFamily="34" charset="0"/>
                <a:cs typeface="Calibri" panose="020F0502020204030204" pitchFamily="34" charset="0"/>
              </a:rPr>
              <a:t> mission</a:t>
            </a:r>
            <a:r>
              <a:rPr lang="en-US" sz="2000" dirty="0">
                <a:solidFill>
                  <a:srgbClr val="000000"/>
                </a:solidFill>
                <a:latin typeface="Calibri" panose="020F0502020204030204" pitchFamily="34" charset="0"/>
                <a:cs typeface="Calibri" panose="020F0502020204030204" pitchFamily="34" charset="0"/>
              </a:rPr>
              <a:t>: </a:t>
            </a:r>
            <a:r>
              <a:rPr lang="en-US" sz="2000" i="1" dirty="0">
                <a:solidFill>
                  <a:srgbClr val="000000"/>
                </a:solidFill>
                <a:latin typeface="Calibri" panose="020F0502020204030204" pitchFamily="34" charset="0"/>
                <a:cs typeface="Calibri" panose="020F0502020204030204" pitchFamily="34" charset="0"/>
              </a:rPr>
              <a:t> </a:t>
            </a:r>
          </a:p>
          <a:p>
            <a:pPr defTabSz="457200"/>
            <a:r>
              <a:rPr lang="en-US" sz="2000" i="1" dirty="0">
                <a:solidFill>
                  <a:srgbClr val="000000"/>
                </a:solidFill>
                <a:latin typeface="Calibri" panose="020F0502020204030204" pitchFamily="34" charset="0"/>
                <a:cs typeface="Calibri" panose="020F0502020204030204" pitchFamily="34" charset="0"/>
              </a:rPr>
              <a:t>to enhance access to quality primary care by improving the supply and distribution of health care professionals through </a:t>
            </a:r>
            <a:r>
              <a:rPr lang="en-US" sz="2000" b="1" i="1" dirty="0">
                <a:solidFill>
                  <a:srgbClr val="000000"/>
                </a:solidFill>
                <a:latin typeface="Calibri" panose="020F0502020204030204" pitchFamily="34" charset="0"/>
                <a:cs typeface="Calibri" panose="020F0502020204030204" pitchFamily="34" charset="0"/>
              </a:rPr>
              <a:t>academic community partnerships </a:t>
            </a:r>
            <a:r>
              <a:rPr lang="en-US" sz="2000" i="1" dirty="0">
                <a:solidFill>
                  <a:srgbClr val="000000"/>
                </a:solidFill>
                <a:latin typeface="Calibri" panose="020F0502020204030204" pitchFamily="34" charset="0"/>
                <a:cs typeface="Calibri" panose="020F0502020204030204" pitchFamily="34" charset="0"/>
              </a:rPr>
              <a:t>in rural and medically underserved areas</a:t>
            </a:r>
            <a:r>
              <a:rPr lang="en-US" sz="2000" dirty="0">
                <a:solidFill>
                  <a:srgbClr val="000000"/>
                </a:solidFill>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201B924E-961A-8745-8158-7BA64ACCF0DD}"/>
              </a:ext>
            </a:extLst>
          </p:cNvPr>
          <p:cNvPicPr/>
          <p:nvPr/>
        </p:nvPicPr>
        <p:blipFill>
          <a:blip r:embed="rId3" cstate="email">
            <a:extLst>
              <a:ext uri="{28A0092B-C50C-407E-A947-70E740481C1C}">
                <a14:useLocalDpi xmlns:a14="http://schemas.microsoft.com/office/drawing/2010/main"/>
              </a:ext>
            </a:extLst>
          </a:blip>
          <a:stretch>
            <a:fillRect/>
          </a:stretch>
        </p:blipFill>
        <p:spPr>
          <a:xfrm>
            <a:off x="1960140" y="5863465"/>
            <a:ext cx="2788692" cy="65689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E159ECB7-2E7C-A244-9A12-66992122E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89" y="5318234"/>
            <a:ext cx="1288232" cy="1374114"/>
          </a:xfrm>
          <a:prstGeom prst="rect">
            <a:avLst/>
          </a:prstGeom>
          <a:solidFill>
            <a:schemeClr val="bg1"/>
          </a:solidFill>
        </p:spPr>
      </p:pic>
    </p:spTree>
    <p:extLst>
      <p:ext uri="{BB962C8B-B14F-4D97-AF65-F5344CB8AC3E}">
        <p14:creationId xmlns:p14="http://schemas.microsoft.com/office/powerpoint/2010/main" val="266738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A2BFC-E9F9-6348-A30B-A08D27CADBDF}"/>
              </a:ext>
            </a:extLst>
          </p:cNvPr>
          <p:cNvSpPr txBox="1"/>
          <p:nvPr/>
        </p:nvSpPr>
        <p:spPr>
          <a:xfrm>
            <a:off x="1967448" y="229795"/>
            <a:ext cx="7633752" cy="769441"/>
          </a:xfrm>
          <a:prstGeom prst="rect">
            <a:avLst/>
          </a:prstGeom>
          <a:solidFill>
            <a:schemeClr val="accent5">
              <a:lumMod val="25000"/>
            </a:schemeClr>
          </a:solidFill>
        </p:spPr>
        <p:txBody>
          <a:bodyPr wrap="square" rtlCol="0">
            <a:spAutoFit/>
          </a:bodyPr>
          <a:lstStyle/>
          <a:p>
            <a:pPr algn="ctr" defTabSz="457200"/>
            <a:r>
              <a:rPr lang="en-US" sz="4400" dirty="0">
                <a:solidFill>
                  <a:srgbClr val="FFFFFF"/>
                </a:solidFill>
                <a:latin typeface="Arial"/>
              </a:rPr>
              <a:t>Pipeline to Practice</a:t>
            </a:r>
          </a:p>
        </p:txBody>
      </p:sp>
      <p:sp>
        <p:nvSpPr>
          <p:cNvPr id="3" name="TextBox 2">
            <a:extLst>
              <a:ext uri="{FF2B5EF4-FFF2-40B4-BE49-F238E27FC236}">
                <a16:creationId xmlns:a16="http://schemas.microsoft.com/office/drawing/2014/main" id="{1B78833A-39EF-464D-9243-7C3D2858043E}"/>
              </a:ext>
            </a:extLst>
          </p:cNvPr>
          <p:cNvSpPr txBox="1"/>
          <p:nvPr/>
        </p:nvSpPr>
        <p:spPr bwMode="auto">
          <a:xfrm>
            <a:off x="1996832" y="1200293"/>
            <a:ext cx="3169137" cy="815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none" lIns="38100" tIns="38100" rIns="38100" bIns="38100" numCol="1" rtlCol="0" anchor="ctr" anchorCtr="0" compatLnSpc="1">
            <a:prstTxWarp prst="textNoShape">
              <a:avLst/>
            </a:prstTxWarp>
            <a:spAutoFit/>
          </a:bodyPr>
          <a:lstStyle/>
          <a:p>
            <a:pPr defTabSz="457200"/>
            <a:r>
              <a:rPr lang="en-US" sz="2400" b="1" dirty="0">
                <a:solidFill>
                  <a:srgbClr val="002060"/>
                </a:solidFill>
                <a:latin typeface="Calibri" panose="020F0502020204030204" pitchFamily="34" charset="0"/>
                <a:cs typeface="Calibri" panose="020F0502020204030204" pitchFamily="34" charset="0"/>
              </a:rPr>
              <a:t>K-12 Pre-Professional</a:t>
            </a:r>
          </a:p>
          <a:p>
            <a:pPr defTabSz="457200"/>
            <a:r>
              <a:rPr lang="en-US" sz="1600" b="1" dirty="0">
                <a:solidFill>
                  <a:srgbClr val="002060"/>
                </a:solidFill>
                <a:latin typeface="Calibri" panose="020F0502020204030204" pitchFamily="34" charset="0"/>
                <a:cs typeface="Calibri" panose="020F0502020204030204" pitchFamily="34" charset="0"/>
              </a:rPr>
              <a:t>BLAISER, HOSA, Med-Start, SCRUBS</a:t>
            </a:r>
            <a:r>
              <a:rPr lang="en-US" sz="2400" b="1" dirty="0">
                <a:solidFill>
                  <a:srgbClr val="002060"/>
                </a:solidFill>
                <a:latin typeface="Calibri" panose="020F0502020204030204" pitchFamily="34" charset="0"/>
                <a:cs typeface="Calibri" panose="020F0502020204030204" pitchFamily="34" charset="0"/>
              </a:rPr>
              <a:t> </a:t>
            </a:r>
          </a:p>
        </p:txBody>
      </p:sp>
      <p:sp>
        <p:nvSpPr>
          <p:cNvPr id="4" name="Right Arrow 3">
            <a:extLst>
              <a:ext uri="{FF2B5EF4-FFF2-40B4-BE49-F238E27FC236}">
                <a16:creationId xmlns:a16="http://schemas.microsoft.com/office/drawing/2014/main" id="{DE5D6A19-B453-1447-BD46-2925D25B3872}"/>
              </a:ext>
            </a:extLst>
          </p:cNvPr>
          <p:cNvSpPr/>
          <p:nvPr/>
        </p:nvSpPr>
        <p:spPr bwMode="auto">
          <a:xfrm>
            <a:off x="4953001" y="1204379"/>
            <a:ext cx="2209799" cy="462796"/>
          </a:xfrm>
          <a:prstGeom prst="right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5" name="TextBox 4">
            <a:extLst>
              <a:ext uri="{FF2B5EF4-FFF2-40B4-BE49-F238E27FC236}">
                <a16:creationId xmlns:a16="http://schemas.microsoft.com/office/drawing/2014/main" id="{A87102C3-D441-AA41-88E3-9E8EF1B19E79}"/>
              </a:ext>
            </a:extLst>
          </p:cNvPr>
          <p:cNvSpPr txBox="1"/>
          <p:nvPr/>
        </p:nvSpPr>
        <p:spPr bwMode="auto">
          <a:xfrm>
            <a:off x="7309047" y="1130663"/>
            <a:ext cx="2438400" cy="10618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rtlCol="0" anchor="ctr" anchorCtr="0" compatLnSpc="1">
            <a:prstTxWarp prst="textNoShape">
              <a:avLst/>
            </a:prstTxWarp>
            <a:spAutoFit/>
          </a:bodyPr>
          <a:lstStyle/>
          <a:p>
            <a:pPr defTabSz="457200"/>
            <a:r>
              <a:rPr lang="en-US" sz="2400" b="1" dirty="0">
                <a:solidFill>
                  <a:srgbClr val="002060"/>
                </a:solidFill>
                <a:latin typeface="Calibri" panose="020F0502020204030204" pitchFamily="34" charset="0"/>
                <a:cs typeface="Calibri" panose="020F0502020204030204" pitchFamily="34" charset="0"/>
              </a:rPr>
              <a:t>Undergraduate</a:t>
            </a:r>
          </a:p>
          <a:p>
            <a:pPr defTabSz="457200"/>
            <a:r>
              <a:rPr lang="en-US" sz="2000" b="1" dirty="0">
                <a:solidFill>
                  <a:srgbClr val="002060"/>
                </a:solidFill>
                <a:latin typeface="Calibri" panose="020F0502020204030204" pitchFamily="34" charset="0"/>
                <a:cs typeface="Calibri" panose="020F0502020204030204" pitchFamily="34" charset="0"/>
              </a:rPr>
              <a:t>Community Colleges, Universities</a:t>
            </a:r>
          </a:p>
        </p:txBody>
      </p:sp>
      <p:sp>
        <p:nvSpPr>
          <p:cNvPr id="6" name="Down Arrow 5">
            <a:extLst>
              <a:ext uri="{FF2B5EF4-FFF2-40B4-BE49-F238E27FC236}">
                <a16:creationId xmlns:a16="http://schemas.microsoft.com/office/drawing/2014/main" id="{2E28DE35-3433-3E45-9F4C-2B81EF6141FC}"/>
              </a:ext>
            </a:extLst>
          </p:cNvPr>
          <p:cNvSpPr/>
          <p:nvPr/>
        </p:nvSpPr>
        <p:spPr bwMode="auto">
          <a:xfrm>
            <a:off x="7915705" y="2165320"/>
            <a:ext cx="466296" cy="2506336"/>
          </a:xfrm>
          <a:prstGeom prst="down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7" name="TextBox 6">
            <a:extLst>
              <a:ext uri="{FF2B5EF4-FFF2-40B4-BE49-F238E27FC236}">
                <a16:creationId xmlns:a16="http://schemas.microsoft.com/office/drawing/2014/main" id="{6437B133-1F57-A745-BD96-97AB23F4F785}"/>
              </a:ext>
            </a:extLst>
          </p:cNvPr>
          <p:cNvSpPr txBox="1"/>
          <p:nvPr/>
        </p:nvSpPr>
        <p:spPr bwMode="auto">
          <a:xfrm>
            <a:off x="7309048" y="4621053"/>
            <a:ext cx="2063553" cy="11849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rtlCol="0" anchor="ctr" anchorCtr="0" compatLnSpc="1">
            <a:prstTxWarp prst="textNoShape">
              <a:avLst/>
            </a:prstTxWarp>
            <a:spAutoFit/>
          </a:bodyPr>
          <a:lstStyle/>
          <a:p>
            <a:pPr defTabSz="457200"/>
            <a:r>
              <a:rPr lang="en-US" sz="2400" b="1" dirty="0">
                <a:solidFill>
                  <a:srgbClr val="002060"/>
                </a:solidFill>
                <a:latin typeface="Calibri" panose="020F0502020204030204" pitchFamily="34" charset="0"/>
                <a:cs typeface="Calibri" panose="020F0502020204030204" pitchFamily="34" charset="0"/>
              </a:rPr>
              <a:t>Graduate</a:t>
            </a:r>
          </a:p>
          <a:p>
            <a:pPr defTabSz="457200"/>
            <a:r>
              <a:rPr lang="en-US" sz="1600" b="1" dirty="0">
                <a:solidFill>
                  <a:srgbClr val="002060"/>
                </a:solidFill>
                <a:latin typeface="Calibri" panose="020F0502020204030204" pitchFamily="34" charset="0"/>
                <a:cs typeface="Calibri" panose="020F0502020204030204" pitchFamily="34" charset="0"/>
              </a:rPr>
              <a:t>DDS, DO, MD, MPH, NP, PA, RN CNM,</a:t>
            </a:r>
          </a:p>
          <a:p>
            <a:pPr defTabSz="457200"/>
            <a:r>
              <a:rPr lang="en-US" sz="1600" b="1" dirty="0">
                <a:solidFill>
                  <a:srgbClr val="002060"/>
                </a:solidFill>
                <a:latin typeface="Calibri" panose="020F0502020204030204" pitchFamily="34" charset="0"/>
                <a:cs typeface="Calibri" panose="020F0502020204030204" pitchFamily="34" charset="0"/>
              </a:rPr>
              <a:t>PharmD, DNP, PT </a:t>
            </a:r>
            <a:endParaRPr lang="en-US" sz="2400" b="1" dirty="0">
              <a:solidFill>
                <a:srgbClr val="002060"/>
              </a:solidFill>
              <a:latin typeface="Calibri" panose="020F0502020204030204" pitchFamily="34" charset="0"/>
              <a:cs typeface="Calibri" panose="020F0502020204030204" pitchFamily="34" charset="0"/>
            </a:endParaRPr>
          </a:p>
        </p:txBody>
      </p:sp>
      <p:sp>
        <p:nvSpPr>
          <p:cNvPr id="8" name="Right Arrow 7">
            <a:extLst>
              <a:ext uri="{FF2B5EF4-FFF2-40B4-BE49-F238E27FC236}">
                <a16:creationId xmlns:a16="http://schemas.microsoft.com/office/drawing/2014/main" id="{6D30C705-A08E-9246-A45E-5D57C7168D06}"/>
              </a:ext>
            </a:extLst>
          </p:cNvPr>
          <p:cNvSpPr/>
          <p:nvPr/>
        </p:nvSpPr>
        <p:spPr bwMode="auto">
          <a:xfrm flipH="1">
            <a:off x="5165968" y="4800600"/>
            <a:ext cx="1996830" cy="489394"/>
          </a:xfrm>
          <a:prstGeom prst="right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9" name="TextBox 8">
            <a:extLst>
              <a:ext uri="{FF2B5EF4-FFF2-40B4-BE49-F238E27FC236}">
                <a16:creationId xmlns:a16="http://schemas.microsoft.com/office/drawing/2014/main" id="{7FBD9F8B-085D-9A4B-A462-7DE2949AF5C9}"/>
              </a:ext>
            </a:extLst>
          </p:cNvPr>
          <p:cNvSpPr txBox="1"/>
          <p:nvPr/>
        </p:nvSpPr>
        <p:spPr bwMode="auto">
          <a:xfrm>
            <a:off x="1963728" y="4867276"/>
            <a:ext cx="3522672" cy="692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rtlCol="0" anchor="ctr" anchorCtr="0" compatLnSpc="1">
            <a:prstTxWarp prst="textNoShape">
              <a:avLst/>
            </a:prstTxWarp>
            <a:spAutoFit/>
          </a:bodyPr>
          <a:lstStyle/>
          <a:p>
            <a:pPr defTabSz="457200"/>
            <a:r>
              <a:rPr lang="en-US" sz="2400" b="1" dirty="0">
                <a:solidFill>
                  <a:srgbClr val="002060"/>
                </a:solidFill>
                <a:latin typeface="Calibri" panose="020F0502020204030204" pitchFamily="34" charset="0"/>
                <a:cs typeface="Calibri" panose="020F0502020204030204" pitchFamily="34" charset="0"/>
              </a:rPr>
              <a:t>Intern, Resident, Fellow</a:t>
            </a:r>
          </a:p>
          <a:p>
            <a:pPr defTabSz="457200"/>
            <a:r>
              <a:rPr lang="en-US" sz="1600" b="1" dirty="0">
                <a:solidFill>
                  <a:srgbClr val="002060"/>
                </a:solidFill>
                <a:latin typeface="Calibri" panose="020F0502020204030204" pitchFamily="34" charset="0"/>
                <a:cs typeface="Calibri" panose="020F0502020204030204" pitchFamily="34" charset="0"/>
              </a:rPr>
              <a:t>Graduate Medical Education</a:t>
            </a:r>
            <a:endParaRPr lang="en-US" sz="24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6F3B1D6-C559-FC45-8838-037BA03BC010}"/>
              </a:ext>
            </a:extLst>
          </p:cNvPr>
          <p:cNvSpPr txBox="1"/>
          <p:nvPr/>
        </p:nvSpPr>
        <p:spPr bwMode="auto">
          <a:xfrm>
            <a:off x="1967449" y="3394372"/>
            <a:ext cx="2834109" cy="4462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none" lIns="38100" tIns="38100" rIns="38100" bIns="38100" numCol="1" rtlCol="0" anchor="ctr" anchorCtr="0" compatLnSpc="1">
            <a:prstTxWarp prst="textNoShape">
              <a:avLst/>
            </a:prstTxWarp>
            <a:spAutoFit/>
          </a:bodyPr>
          <a:lstStyle/>
          <a:p>
            <a:pPr defTabSz="457200"/>
            <a:r>
              <a:rPr lang="en-US" sz="2400" dirty="0">
                <a:solidFill>
                  <a:srgbClr val="000000"/>
                </a:solidFill>
                <a:latin typeface="Arial"/>
              </a:rPr>
              <a:t>Licensed, Practicing</a:t>
            </a:r>
          </a:p>
        </p:txBody>
      </p:sp>
      <p:sp>
        <p:nvSpPr>
          <p:cNvPr id="11" name="Up Arrow 10">
            <a:extLst>
              <a:ext uri="{FF2B5EF4-FFF2-40B4-BE49-F238E27FC236}">
                <a16:creationId xmlns:a16="http://schemas.microsoft.com/office/drawing/2014/main" id="{39825337-34CB-BA45-843F-5D51F15C45AF}"/>
              </a:ext>
            </a:extLst>
          </p:cNvPr>
          <p:cNvSpPr/>
          <p:nvPr/>
        </p:nvSpPr>
        <p:spPr bwMode="auto">
          <a:xfrm>
            <a:off x="3127572" y="3885390"/>
            <a:ext cx="453828" cy="981885"/>
          </a:xfrm>
          <a:prstGeom prst="upArrow">
            <a:avLst>
              <a:gd name="adj1" fmla="val 56937"/>
              <a:gd name="adj2" fmla="val 50000"/>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2" name="Quad Arrow Callout 11">
            <a:extLst>
              <a:ext uri="{FF2B5EF4-FFF2-40B4-BE49-F238E27FC236}">
                <a16:creationId xmlns:a16="http://schemas.microsoft.com/office/drawing/2014/main" id="{9810E296-3500-7241-BD41-13F7FF8DD4B2}"/>
              </a:ext>
            </a:extLst>
          </p:cNvPr>
          <p:cNvSpPr/>
          <p:nvPr/>
        </p:nvSpPr>
        <p:spPr bwMode="auto">
          <a:xfrm>
            <a:off x="4197154" y="1868233"/>
            <a:ext cx="3575246" cy="2130044"/>
          </a:xfrm>
          <a:prstGeom prst="quadArrowCallout">
            <a:avLst/>
          </a:prstGeom>
          <a:solidFill>
            <a:schemeClr val="accent2">
              <a:lumMod val="50000"/>
            </a:schemeClr>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3" name="TextBox 12">
            <a:extLst>
              <a:ext uri="{FF2B5EF4-FFF2-40B4-BE49-F238E27FC236}">
                <a16:creationId xmlns:a16="http://schemas.microsoft.com/office/drawing/2014/main" id="{1F0C1CAB-559F-D842-BC05-D830671B71B4}"/>
              </a:ext>
            </a:extLst>
          </p:cNvPr>
          <p:cNvSpPr txBox="1"/>
          <p:nvPr/>
        </p:nvSpPr>
        <p:spPr bwMode="auto">
          <a:xfrm>
            <a:off x="4632406" y="2652719"/>
            <a:ext cx="2850987" cy="815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rtlCol="0" anchor="ctr" anchorCtr="0" compatLnSpc="1">
            <a:prstTxWarp prst="textNoShape">
              <a:avLst/>
            </a:prstTxWarp>
            <a:spAutoFit/>
          </a:bodyPr>
          <a:lstStyle/>
          <a:p>
            <a:pPr algn="ctr" defTabSz="457200"/>
            <a:r>
              <a:rPr lang="en-US" sz="2400" b="1" dirty="0">
                <a:solidFill>
                  <a:srgbClr val="FFFFFF"/>
                </a:solidFill>
                <a:latin typeface="Calibri" panose="020F0502020204030204" pitchFamily="34" charset="0"/>
                <a:cs typeface="Calibri" panose="020F0502020204030204" pitchFamily="34" charset="0"/>
              </a:rPr>
              <a:t>Teaching, Precepting, Practicing</a:t>
            </a:r>
          </a:p>
        </p:txBody>
      </p:sp>
      <p:pic>
        <p:nvPicPr>
          <p:cNvPr id="14" name="Picture 13">
            <a:extLst>
              <a:ext uri="{FF2B5EF4-FFF2-40B4-BE49-F238E27FC236}">
                <a16:creationId xmlns:a16="http://schemas.microsoft.com/office/drawing/2014/main" id="{99411F1C-6D76-B442-8131-A921392F2948}"/>
              </a:ext>
            </a:extLst>
          </p:cNvPr>
          <p:cNvPicPr/>
          <p:nvPr/>
        </p:nvPicPr>
        <p:blipFill>
          <a:blip r:embed="rId2" cstate="email">
            <a:extLst>
              <a:ext uri="{28A0092B-C50C-407E-A947-70E740481C1C}">
                <a14:useLocalDpi xmlns:a14="http://schemas.microsoft.com/office/drawing/2010/main"/>
              </a:ext>
            </a:extLst>
          </a:blip>
          <a:stretch>
            <a:fillRect/>
          </a:stretch>
        </p:blipFill>
        <p:spPr>
          <a:xfrm>
            <a:off x="1960140" y="5863465"/>
            <a:ext cx="2788692" cy="65689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773BFFD-C05B-8F44-A61D-F7B5B5A2B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989" y="5318234"/>
            <a:ext cx="1288232" cy="1374114"/>
          </a:xfrm>
          <a:prstGeom prst="rect">
            <a:avLst/>
          </a:prstGeom>
          <a:solidFill>
            <a:schemeClr val="bg1"/>
          </a:solidFill>
        </p:spPr>
      </p:pic>
    </p:spTree>
    <p:extLst>
      <p:ext uri="{BB962C8B-B14F-4D97-AF65-F5344CB8AC3E}">
        <p14:creationId xmlns:p14="http://schemas.microsoft.com/office/powerpoint/2010/main" val="3320257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75000"/>
                </a:srgbClr>
              </a:solidFill>
              <a:effectLst/>
              <a:uLnTx/>
              <a:uFillTx/>
              <a:latin typeface="Calibri"/>
              <a:ea typeface="+mn-ea"/>
              <a:cs typeface="+mn-cs"/>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593293" y="774607"/>
            <a:ext cx="111462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Looking Toward the Future</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State and Regional AHEC Priorities in a Post-Pandemic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Ana Roscetti</a:t>
            </a: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Director, Central Arizona AHEC</a:t>
            </a: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spTree>
    <p:extLst>
      <p:ext uri="{BB962C8B-B14F-4D97-AF65-F5344CB8AC3E}">
        <p14:creationId xmlns:p14="http://schemas.microsoft.com/office/powerpoint/2010/main" val="2688681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5725" y="3293400"/>
            <a:ext cx="9144000" cy="2091458"/>
          </a:xfrm>
        </p:spPr>
        <p:txBody>
          <a:bodyPr>
            <a:normAutofit fontScale="90000"/>
          </a:bodyPr>
          <a:lstStyle/>
          <a:p>
            <a:r>
              <a:rPr lang="en-US" sz="3600" b="1" dirty="0">
                <a:solidFill>
                  <a:schemeClr val="accent2"/>
                </a:solidFill>
              </a:rPr>
              <a:t>Central Arizona Area Health Education Center</a:t>
            </a:r>
            <a:br>
              <a:rPr lang="en-US" sz="3600" b="1" dirty="0">
                <a:solidFill>
                  <a:schemeClr val="accent2"/>
                </a:solidFill>
              </a:rPr>
            </a:br>
            <a:r>
              <a:rPr lang="en-US" sz="3600" b="1" dirty="0">
                <a:solidFill>
                  <a:schemeClr val="accent2"/>
                </a:solidFill>
              </a:rPr>
              <a:t>(CAAHEC)</a:t>
            </a:r>
            <a:br>
              <a:rPr lang="en-US" sz="3600" b="1" dirty="0">
                <a:solidFill>
                  <a:schemeClr val="accent2"/>
                </a:solidFill>
              </a:rPr>
            </a:br>
            <a:br>
              <a:rPr lang="en-US" sz="3600" b="1" dirty="0">
                <a:solidFill>
                  <a:schemeClr val="accent2"/>
                </a:solidFill>
              </a:rPr>
            </a:br>
            <a:r>
              <a:rPr lang="en-US" sz="2700" b="1" dirty="0">
                <a:solidFill>
                  <a:schemeClr val="accent2"/>
                </a:solidFill>
              </a:rPr>
              <a:t>Ana Roscetti, MPH</a:t>
            </a:r>
            <a:br>
              <a:rPr lang="en-US" sz="2700" b="1" dirty="0">
                <a:solidFill>
                  <a:schemeClr val="accent2"/>
                </a:solidFill>
              </a:rPr>
            </a:br>
            <a:r>
              <a:rPr lang="en-US" sz="2700" b="1" dirty="0">
                <a:solidFill>
                  <a:schemeClr val="accent2"/>
                </a:solidFill>
              </a:rPr>
              <a:t>AZ Public Health Summit</a:t>
            </a:r>
            <a:br>
              <a:rPr lang="en-US" sz="2700" b="1" dirty="0">
                <a:solidFill>
                  <a:schemeClr val="accent2"/>
                </a:solidFill>
              </a:rPr>
            </a:br>
            <a:r>
              <a:rPr lang="en-US" sz="2700" b="1" dirty="0">
                <a:solidFill>
                  <a:schemeClr val="accent2"/>
                </a:solidFill>
              </a:rPr>
              <a:t>August 26, 2021</a:t>
            </a:r>
            <a:br>
              <a:rPr lang="en-US" sz="3600" dirty="0"/>
            </a:b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1349" y="5027876"/>
            <a:ext cx="2015523" cy="610996"/>
          </a:xfrm>
          <a:prstGeom prst="rect">
            <a:avLst/>
          </a:prstGeom>
        </p:spPr>
      </p:pic>
    </p:spTree>
    <p:extLst>
      <p:ext uri="{BB962C8B-B14F-4D97-AF65-F5344CB8AC3E}">
        <p14:creationId xmlns:p14="http://schemas.microsoft.com/office/powerpoint/2010/main" val="4267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1DBD4F1-163B-4EDB-8151-F45B3749D186}"/>
              </a:ext>
            </a:extLst>
          </p:cNvPr>
          <p:cNvPicPr>
            <a:picLocks noGrp="1" noChangeAspect="1"/>
          </p:cNvPicPr>
          <p:nvPr>
            <p:ph idx="1"/>
          </p:nvPr>
        </p:nvPicPr>
        <p:blipFill>
          <a:blip r:embed="rId2"/>
          <a:stretch>
            <a:fillRect/>
          </a:stretch>
        </p:blipFill>
        <p:spPr>
          <a:xfrm>
            <a:off x="2786325" y="258516"/>
            <a:ext cx="6249675" cy="8332901"/>
          </a:xfrm>
          <a:prstGeom prst="rect">
            <a:avLst/>
          </a:prstGeom>
        </p:spPr>
      </p:pic>
      <p:sp>
        <p:nvSpPr>
          <p:cNvPr id="3" name="Slide Number Placeholder 2">
            <a:extLst>
              <a:ext uri="{FF2B5EF4-FFF2-40B4-BE49-F238E27FC236}">
                <a16:creationId xmlns:a16="http://schemas.microsoft.com/office/drawing/2014/main" id="{9AA5C49A-F4AB-4371-9646-A1321442C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4ADE6-6CE1-46B5-996C-E36DF5FACE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B976968-6343-43C1-8424-D9FE3E1633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www.AACHC.org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375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1D5ABF-69E7-4A70-891B-EAC8FC7A724E}"/>
              </a:ext>
            </a:extLst>
          </p:cNvPr>
          <p:cNvSpPr>
            <a:spLocks noGrp="1"/>
          </p:cNvSpPr>
          <p:nvPr>
            <p:ph idx="1"/>
          </p:nvPr>
        </p:nvSpPr>
        <p:spPr>
          <a:xfrm>
            <a:off x="720755" y="1532010"/>
            <a:ext cx="10515600" cy="4351338"/>
          </a:xfrm>
        </p:spPr>
        <p:txBody>
          <a:bodyPr>
            <a:normAutofit/>
          </a:bodyPr>
          <a:lstStyle/>
          <a:p>
            <a:r>
              <a:rPr lang="en-US" sz="2000" b="1" i="1" dirty="0">
                <a:solidFill>
                  <a:srgbClr val="002060"/>
                </a:solidFill>
                <a:effectLst/>
                <a:ea typeface="Times New Roman" panose="02020603050405020304" pitchFamily="18" charset="0"/>
              </a:rPr>
              <a:t>After this trip, I have learned a lot about myself and my current practice and how I will take more time to understand patients and their traditions. I hope many more students can go and experience and learn about the Native culture and see firsthand the disparity there is in Gallup. It is eye opening.  </a:t>
            </a:r>
          </a:p>
          <a:p>
            <a:endParaRPr lang="en-US" sz="2000" b="1" i="1" dirty="0">
              <a:solidFill>
                <a:srgbClr val="002060"/>
              </a:solidFill>
              <a:effectLst/>
              <a:ea typeface="Times New Roman" panose="02020603050405020304" pitchFamily="18" charset="0"/>
            </a:endParaRPr>
          </a:p>
          <a:p>
            <a:r>
              <a:rPr lang="en-US" sz="2000" b="1" i="1" dirty="0">
                <a:solidFill>
                  <a:srgbClr val="002060"/>
                </a:solidFill>
                <a:effectLst/>
                <a:ea typeface="Times New Roman" panose="02020603050405020304" pitchFamily="18" charset="0"/>
              </a:rPr>
              <a:t>I had no idea the impact this trip would have on my career as an advanced practice nurse and as a human being.</a:t>
            </a:r>
          </a:p>
          <a:p>
            <a:endParaRPr lang="en-US" sz="2000" b="1" i="1" dirty="0">
              <a:solidFill>
                <a:srgbClr val="002060"/>
              </a:solidFill>
              <a:ea typeface="Times New Roman" panose="02020603050405020304" pitchFamily="18" charset="0"/>
            </a:endParaRPr>
          </a:p>
          <a:p>
            <a:r>
              <a:rPr lang="en-US" sz="2000" b="1" i="1" dirty="0">
                <a:solidFill>
                  <a:srgbClr val="002060"/>
                </a:solidFill>
                <a:effectLst/>
                <a:ea typeface="Times New Roman" panose="02020603050405020304" pitchFamily="18" charset="0"/>
              </a:rPr>
              <a:t>It is experiences like this that can transform lives and perspectives and inspire others to give back. I will remember this experience as a highlight of my doctoral studies and always be grateful for the opportunity.</a:t>
            </a:r>
          </a:p>
          <a:p>
            <a:endParaRPr lang="en-US" sz="2000" b="1" i="1" dirty="0">
              <a:solidFill>
                <a:srgbClr val="002060"/>
              </a:solidFill>
              <a:effectLst/>
              <a:ea typeface="Times New Roman" panose="02020603050405020304" pitchFamily="18" charset="0"/>
            </a:endParaRPr>
          </a:p>
          <a:p>
            <a:endParaRPr lang="en-US" sz="2000" dirty="0"/>
          </a:p>
        </p:txBody>
      </p:sp>
      <p:sp>
        <p:nvSpPr>
          <p:cNvPr id="3" name="Slide Number Placeholder 2">
            <a:extLst>
              <a:ext uri="{FF2B5EF4-FFF2-40B4-BE49-F238E27FC236}">
                <a16:creationId xmlns:a16="http://schemas.microsoft.com/office/drawing/2014/main" id="{AF865532-CD7C-40F7-8252-484B400E9F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4ADE6-6CE1-46B5-996C-E36DF5FACE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139D739-99F8-454E-B12F-9219DEFFC80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www.AACHC.org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FE98A09-932C-44BF-BA5E-26921BA4EB2C}"/>
              </a:ext>
            </a:extLst>
          </p:cNvPr>
          <p:cNvSpPr>
            <a:spLocks noGrp="1"/>
          </p:cNvSpPr>
          <p:nvPr>
            <p:ph type="title"/>
          </p:nvPr>
        </p:nvSpPr>
        <p:spPr/>
        <p:txBody>
          <a:bodyPr/>
          <a:lstStyle/>
          <a:p>
            <a:pPr algn="ctr"/>
            <a:r>
              <a:rPr lang="en-US" dirty="0"/>
              <a:t>Student Reflections</a:t>
            </a:r>
          </a:p>
        </p:txBody>
      </p:sp>
    </p:spTree>
    <p:extLst>
      <p:ext uri="{BB962C8B-B14F-4D97-AF65-F5344CB8AC3E}">
        <p14:creationId xmlns:p14="http://schemas.microsoft.com/office/powerpoint/2010/main" val="3577235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870065"/>
            <a:ext cx="10515600" cy="4925824"/>
          </a:xfrm>
        </p:spPr>
        <p:txBody>
          <a:bodyPr>
            <a:normAutofit fontScale="90000"/>
          </a:bodyPr>
          <a:lstStyle/>
          <a:p>
            <a:pPr algn="ctr"/>
            <a:r>
              <a:rPr lang="en-US" sz="7200" dirty="0">
                <a:solidFill>
                  <a:schemeClr val="accent5">
                    <a:lumMod val="75000"/>
                  </a:schemeClr>
                </a:solidFill>
              </a:rPr>
              <a:t>Welcoming Remarks</a:t>
            </a: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r>
              <a:rPr lang="en-US" dirty="0">
                <a:solidFill>
                  <a:schemeClr val="accent6">
                    <a:lumMod val="75000"/>
                  </a:schemeClr>
                </a:solidFill>
              </a:rPr>
              <a:t>Pele Peacock Fisher, </a:t>
            </a:r>
            <a:r>
              <a:rPr lang="en-US" dirty="0" err="1">
                <a:solidFill>
                  <a:schemeClr val="accent6">
                    <a:lumMod val="75000"/>
                  </a:schemeClr>
                </a:solidFill>
              </a:rPr>
              <a:t>AzPHA</a:t>
            </a:r>
            <a:r>
              <a:rPr lang="en-US" dirty="0">
                <a:solidFill>
                  <a:schemeClr val="accent6">
                    <a:lumMod val="75000"/>
                  </a:schemeClr>
                </a:solidFill>
              </a:rPr>
              <a:t> Board President</a:t>
            </a:r>
            <a:br>
              <a:rPr lang="en-US" dirty="0">
                <a:solidFill>
                  <a:schemeClr val="accent6">
                    <a:lumMod val="75000"/>
                  </a:schemeClr>
                </a:solidFill>
              </a:rPr>
            </a:br>
            <a:endParaRPr lang="en-US" dirty="0">
              <a:solidFill>
                <a:schemeClr val="accent6">
                  <a:lumMod val="75000"/>
                </a:schemeClr>
              </a:solidFill>
            </a:endParaRPr>
          </a:p>
        </p:txBody>
      </p:sp>
      <p:sp>
        <p:nvSpPr>
          <p:cNvPr id="7" name="TextBox 6"/>
          <p:cNvSpPr txBox="1"/>
          <p:nvPr/>
        </p:nvSpPr>
        <p:spPr>
          <a:xfrm>
            <a:off x="9384986" y="6196582"/>
            <a:ext cx="2146782" cy="461665"/>
          </a:xfrm>
          <a:prstGeom prst="rect">
            <a:avLst/>
          </a:prstGeom>
          <a:noFill/>
        </p:spPr>
        <p:txBody>
          <a:bodyPr wrap="square" rtlCol="0">
            <a:spAutoFit/>
          </a:bodyPr>
          <a:lstStyle/>
          <a:p>
            <a:pPr algn="ctr"/>
            <a:r>
              <a:rPr lang="en-US" sz="2400" dirty="0">
                <a:solidFill>
                  <a:schemeClr val="accent2">
                    <a:lumMod val="75000"/>
                  </a:schemeClr>
                </a:solidFill>
              </a:rPr>
              <a:t>Title Sponsor</a:t>
            </a:r>
          </a:p>
        </p:txBody>
      </p:sp>
      <p:pic>
        <p:nvPicPr>
          <p:cNvPr id="4" name="Picture 3" descr="Logo&#10;&#10;Description automatically generated">
            <a:extLst>
              <a:ext uri="{FF2B5EF4-FFF2-40B4-BE49-F238E27FC236}">
                <a16:creationId xmlns:a16="http://schemas.microsoft.com/office/drawing/2014/main" id="{27148406-050E-4094-99E5-1BC9CA56E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805" y="5414479"/>
            <a:ext cx="2579963" cy="782103"/>
          </a:xfrm>
          <a:prstGeom prst="rect">
            <a:avLst/>
          </a:prstGeom>
        </p:spPr>
      </p:pic>
      <p:pic>
        <p:nvPicPr>
          <p:cNvPr id="10" name="Picture 9" descr="Text&#10;&#10;Description automatically generated">
            <a:extLst>
              <a:ext uri="{FF2B5EF4-FFF2-40B4-BE49-F238E27FC236}">
                <a16:creationId xmlns:a16="http://schemas.microsoft.com/office/drawing/2014/main" id="{83130274-E67E-4473-B560-4FFFEEEF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6" y="5619515"/>
            <a:ext cx="2398574" cy="762819"/>
          </a:xfrm>
          <a:prstGeom prst="rect">
            <a:avLst/>
          </a:prstGeom>
        </p:spPr>
      </p:pic>
      <p:pic>
        <p:nvPicPr>
          <p:cNvPr id="1026" name="Picture 2" descr="Home - Peacock Legal">
            <a:extLst>
              <a:ext uri="{FF2B5EF4-FFF2-40B4-BE49-F238E27FC236}">
                <a16:creationId xmlns:a16="http://schemas.microsoft.com/office/drawing/2014/main" id="{67906E39-873C-42F1-9268-3B9A4CDAA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7" y="211828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6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722FDD-EA8F-40AD-98A9-AFBC58D6656A}"/>
              </a:ext>
            </a:extLst>
          </p:cNvPr>
          <p:cNvSpPr>
            <a:spLocks noGrp="1"/>
          </p:cNvSpPr>
          <p:nvPr>
            <p:ph idx="1"/>
          </p:nvPr>
        </p:nvSpPr>
        <p:spPr>
          <a:xfrm>
            <a:off x="731520" y="812927"/>
            <a:ext cx="11460480" cy="4351338"/>
          </a:xfrm>
        </p:spPr>
        <p:txBody>
          <a:bodyPr>
            <a:noAutofit/>
          </a:bodyPr>
          <a:lstStyle/>
          <a:p>
            <a:pPr marL="0" indent="0">
              <a:buNone/>
            </a:pPr>
            <a:endParaRPr lang="en-US" sz="2000" u="sng" dirty="0"/>
          </a:p>
          <a:p>
            <a:pPr marL="0" indent="0">
              <a:buNone/>
            </a:pPr>
            <a:r>
              <a:rPr lang="en-US" sz="2000" u="sng" dirty="0"/>
              <a:t>Arizona Alliance for Community Health Centers</a:t>
            </a:r>
          </a:p>
          <a:p>
            <a:r>
              <a:rPr lang="en-US" sz="2000" dirty="0"/>
              <a:t>Designated by HRSA as the State Primary Care Association</a:t>
            </a:r>
          </a:p>
          <a:p>
            <a:r>
              <a:rPr lang="en-US" sz="2000" dirty="0"/>
              <a:t>Membership </a:t>
            </a:r>
            <a:r>
              <a:rPr lang="en-US" sz="2000"/>
              <a:t>of 23 </a:t>
            </a:r>
            <a:r>
              <a:rPr lang="en-US" sz="2000" dirty="0"/>
              <a:t>FQHCs in over 170 sites across Arizona</a:t>
            </a:r>
          </a:p>
          <a:p>
            <a:r>
              <a:rPr lang="en-US" sz="1800" dirty="0"/>
              <a:t>Mission: To promote and facilitate the development and delivery of affordable and accessible community-oriented, high quality, culturally effective primary healthcare for everyone in the state of Arizona through advocacy, education and technical assistance.</a:t>
            </a:r>
          </a:p>
          <a:p>
            <a:r>
              <a:rPr lang="en-US" sz="1800" dirty="0"/>
              <a:t>Workforce Development Goals: </a:t>
            </a:r>
          </a:p>
          <a:p>
            <a:pPr lvl="2"/>
            <a:r>
              <a:rPr lang="en-US" sz="1800" dirty="0">
                <a:effectLst/>
                <a:latin typeface="Calibri" panose="020F0502020204030204" pitchFamily="34" charset="0"/>
                <a:ea typeface="Calibri" panose="020F0502020204030204" pitchFamily="34" charset="0"/>
              </a:rPr>
              <a:t>Foster a Workforce to Address Current and Emerging Needs</a:t>
            </a:r>
          </a:p>
          <a:p>
            <a:pPr lvl="2"/>
            <a:r>
              <a:rPr lang="en-US" sz="1800" dirty="0">
                <a:effectLst/>
                <a:latin typeface="Calibri" panose="020F0502020204030204" pitchFamily="34" charset="0"/>
                <a:ea typeface="Calibri" panose="020F0502020204030204" pitchFamily="34" charset="0"/>
              </a:rPr>
              <a:t>Advance Health Center Clinical Quality and Performance</a:t>
            </a:r>
            <a:endParaRPr lang="en-US" sz="1800" u="sng" dirty="0">
              <a:effectLst/>
              <a:latin typeface="Calibri" panose="020F0502020204030204" pitchFamily="34" charset="0"/>
              <a:ea typeface="Calibri" panose="020F0502020204030204" pitchFamily="34" charset="0"/>
            </a:endParaRPr>
          </a:p>
          <a:p>
            <a:pPr marL="228600" lvl="2"/>
            <a:r>
              <a:rPr lang="en-US" sz="1800" dirty="0"/>
              <a:t>Objectives: </a:t>
            </a:r>
          </a:p>
          <a:p>
            <a:pPr lvl="2"/>
            <a:r>
              <a:rPr lang="en-US" sz="1800" dirty="0"/>
              <a:t>Workforce Planning and Implementation</a:t>
            </a:r>
          </a:p>
          <a:p>
            <a:pPr lvl="2"/>
            <a:r>
              <a:rPr lang="en-US" sz="1800" dirty="0"/>
              <a:t>Workforce Advancement</a:t>
            </a:r>
          </a:p>
          <a:p>
            <a:pPr lvl="2"/>
            <a:r>
              <a:rPr lang="en-US" sz="1800" dirty="0"/>
              <a:t>Quality of Care Outcomes</a:t>
            </a:r>
          </a:p>
          <a:p>
            <a:pPr lvl="2"/>
            <a:r>
              <a:rPr lang="en-US" sz="1800" dirty="0"/>
              <a:t>Workforce Development Planning and  Readiness to Engage in Health Professions Training</a:t>
            </a:r>
            <a:endParaRPr lang="en-US" sz="1800" u="sng" dirty="0"/>
          </a:p>
          <a:p>
            <a:pPr marL="0" lvl="1" indent="0">
              <a:buNone/>
            </a:pPr>
            <a:endParaRPr lang="en-US" sz="2000" u="sng" dirty="0"/>
          </a:p>
          <a:p>
            <a:pPr lvl="1"/>
            <a:endParaRPr lang="en-US" sz="2000" dirty="0"/>
          </a:p>
          <a:p>
            <a:endParaRPr lang="en-US" sz="2000" dirty="0"/>
          </a:p>
          <a:p>
            <a:endParaRPr lang="en-US" sz="2000" dirty="0"/>
          </a:p>
        </p:txBody>
      </p:sp>
      <p:sp>
        <p:nvSpPr>
          <p:cNvPr id="3" name="Slide Number Placeholder 2">
            <a:extLst>
              <a:ext uri="{FF2B5EF4-FFF2-40B4-BE49-F238E27FC236}">
                <a16:creationId xmlns:a16="http://schemas.microsoft.com/office/drawing/2014/main" id="{74D62635-C526-47A2-9450-9BB705953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4ADE6-6CE1-46B5-996C-E36DF5FACE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C22564A-4B0D-4EB8-8412-CC5A42FC9F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www.AACHC.org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F0E04-EA43-415F-8AB7-4C7B9B60AA33}"/>
              </a:ext>
            </a:extLst>
          </p:cNvPr>
          <p:cNvSpPr>
            <a:spLocks noGrp="1"/>
          </p:cNvSpPr>
          <p:nvPr>
            <p:ph type="title"/>
          </p:nvPr>
        </p:nvSpPr>
        <p:spPr>
          <a:xfrm>
            <a:off x="838200" y="0"/>
            <a:ext cx="10515600" cy="1325563"/>
          </a:xfrm>
        </p:spPr>
        <p:txBody>
          <a:bodyPr>
            <a:normAutofit/>
          </a:bodyPr>
          <a:lstStyle/>
          <a:p>
            <a:pPr algn="ctr"/>
            <a:r>
              <a:rPr lang="en-US" sz="3600" dirty="0"/>
              <a:t>Workforce Development (AACHC/CAAHEC)</a:t>
            </a:r>
          </a:p>
        </p:txBody>
      </p:sp>
    </p:spTree>
    <p:extLst>
      <p:ext uri="{BB962C8B-B14F-4D97-AF65-F5344CB8AC3E}">
        <p14:creationId xmlns:p14="http://schemas.microsoft.com/office/powerpoint/2010/main" val="296253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42DFD-EC19-4A81-B641-D2A698DF9513}"/>
              </a:ext>
            </a:extLst>
          </p:cNvPr>
          <p:cNvSpPr>
            <a:spLocks noGrp="1"/>
          </p:cNvSpPr>
          <p:nvPr>
            <p:ph idx="1"/>
          </p:nvPr>
        </p:nvSpPr>
        <p:spPr>
          <a:xfrm>
            <a:off x="737717" y="1469357"/>
            <a:ext cx="6466952" cy="4351338"/>
          </a:xfrm>
        </p:spPr>
        <p:txBody>
          <a:bodyPr>
            <a:normAutofit/>
          </a:bodyPr>
          <a:lstStyle/>
          <a:p>
            <a:pPr marL="0" marR="0" lvl="1" indent="0" algn="l" defTabSz="914400" rtl="0" eaLnBrk="1" fontAlgn="auto" latinLnBrk="0" hangingPunct="1">
              <a:lnSpc>
                <a:spcPct val="90000"/>
              </a:lnSpc>
              <a:spcBef>
                <a:spcPts val="500"/>
              </a:spcBef>
              <a:spcAft>
                <a:spcPts val="0"/>
              </a:spcAft>
              <a:buClr>
                <a:srgbClr val="EAAF0F"/>
              </a:buClr>
              <a:buSzTx/>
              <a:buFont typeface="Arial" panose="020B0604020202020204" pitchFamily="34" charset="0"/>
              <a:buNone/>
              <a:tabLst/>
              <a:defRPr/>
            </a:pPr>
            <a:r>
              <a:rPr kumimoji="0" lang="en-US" sz="2000" b="0" i="0" u="sng" strike="noStrike" kern="1200" cap="none" spc="0" normalizeH="0" baseline="0" noProof="0" dirty="0">
                <a:ln>
                  <a:noFill/>
                </a:ln>
                <a:solidFill>
                  <a:srgbClr val="335687"/>
                </a:solidFill>
                <a:effectLst/>
                <a:uLnTx/>
                <a:uFillTx/>
                <a:latin typeface="Calibri" panose="020F0502020204030204"/>
                <a:ea typeface="+mn-ea"/>
                <a:cs typeface="+mn-cs"/>
              </a:rPr>
              <a:t>Central Arizona AHEC</a:t>
            </a:r>
          </a:p>
          <a:p>
            <a:pPr marL="0" marR="0" lvl="1" indent="0" algn="l" defTabSz="914400" rtl="0" eaLnBrk="1" fontAlgn="auto" latinLnBrk="0" hangingPunct="1">
              <a:lnSpc>
                <a:spcPct val="90000"/>
              </a:lnSpc>
              <a:spcBef>
                <a:spcPts val="500"/>
              </a:spcBef>
              <a:spcAft>
                <a:spcPts val="0"/>
              </a:spcAft>
              <a:buClr>
                <a:srgbClr val="EAAF0F"/>
              </a:buClr>
              <a:buSzTx/>
              <a:buFont typeface="Arial" panose="020B0604020202020204" pitchFamily="34" charset="0"/>
              <a:buNone/>
              <a:tabLst/>
              <a:defRPr/>
            </a:pPr>
            <a:endParaRPr kumimoji="0" lang="en-US" sz="2000" b="0" i="0" u="sng" strike="noStrike" kern="1200" cap="none" spc="0" normalizeH="0" baseline="0" noProof="0" dirty="0">
              <a:ln>
                <a:noFill/>
              </a:ln>
              <a:solidFill>
                <a:srgbClr val="335687"/>
              </a:solidFill>
              <a:effectLst/>
              <a:uLnTx/>
              <a:uFillTx/>
              <a:latin typeface="Calibri" panose="020F0502020204030204"/>
              <a:ea typeface="+mn-ea"/>
              <a:cs typeface="+mn-cs"/>
            </a:endParaRPr>
          </a:p>
          <a:p>
            <a:pPr marL="287338" lvl="1">
              <a:defRPr/>
            </a:pPr>
            <a:r>
              <a:rPr kumimoji="0" lang="en-US" sz="2000" b="0" i="0" u="none" strike="noStrike" kern="1200" cap="none" spc="0" normalizeH="0" baseline="0" noProof="0" dirty="0">
                <a:ln>
                  <a:noFill/>
                </a:ln>
                <a:solidFill>
                  <a:srgbClr val="335687"/>
                </a:solidFill>
                <a:effectLst/>
                <a:uLnTx/>
                <a:uFillTx/>
                <a:latin typeface="Calibri" panose="020F0502020204030204"/>
                <a:ea typeface="+mn-ea"/>
                <a:cs typeface="+mn-cs"/>
              </a:rPr>
              <a:t>Sponsored by</a:t>
            </a:r>
            <a:r>
              <a:rPr lang="en-US" sz="2000" dirty="0">
                <a:solidFill>
                  <a:srgbClr val="335687"/>
                </a:solidFill>
                <a:latin typeface="Calibri" panose="020F0502020204030204"/>
              </a:rPr>
              <a:t> the AACHC and was established as the 5</a:t>
            </a:r>
            <a:r>
              <a:rPr lang="en-US" sz="2000" baseline="30000" dirty="0">
                <a:solidFill>
                  <a:srgbClr val="335687"/>
                </a:solidFill>
                <a:latin typeface="Calibri" panose="020F0502020204030204"/>
              </a:rPr>
              <a:t>th</a:t>
            </a:r>
            <a:r>
              <a:rPr lang="en-US" sz="2000" dirty="0">
                <a:solidFill>
                  <a:srgbClr val="335687"/>
                </a:solidFill>
                <a:latin typeface="Calibri" panose="020F0502020204030204"/>
              </a:rPr>
              <a:t> AHEC in July 2019</a:t>
            </a:r>
          </a:p>
          <a:p>
            <a:pPr marL="58738" lvl="1" indent="0">
              <a:buNone/>
              <a:defRPr/>
            </a:pPr>
            <a:endParaRPr kumimoji="0" lang="en-US" sz="2000" b="0" i="0" u="none" strike="noStrike" kern="1200" cap="none" spc="0" normalizeH="0" baseline="0" noProof="0" dirty="0">
              <a:ln>
                <a:noFill/>
              </a:ln>
              <a:solidFill>
                <a:srgbClr val="335687"/>
              </a:solidFill>
              <a:effectLst/>
              <a:uLnTx/>
              <a:uFillTx/>
              <a:latin typeface="Calibri" panose="020F0502020204030204"/>
              <a:ea typeface="+mn-ea"/>
              <a:cs typeface="+mn-cs"/>
            </a:endParaRPr>
          </a:p>
          <a:p>
            <a:pPr marL="287338" marR="0" lvl="1" algn="l" defTabSz="914400" rtl="0" eaLnBrk="1" fontAlgn="auto" latinLnBrk="0" hangingPunct="1">
              <a:lnSpc>
                <a:spcPct val="90000"/>
              </a:lnSpc>
              <a:spcBef>
                <a:spcPts val="500"/>
              </a:spcBef>
              <a:spcAft>
                <a:spcPts val="0"/>
              </a:spcAft>
              <a:buClr>
                <a:srgbClr val="EAAF0F"/>
              </a:buClr>
              <a:buSzTx/>
              <a:buFont typeface="Arial" panose="020B0604020202020204" pitchFamily="34" charset="0"/>
              <a:buChar char="•"/>
              <a:tabLst/>
              <a:defRPr/>
            </a:pPr>
            <a:r>
              <a:rPr lang="en-US" sz="2000" dirty="0">
                <a:solidFill>
                  <a:srgbClr val="335687"/>
                </a:solidFill>
                <a:latin typeface="Calibri" panose="020F0502020204030204"/>
              </a:rPr>
              <a:t>Serves Maricopa County, West Pinal and South Yavapai Counties</a:t>
            </a:r>
          </a:p>
          <a:p>
            <a:pPr marL="58738" marR="0" lvl="1" indent="0" algn="l" defTabSz="914400" rtl="0" eaLnBrk="1" fontAlgn="auto" latinLnBrk="0" hangingPunct="1">
              <a:lnSpc>
                <a:spcPct val="90000"/>
              </a:lnSpc>
              <a:spcBef>
                <a:spcPts val="500"/>
              </a:spcBef>
              <a:spcAft>
                <a:spcPts val="0"/>
              </a:spcAft>
              <a:buClr>
                <a:srgbClr val="EAAF0F"/>
              </a:buClr>
              <a:buSzTx/>
              <a:buNone/>
              <a:tabLst/>
              <a:defRPr/>
            </a:pPr>
            <a:endParaRPr lang="en-US" sz="2000" dirty="0">
              <a:solidFill>
                <a:srgbClr val="335687"/>
              </a:solidFill>
              <a:latin typeface="Calibri" panose="020F0502020204030204"/>
            </a:endParaRPr>
          </a:p>
          <a:p>
            <a:pPr marL="287338" marR="0" lvl="1" algn="l" defTabSz="914400" rtl="0" eaLnBrk="1" fontAlgn="auto" latinLnBrk="0" hangingPunct="1">
              <a:lnSpc>
                <a:spcPct val="90000"/>
              </a:lnSpc>
              <a:spcBef>
                <a:spcPts val="500"/>
              </a:spcBef>
              <a:spcAft>
                <a:spcPts val="0"/>
              </a:spcAft>
              <a:buClr>
                <a:srgbClr val="EAAF0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5687"/>
                </a:solidFill>
                <a:effectLst/>
                <a:uLnTx/>
                <a:uFillTx/>
                <a:latin typeface="Calibri" panose="020F0502020204030204"/>
                <a:ea typeface="+mn-ea"/>
                <a:cs typeface="+mn-cs"/>
              </a:rPr>
              <a:t>Mission: To improve the supply, distribution, and diversity of our health care workforce through academic and community partnerships.</a:t>
            </a:r>
          </a:p>
          <a:p>
            <a:endParaRPr lang="en-US" sz="2000" dirty="0"/>
          </a:p>
        </p:txBody>
      </p:sp>
      <p:sp>
        <p:nvSpPr>
          <p:cNvPr id="3" name="Slide Number Placeholder 2">
            <a:extLst>
              <a:ext uri="{FF2B5EF4-FFF2-40B4-BE49-F238E27FC236}">
                <a16:creationId xmlns:a16="http://schemas.microsoft.com/office/drawing/2014/main" id="{F49C6F1E-0547-4B96-A4F8-C1D71A802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4ADE6-6CE1-46B5-996C-E36DF5FACE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6891F6D-01ED-46A8-934D-690277C343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www.AACHC.org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AD18C75-6535-4F18-9B31-A931957C2C33}"/>
              </a:ext>
            </a:extLst>
          </p:cNvPr>
          <p:cNvSpPr>
            <a:spLocks noGrp="1"/>
          </p:cNvSpPr>
          <p:nvPr>
            <p:ph type="title"/>
          </p:nvPr>
        </p:nvSpPr>
        <p:spPr>
          <a:xfrm>
            <a:off x="838200" y="365125"/>
            <a:ext cx="10515600" cy="1325563"/>
          </a:xfrm>
        </p:spPr>
        <p:txBody>
          <a:bodyPr>
            <a:normAutofit/>
          </a:bodyPr>
          <a:lstStyle/>
          <a:p>
            <a:pPr algn="ctr"/>
            <a:r>
              <a:rPr lang="en-US" sz="3600" dirty="0"/>
              <a:t>Overview – Workforce Development (AACHC/CAAHEC)</a:t>
            </a:r>
          </a:p>
        </p:txBody>
      </p:sp>
      <p:pic>
        <p:nvPicPr>
          <p:cNvPr id="5" name="Picture 4">
            <a:extLst>
              <a:ext uri="{FF2B5EF4-FFF2-40B4-BE49-F238E27FC236}">
                <a16:creationId xmlns:a16="http://schemas.microsoft.com/office/drawing/2014/main" id="{F03C0FD4-6CE4-4903-B78D-C3338B4EF122}"/>
              </a:ext>
            </a:extLst>
          </p:cNvPr>
          <p:cNvPicPr>
            <a:picLocks noChangeAspect="1"/>
          </p:cNvPicPr>
          <p:nvPr/>
        </p:nvPicPr>
        <p:blipFill>
          <a:blip r:embed="rId2"/>
          <a:stretch>
            <a:fillRect/>
          </a:stretch>
        </p:blipFill>
        <p:spPr>
          <a:xfrm>
            <a:off x="7723255" y="1258636"/>
            <a:ext cx="3523793" cy="4340728"/>
          </a:xfrm>
          <a:prstGeom prst="rect">
            <a:avLst/>
          </a:prstGeom>
        </p:spPr>
      </p:pic>
    </p:spTree>
    <p:extLst>
      <p:ext uri="{BB962C8B-B14F-4D97-AF65-F5344CB8AC3E}">
        <p14:creationId xmlns:p14="http://schemas.microsoft.com/office/powerpoint/2010/main" val="374641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A3B7C-217D-4F19-A7C7-2B6E79D8941A}"/>
              </a:ext>
            </a:extLst>
          </p:cNvPr>
          <p:cNvSpPr>
            <a:spLocks noGrp="1"/>
          </p:cNvSpPr>
          <p:nvPr>
            <p:ph idx="1"/>
          </p:nvPr>
        </p:nvSpPr>
        <p:spPr>
          <a:xfrm>
            <a:off x="672356" y="1269534"/>
            <a:ext cx="10515600" cy="4635378"/>
          </a:xfrm>
        </p:spPr>
        <p:txBody>
          <a:bodyPr>
            <a:noAutofit/>
          </a:bodyPr>
          <a:lstStyle/>
          <a:p>
            <a:pPr marL="0" indent="0">
              <a:buNone/>
            </a:pPr>
            <a:r>
              <a:rPr lang="en-US" sz="2400" b="1" u="sng" dirty="0"/>
              <a:t>Workforce Planning and Implementation</a:t>
            </a:r>
          </a:p>
          <a:p>
            <a:r>
              <a:rPr lang="en-US" sz="2400" dirty="0"/>
              <a:t>Community-Based Experiential Training (CBETs)</a:t>
            </a:r>
          </a:p>
          <a:p>
            <a:pPr lvl="1"/>
            <a:r>
              <a:rPr lang="en-US" dirty="0"/>
              <a:t>Leverage new and existing partnerships to expand CBETs</a:t>
            </a:r>
          </a:p>
          <a:p>
            <a:pPr lvl="1"/>
            <a:r>
              <a:rPr lang="en-US" dirty="0"/>
              <a:t>Identifying funding for new programming</a:t>
            </a:r>
          </a:p>
          <a:p>
            <a:r>
              <a:rPr lang="en-US" sz="2400" dirty="0"/>
              <a:t>Pipeline Programs</a:t>
            </a:r>
          </a:p>
          <a:p>
            <a:pPr lvl="1"/>
            <a:r>
              <a:rPr lang="en-US" dirty="0"/>
              <a:t>Work with academic partners to bolster pipeline programs and create impact in heath career program admission and recruitment</a:t>
            </a:r>
          </a:p>
          <a:p>
            <a:r>
              <a:rPr lang="en-US" sz="2400" dirty="0"/>
              <a:t>Interprofessional/Continuing Education</a:t>
            </a:r>
          </a:p>
          <a:p>
            <a:pPr lvl="1"/>
            <a:r>
              <a:rPr lang="en-US" dirty="0"/>
              <a:t>Identifying opportunities to cross-collaborate for inter-professional education</a:t>
            </a:r>
          </a:p>
          <a:p>
            <a:pPr lvl="1"/>
            <a:r>
              <a:rPr lang="en-US" dirty="0"/>
              <a:t>Support providers and communities with health education efforts </a:t>
            </a:r>
          </a:p>
          <a:p>
            <a:pPr marL="0" indent="0">
              <a:buNone/>
            </a:pPr>
            <a:r>
              <a:rPr lang="en-US" sz="2400" b="1" u="sng" dirty="0"/>
              <a:t>Workforce Advancement</a:t>
            </a:r>
          </a:p>
          <a:p>
            <a:pPr lvl="1"/>
            <a:r>
              <a:rPr lang="en-US" dirty="0"/>
              <a:t>Teaching Health Center Graduate Medical Education</a:t>
            </a:r>
          </a:p>
          <a:p>
            <a:pPr marL="0" indent="0">
              <a:buNone/>
            </a:pPr>
            <a:endParaRPr lang="en-US" sz="2400" dirty="0"/>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51124430-8F7F-471C-978D-6AA5608A1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4ADE6-6CE1-46B5-996C-E36DF5FACE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5C5F5E8-354A-4F2C-8E8F-0B52D71923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www.AACHC.org</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192BD8B-2298-4AFB-A05F-87C4103E41E0}"/>
              </a:ext>
            </a:extLst>
          </p:cNvPr>
          <p:cNvSpPr>
            <a:spLocks noGrp="1"/>
          </p:cNvSpPr>
          <p:nvPr>
            <p:ph type="title"/>
          </p:nvPr>
        </p:nvSpPr>
        <p:spPr>
          <a:xfrm>
            <a:off x="533400" y="277202"/>
            <a:ext cx="10515600" cy="1325563"/>
          </a:xfrm>
        </p:spPr>
        <p:txBody>
          <a:bodyPr/>
          <a:lstStyle/>
          <a:p>
            <a:pPr algn="ctr"/>
            <a:r>
              <a:rPr lang="en-US" dirty="0"/>
              <a:t>CAAHEC’s Priorities	</a:t>
            </a:r>
          </a:p>
        </p:txBody>
      </p:sp>
    </p:spTree>
    <p:extLst>
      <p:ext uri="{BB962C8B-B14F-4D97-AF65-F5344CB8AC3E}">
        <p14:creationId xmlns:p14="http://schemas.microsoft.com/office/powerpoint/2010/main" val="273216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551C0329-562C-439C-888B-97BFF605D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959"/>
            <a:ext cx="12476206" cy="52293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93578B3-1D5A-4823-A9BB-953364D6C8AB}"/>
              </a:ext>
            </a:extLst>
          </p:cNvPr>
          <p:cNvSpPr txBox="1">
            <a:spLocks/>
          </p:cNvSpPr>
          <p:nvPr/>
        </p:nvSpPr>
        <p:spPr>
          <a:xfrm>
            <a:off x="2334130" y="2986835"/>
            <a:ext cx="6876288" cy="64008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8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rPr>
              <a:t>Thank You!</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rPr>
              <a:t>Ana Roscetti, MPH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hlinkClick r:id="rId3"/>
              </a:rPr>
              <a:t>Anar@aachc.org</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9530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75000"/>
                </a:srgbClr>
              </a:solidFill>
              <a:effectLst/>
              <a:uLnTx/>
              <a:uFillTx/>
              <a:latin typeface="Calibri"/>
              <a:ea typeface="+mn-ea"/>
              <a:cs typeface="+mn-cs"/>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593293" y="774607"/>
            <a:ext cx="1114624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Looking Toward the Future</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State and Regional AHEC Priorities in a Post-Pandemic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Marica </a:t>
            </a:r>
            <a:r>
              <a:rPr kumimoji="0" lang="en-US" sz="2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Martinic</a:t>
            </a: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MPH, Director, Northern Arizona AHEC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Verdana" panose="020B0604030504040204" pitchFamily="34" charset="0"/>
              <a:ea typeface="Verdana" panose="020B0604030504040204" pitchFamily="34" charset="0"/>
            </a:endParaRPr>
          </a:p>
          <a:p>
            <a:pPr algn="l"/>
            <a:r>
              <a:rPr lang="en-US" sz="2800" b="0" i="0" dirty="0">
                <a:solidFill>
                  <a:srgbClr val="222222"/>
                </a:solidFill>
                <a:effectLst/>
                <a:latin typeface="Arial" panose="020B0604020202020204" pitchFamily="34" charset="0"/>
              </a:rPr>
              <a:t>Our new name is ‘Colorado Plateau Center for Health Professions’</a:t>
            </a:r>
          </a:p>
          <a:p>
            <a:pPr algn="l"/>
            <a:r>
              <a:rPr lang="en-US" sz="2800" b="0" i="0" dirty="0">
                <a:solidFill>
                  <a:srgbClr val="222222"/>
                </a:solidFill>
                <a:effectLst/>
                <a:latin typeface="Arial" panose="020B0604020202020204" pitchFamily="34" charset="0"/>
              </a:rPr>
              <a:t> </a:t>
            </a:r>
          </a:p>
          <a:p>
            <a:pPr algn="ctr"/>
            <a:r>
              <a:rPr lang="en-US" sz="2400" b="0" i="0" dirty="0">
                <a:solidFill>
                  <a:srgbClr val="222222"/>
                </a:solidFill>
                <a:effectLst/>
                <a:latin typeface="Arial" panose="020B0604020202020204" pitchFamily="34" charset="0"/>
              </a:rPr>
              <a:t>Play Video: </a:t>
            </a:r>
            <a:r>
              <a:rPr lang="en-US" sz="2400" b="0" i="0" dirty="0">
                <a:solidFill>
                  <a:srgbClr val="1155CC"/>
                </a:solidFill>
                <a:effectLst/>
                <a:latin typeface="Arial" panose="020B0604020202020204" pitchFamily="34" charset="0"/>
                <a:hlinkClick r:id="rId2"/>
              </a:rPr>
              <a:t>https://youtu.be/DHq7f_500Gk</a:t>
            </a:r>
            <a:endParaRPr lang="en-US" sz="2400" b="0" i="0" dirty="0">
              <a:solidFill>
                <a:srgbClr val="222222"/>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spTree>
    <p:extLst>
      <p:ext uri="{BB962C8B-B14F-4D97-AF65-F5344CB8AC3E}">
        <p14:creationId xmlns:p14="http://schemas.microsoft.com/office/powerpoint/2010/main" val="647470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75000"/>
                </a:srgbClr>
              </a:solidFill>
              <a:effectLst/>
              <a:uLnTx/>
              <a:uFillTx/>
              <a:latin typeface="Calibri"/>
              <a:ea typeface="+mn-ea"/>
              <a:cs typeface="+mn-cs"/>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593293" y="774607"/>
            <a:ext cx="11146247"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Looking Toward the Future</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State and Regional AHEC Priorities in a Post-Pandemic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Brenda Sanchez</a:t>
            </a: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Border Binational Program Coordinator, Southeast Arizona AHEC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spTree>
    <p:extLst>
      <p:ext uri="{BB962C8B-B14F-4D97-AF65-F5344CB8AC3E}">
        <p14:creationId xmlns:p14="http://schemas.microsoft.com/office/powerpoint/2010/main" val="3092380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nvGrpSpPr>
          <p:cNvPr id="88" name="Group 87">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3" y="-59376"/>
            <a:ext cx="12515848" cy="6923797"/>
            <a:chOff x="-329674" y="-51881"/>
            <a:chExt cx="12515851" cy="6923798"/>
          </a:xfrm>
        </p:grpSpPr>
        <p:sp>
          <p:nvSpPr>
            <p:cNvPr id="115"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4"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5"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6"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7"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3"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9" name="Freeform: Shape 108">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7" y="2448612"/>
            <a:ext cx="4418756" cy="4259608"/>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85"/>
            <a:endParaRPr lang="en-US" sz="2400" dirty="0">
              <a:solidFill>
                <a:prstClr val="white"/>
              </a:solidFill>
              <a:latin typeface="Rockwell" panose="02060603020205020403"/>
            </a:endParaRPr>
          </a:p>
        </p:txBody>
      </p:sp>
      <p:sp>
        <p:nvSpPr>
          <p:cNvPr id="134"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6"/>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54" name="Google Shape;54;p13"/>
          <p:cNvSpPr txBox="1">
            <a:spLocks noGrp="1"/>
          </p:cNvSpPr>
          <p:nvPr>
            <p:ph type="ctrTitle"/>
          </p:nvPr>
        </p:nvSpPr>
        <p:spPr>
          <a:xfrm>
            <a:off x="2616277" y="2061837"/>
            <a:ext cx="6959447" cy="1662475"/>
          </a:xfrm>
          <a:prstGeom prst="rect">
            <a:avLst/>
          </a:prstGeom>
        </p:spPr>
        <p:txBody>
          <a:bodyPr spcFirstLastPara="1" vert="horz" lIns="121900" tIns="121900" rIns="121900" bIns="121900" rtlCol="0" anchor="b" anchorCtr="0">
            <a:normAutofit/>
          </a:bodyPr>
          <a:lstStyle/>
          <a:p>
            <a:pPr>
              <a:spcBef>
                <a:spcPts val="0"/>
              </a:spcBef>
            </a:pPr>
            <a:r>
              <a:rPr lang="en-US" sz="4800" dirty="0"/>
              <a:t>Southeast Arizona Area Health Education Center </a:t>
            </a:r>
          </a:p>
        </p:txBody>
      </p:sp>
      <p:sp>
        <p:nvSpPr>
          <p:cNvPr id="55" name="Google Shape;55;p13"/>
          <p:cNvSpPr txBox="1">
            <a:spLocks noGrp="1"/>
          </p:cNvSpPr>
          <p:nvPr>
            <p:ph type="subTitle" idx="1"/>
          </p:nvPr>
        </p:nvSpPr>
        <p:spPr>
          <a:xfrm>
            <a:off x="3388938" y="3783690"/>
            <a:ext cx="5414125" cy="1196717"/>
          </a:xfrm>
          <a:prstGeom prst="rect">
            <a:avLst/>
          </a:prstGeom>
        </p:spPr>
        <p:txBody>
          <a:bodyPr spcFirstLastPara="1" vert="horz" lIns="121900" tIns="121900" rIns="121900" bIns="121900" rtlCol="0" anchorCtr="0">
            <a:normAutofit/>
          </a:bodyPr>
          <a:lstStyle/>
          <a:p>
            <a:pPr>
              <a:spcBef>
                <a:spcPts val="0"/>
              </a:spcBef>
              <a:spcAft>
                <a:spcPts val="800"/>
              </a:spcAft>
            </a:pPr>
            <a:r>
              <a:rPr lang="en-US" sz="2000" b="1" dirty="0">
                <a:latin typeface="Calibri"/>
                <a:ea typeface="Calibri"/>
                <a:cs typeface="Calibri"/>
                <a:sym typeface="Calibri"/>
              </a:rPr>
              <a:t> Past, Present &amp; Future Building Health Workforce &amp; Healthier Communities</a:t>
            </a:r>
            <a:endParaRPr lang="en-US" sz="2000" dirty="0"/>
          </a:p>
        </p:txBody>
      </p:sp>
      <p:pic>
        <p:nvPicPr>
          <p:cNvPr id="3" name="Picture 2" descr="Map&#10;&#10;Description automatically generated">
            <a:extLst>
              <a:ext uri="{FF2B5EF4-FFF2-40B4-BE49-F238E27FC236}">
                <a16:creationId xmlns:a16="http://schemas.microsoft.com/office/drawing/2014/main" id="{889948D4-4B70-4541-944C-037073A1C58F}"/>
              </a:ext>
            </a:extLst>
          </p:cNvPr>
          <p:cNvPicPr>
            <a:picLocks noChangeAspect="1"/>
          </p:cNvPicPr>
          <p:nvPr/>
        </p:nvPicPr>
        <p:blipFill>
          <a:blip r:embed="rId3"/>
          <a:stretch>
            <a:fillRect/>
          </a:stretch>
        </p:blipFill>
        <p:spPr>
          <a:xfrm>
            <a:off x="198233" y="4784831"/>
            <a:ext cx="1727200" cy="208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1000"/>
                                        <p:tgtEl>
                                          <p:spTgt spid="5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54"/>
                                        </p:tgtEl>
                                        <p:attrNameLst>
                                          <p:attrName>style.visibility</p:attrName>
                                        </p:attrNameLst>
                                      </p:cBhvr>
                                      <p:to>
                                        <p:strVal val="visible"/>
                                      </p:to>
                                    </p:set>
                                    <p:animEffect transition="in" filter="fade">
                                      <p:cBhvr>
                                        <p:cTn id="1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grpSp>
        <p:nvGrpSpPr>
          <p:cNvPr id="333" name="Group 191">
            <a:extLst>
              <a:ext uri="{FF2B5EF4-FFF2-40B4-BE49-F238E27FC236}">
                <a16:creationId xmlns:a16="http://schemas.microsoft.com/office/drawing/2014/main" id="{D7D96260-C3A2-4D23-A15F-94A5F589D8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34" name="Freeform 5">
              <a:extLst>
                <a:ext uri="{FF2B5EF4-FFF2-40B4-BE49-F238E27FC236}">
                  <a16:creationId xmlns:a16="http://schemas.microsoft.com/office/drawing/2014/main" id="{A4364CA6-BBE9-439C-A000-8B6C0D08C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5" name="Freeform 6">
              <a:extLst>
                <a:ext uri="{FF2B5EF4-FFF2-40B4-BE49-F238E27FC236}">
                  <a16:creationId xmlns:a16="http://schemas.microsoft.com/office/drawing/2014/main" id="{4EE091DE-DDAB-4D54-8996-03FA4432A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6" name="Freeform 7">
              <a:extLst>
                <a:ext uri="{FF2B5EF4-FFF2-40B4-BE49-F238E27FC236}">
                  <a16:creationId xmlns:a16="http://schemas.microsoft.com/office/drawing/2014/main" id="{3E13E0B0-C1D8-498A-BB8A-D52322AC3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7" name="Freeform 8">
              <a:extLst>
                <a:ext uri="{FF2B5EF4-FFF2-40B4-BE49-F238E27FC236}">
                  <a16:creationId xmlns:a16="http://schemas.microsoft.com/office/drawing/2014/main" id="{A4A11315-DEB1-4CA9-9B88-344261928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8" name="Freeform 9">
              <a:extLst>
                <a:ext uri="{FF2B5EF4-FFF2-40B4-BE49-F238E27FC236}">
                  <a16:creationId xmlns:a16="http://schemas.microsoft.com/office/drawing/2014/main" id="{4DAF8A57-1840-43D0-8BAF-3F1D690E8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9" name="Freeform 10">
              <a:extLst>
                <a:ext uri="{FF2B5EF4-FFF2-40B4-BE49-F238E27FC236}">
                  <a16:creationId xmlns:a16="http://schemas.microsoft.com/office/drawing/2014/main" id="{9342B9DC-9A00-4340-AA60-A2FFD4CD3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0" name="Freeform 11">
              <a:extLst>
                <a:ext uri="{FF2B5EF4-FFF2-40B4-BE49-F238E27FC236}">
                  <a16:creationId xmlns:a16="http://schemas.microsoft.com/office/drawing/2014/main" id="{7EE92033-8793-4610-9A17-8CB0EBA7B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1" name="Freeform 12">
              <a:extLst>
                <a:ext uri="{FF2B5EF4-FFF2-40B4-BE49-F238E27FC236}">
                  <a16:creationId xmlns:a16="http://schemas.microsoft.com/office/drawing/2014/main" id="{D3443AB8-D2BD-4D1E-A0C5-4ECF87655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2" name="Freeform 13">
              <a:extLst>
                <a:ext uri="{FF2B5EF4-FFF2-40B4-BE49-F238E27FC236}">
                  <a16:creationId xmlns:a16="http://schemas.microsoft.com/office/drawing/2014/main" id="{97F9042D-16DA-4B16-A69E-65C9F5001A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3" name="Freeform 14">
              <a:extLst>
                <a:ext uri="{FF2B5EF4-FFF2-40B4-BE49-F238E27FC236}">
                  <a16:creationId xmlns:a16="http://schemas.microsoft.com/office/drawing/2014/main" id="{6ED744BF-72D6-4DB6-8181-452A3D580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3" name="Freeform 15">
              <a:extLst>
                <a:ext uri="{FF2B5EF4-FFF2-40B4-BE49-F238E27FC236}">
                  <a16:creationId xmlns:a16="http://schemas.microsoft.com/office/drawing/2014/main" id="{820B91B4-EB59-4F1A-B079-147601A27F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4" name="Freeform 16">
              <a:extLst>
                <a:ext uri="{FF2B5EF4-FFF2-40B4-BE49-F238E27FC236}">
                  <a16:creationId xmlns:a16="http://schemas.microsoft.com/office/drawing/2014/main" id="{D4EAA79C-535F-4619-A832-3263343B4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5" name="Freeform 17">
              <a:extLst>
                <a:ext uri="{FF2B5EF4-FFF2-40B4-BE49-F238E27FC236}">
                  <a16:creationId xmlns:a16="http://schemas.microsoft.com/office/drawing/2014/main" id="{8F613392-0569-4ECF-A7B3-E477F758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6" name="Freeform 18">
              <a:extLst>
                <a:ext uri="{FF2B5EF4-FFF2-40B4-BE49-F238E27FC236}">
                  <a16:creationId xmlns:a16="http://schemas.microsoft.com/office/drawing/2014/main" id="{B00F3E60-DEC5-40C4-A7BF-2F70B6DF3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7" name="Freeform 19">
              <a:extLst>
                <a:ext uri="{FF2B5EF4-FFF2-40B4-BE49-F238E27FC236}">
                  <a16:creationId xmlns:a16="http://schemas.microsoft.com/office/drawing/2014/main" id="{A8CD5398-49D2-4006-A4A1-D5DEB406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8" name="Freeform 20">
              <a:extLst>
                <a:ext uri="{FF2B5EF4-FFF2-40B4-BE49-F238E27FC236}">
                  <a16:creationId xmlns:a16="http://schemas.microsoft.com/office/drawing/2014/main" id="{140C04B3-B2B1-4409-9545-263F6BDBA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45" name="Freeform 21">
              <a:extLst>
                <a:ext uri="{FF2B5EF4-FFF2-40B4-BE49-F238E27FC236}">
                  <a16:creationId xmlns:a16="http://schemas.microsoft.com/office/drawing/2014/main" id="{A0DB8F27-D91B-417D-B4F3-F812EBF6D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10" name="Freeform 22">
              <a:extLst>
                <a:ext uri="{FF2B5EF4-FFF2-40B4-BE49-F238E27FC236}">
                  <a16:creationId xmlns:a16="http://schemas.microsoft.com/office/drawing/2014/main" id="{64D1C8B0-7006-4FA8-8B04-1F6098797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1" name="Freeform 23">
              <a:extLst>
                <a:ext uri="{FF2B5EF4-FFF2-40B4-BE49-F238E27FC236}">
                  <a16:creationId xmlns:a16="http://schemas.microsoft.com/office/drawing/2014/main" id="{34ADFAD5-C9B4-43EB-8369-7C117C336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2" name="Freeform 24">
              <a:extLst>
                <a:ext uri="{FF2B5EF4-FFF2-40B4-BE49-F238E27FC236}">
                  <a16:creationId xmlns:a16="http://schemas.microsoft.com/office/drawing/2014/main" id="{79081DB9-BAC4-41F7-9728-23A049BDA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3" name="Freeform 25">
              <a:extLst>
                <a:ext uri="{FF2B5EF4-FFF2-40B4-BE49-F238E27FC236}">
                  <a16:creationId xmlns:a16="http://schemas.microsoft.com/office/drawing/2014/main" id="{F7E950ED-0DA7-490C-BFA0-32104C53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6" name="Group 213">
            <a:extLst>
              <a:ext uri="{FF2B5EF4-FFF2-40B4-BE49-F238E27FC236}">
                <a16:creationId xmlns:a16="http://schemas.microsoft.com/office/drawing/2014/main" id="{AA2CF783-DFD1-4948-AA9C-8D73B89EF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215" name="Rectangle 214">
              <a:extLst>
                <a:ext uri="{FF2B5EF4-FFF2-40B4-BE49-F238E27FC236}">
                  <a16:creationId xmlns:a16="http://schemas.microsoft.com/office/drawing/2014/main" id="{8459520C-872E-493E-B2FF-618803CFF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6" name="Isosceles Triangle 22">
              <a:extLst>
                <a:ext uri="{FF2B5EF4-FFF2-40B4-BE49-F238E27FC236}">
                  <a16:creationId xmlns:a16="http://schemas.microsoft.com/office/drawing/2014/main" id="{9259D84C-22A4-40C2-A999-2D9A23CE3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7" name="Rectangle 216">
              <a:extLst>
                <a:ext uri="{FF2B5EF4-FFF2-40B4-BE49-F238E27FC236}">
                  <a16:creationId xmlns:a16="http://schemas.microsoft.com/office/drawing/2014/main" id="{94E1C279-0C02-478D-B9A7-3574FC728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47" name="Rectangle 217">
            <a:extLst>
              <a:ext uri="{FF2B5EF4-FFF2-40B4-BE49-F238E27FC236}">
                <a16:creationId xmlns:a16="http://schemas.microsoft.com/office/drawing/2014/main" id="{3701C663-4F11-4392-B088-C6312A58B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nvGrpSpPr>
          <p:cNvPr id="348" name="Group 218">
            <a:extLst>
              <a:ext uri="{FF2B5EF4-FFF2-40B4-BE49-F238E27FC236}">
                <a16:creationId xmlns:a16="http://schemas.microsoft.com/office/drawing/2014/main" id="{7F93D738-52FC-4827-A3E7-2D45CC780A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49" name="Freeform 5">
              <a:extLst>
                <a:ext uri="{FF2B5EF4-FFF2-40B4-BE49-F238E27FC236}">
                  <a16:creationId xmlns:a16="http://schemas.microsoft.com/office/drawing/2014/main" id="{8647A1AF-5DED-41B8-ACB6-114F5D87B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0" name="Freeform 6">
              <a:extLst>
                <a:ext uri="{FF2B5EF4-FFF2-40B4-BE49-F238E27FC236}">
                  <a16:creationId xmlns:a16="http://schemas.microsoft.com/office/drawing/2014/main" id="{B09FBA58-5B72-44E9-8603-E14CAAD6C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1" name="Freeform 7">
              <a:extLst>
                <a:ext uri="{FF2B5EF4-FFF2-40B4-BE49-F238E27FC236}">
                  <a16:creationId xmlns:a16="http://schemas.microsoft.com/office/drawing/2014/main" id="{1298758C-A938-4556-9D95-D6DC0FBDD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2" name="Freeform 8">
              <a:extLst>
                <a:ext uri="{FF2B5EF4-FFF2-40B4-BE49-F238E27FC236}">
                  <a16:creationId xmlns:a16="http://schemas.microsoft.com/office/drawing/2014/main" id="{932294CB-2746-4013-B75A-127D73089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3" name="Freeform 9">
              <a:extLst>
                <a:ext uri="{FF2B5EF4-FFF2-40B4-BE49-F238E27FC236}">
                  <a16:creationId xmlns:a16="http://schemas.microsoft.com/office/drawing/2014/main" id="{5DCBBE86-C63E-4C89-8283-4BF03CEB57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4" name="Freeform 10">
              <a:extLst>
                <a:ext uri="{FF2B5EF4-FFF2-40B4-BE49-F238E27FC236}">
                  <a16:creationId xmlns:a16="http://schemas.microsoft.com/office/drawing/2014/main" id="{E74F7044-461B-45D2-BC8E-4F4A0C29DD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5" name="Freeform 11">
              <a:extLst>
                <a:ext uri="{FF2B5EF4-FFF2-40B4-BE49-F238E27FC236}">
                  <a16:creationId xmlns:a16="http://schemas.microsoft.com/office/drawing/2014/main" id="{E91CE8C2-669D-4B6F-B42B-E0286377A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6" name="Freeform 12">
              <a:extLst>
                <a:ext uri="{FF2B5EF4-FFF2-40B4-BE49-F238E27FC236}">
                  <a16:creationId xmlns:a16="http://schemas.microsoft.com/office/drawing/2014/main" id="{A1770817-D001-4434-BC80-6948631776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7" name="Freeform 13">
              <a:extLst>
                <a:ext uri="{FF2B5EF4-FFF2-40B4-BE49-F238E27FC236}">
                  <a16:creationId xmlns:a16="http://schemas.microsoft.com/office/drawing/2014/main" id="{BA7E32BA-6412-4DE0-BEFF-BF25A95A9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8" name="Freeform 14">
              <a:extLst>
                <a:ext uri="{FF2B5EF4-FFF2-40B4-BE49-F238E27FC236}">
                  <a16:creationId xmlns:a16="http://schemas.microsoft.com/office/drawing/2014/main" id="{E829D18F-ECEA-44B1-8A3C-6313D3A893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59" name="Freeform 15">
              <a:extLst>
                <a:ext uri="{FF2B5EF4-FFF2-40B4-BE49-F238E27FC236}">
                  <a16:creationId xmlns:a16="http://schemas.microsoft.com/office/drawing/2014/main" id="{E8BFD1AD-C675-4D74-B7B2-01E4313F02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0" name="Freeform 16">
              <a:extLst>
                <a:ext uri="{FF2B5EF4-FFF2-40B4-BE49-F238E27FC236}">
                  <a16:creationId xmlns:a16="http://schemas.microsoft.com/office/drawing/2014/main" id="{292760AF-DD7E-4F69-96C3-E7196A6A3E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1" name="Freeform 17">
              <a:extLst>
                <a:ext uri="{FF2B5EF4-FFF2-40B4-BE49-F238E27FC236}">
                  <a16:creationId xmlns:a16="http://schemas.microsoft.com/office/drawing/2014/main" id="{C5AF7F90-023D-4663-AC77-4643670D9F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2" name="Freeform 18">
              <a:extLst>
                <a:ext uri="{FF2B5EF4-FFF2-40B4-BE49-F238E27FC236}">
                  <a16:creationId xmlns:a16="http://schemas.microsoft.com/office/drawing/2014/main" id="{F9367300-34BB-4B4A-8D93-5D23712C4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3" name="Freeform 19">
              <a:extLst>
                <a:ext uri="{FF2B5EF4-FFF2-40B4-BE49-F238E27FC236}">
                  <a16:creationId xmlns:a16="http://schemas.microsoft.com/office/drawing/2014/main" id="{DAC94DD2-9D44-4972-A664-D11C62716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4" name="Freeform 20">
              <a:extLst>
                <a:ext uri="{FF2B5EF4-FFF2-40B4-BE49-F238E27FC236}">
                  <a16:creationId xmlns:a16="http://schemas.microsoft.com/office/drawing/2014/main" id="{21065494-B1DA-43D7-985A-FA045D3A53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5" name="Freeform 21">
              <a:extLst>
                <a:ext uri="{FF2B5EF4-FFF2-40B4-BE49-F238E27FC236}">
                  <a16:creationId xmlns:a16="http://schemas.microsoft.com/office/drawing/2014/main" id="{BE695C8C-3D48-4B46-BBF2-A439D1D291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6" name="Freeform 22">
              <a:extLst>
                <a:ext uri="{FF2B5EF4-FFF2-40B4-BE49-F238E27FC236}">
                  <a16:creationId xmlns:a16="http://schemas.microsoft.com/office/drawing/2014/main" id="{5D5058AA-334A-4E46-A04C-2EDF110D2E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7" name="Freeform 23">
              <a:extLst>
                <a:ext uri="{FF2B5EF4-FFF2-40B4-BE49-F238E27FC236}">
                  <a16:creationId xmlns:a16="http://schemas.microsoft.com/office/drawing/2014/main" id="{A7D83DF1-BF2B-4CFB-8026-38A8A38968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8" name="Freeform 24">
              <a:extLst>
                <a:ext uri="{FF2B5EF4-FFF2-40B4-BE49-F238E27FC236}">
                  <a16:creationId xmlns:a16="http://schemas.microsoft.com/office/drawing/2014/main" id="{718F9266-8321-4E5A-8BCB-5302DB88AB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9" name="Freeform 25">
              <a:extLst>
                <a:ext uri="{FF2B5EF4-FFF2-40B4-BE49-F238E27FC236}">
                  <a16:creationId xmlns:a16="http://schemas.microsoft.com/office/drawing/2014/main" id="{C0BDD643-8043-4E89-8DB9-2E1D101DD1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grpSp>
      <p:grpSp>
        <p:nvGrpSpPr>
          <p:cNvPr id="370" name="Group 240">
            <a:extLst>
              <a:ext uri="{FF2B5EF4-FFF2-40B4-BE49-F238E27FC236}">
                <a16:creationId xmlns:a16="http://schemas.microsoft.com/office/drawing/2014/main" id="{3B2A0A50-A5AD-4FEA-98E7-06A3650F55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371" name="Rectangle 241">
              <a:extLst>
                <a:ext uri="{FF2B5EF4-FFF2-40B4-BE49-F238E27FC236}">
                  <a16:creationId xmlns:a16="http://schemas.microsoft.com/office/drawing/2014/main" id="{6B7EFDF8-75A3-4766-8EC8-BCAC9785A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372" name="Isosceles Triangle 22">
              <a:extLst>
                <a:ext uri="{FF2B5EF4-FFF2-40B4-BE49-F238E27FC236}">
                  <a16:creationId xmlns:a16="http://schemas.microsoft.com/office/drawing/2014/main" id="{D04EEFB8-6531-41DB-B528-7F721C795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373" name="Rectangle 243">
              <a:extLst>
                <a:ext uri="{FF2B5EF4-FFF2-40B4-BE49-F238E27FC236}">
                  <a16:creationId xmlns:a16="http://schemas.microsoft.com/office/drawing/2014/main" id="{1DFAE7B9-C6B5-4781-93F0-536783F2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sp>
        <p:nvSpPr>
          <p:cNvPr id="60" name="Google Shape;60;p14"/>
          <p:cNvSpPr txBox="1">
            <a:spLocks noGrp="1"/>
          </p:cNvSpPr>
          <p:nvPr>
            <p:ph type="title"/>
          </p:nvPr>
        </p:nvSpPr>
        <p:spPr>
          <a:xfrm>
            <a:off x="888631" y="2358391"/>
            <a:ext cx="3498979" cy="2453676"/>
          </a:xfrm>
          <a:prstGeom prst="rect">
            <a:avLst/>
          </a:prstGeom>
        </p:spPr>
        <p:txBody>
          <a:bodyPr spcFirstLastPara="1" vert="horz" wrap="square" lIns="304800" tIns="304800" rIns="304800" bIns="304800" rtlCol="0" anchor="ctr" anchorCtr="0">
            <a:normAutofit/>
          </a:bodyPr>
          <a:lstStyle/>
          <a:p>
            <a:pPr defTabSz="1219170">
              <a:spcBef>
                <a:spcPct val="0"/>
              </a:spcBef>
              <a:buClr>
                <a:schemeClr val="dk1"/>
              </a:buClr>
              <a:buSzPts val="1100"/>
            </a:pPr>
            <a:r>
              <a:rPr lang="en-US" sz="3333" spc="-200" dirty="0">
                <a:solidFill>
                  <a:srgbClr val="FFFEFF"/>
                </a:solidFill>
                <a:sym typeface="Calibri"/>
              </a:rPr>
              <a:t>Past: Summary of accomplishments to date</a:t>
            </a:r>
            <a:endParaRPr lang="en-US" sz="3333" spc="-200" dirty="0">
              <a:solidFill>
                <a:srgbClr val="FFFEFF"/>
              </a:solidFill>
            </a:endParaRPr>
          </a:p>
        </p:txBody>
      </p:sp>
      <p:pic>
        <p:nvPicPr>
          <p:cNvPr id="5" name="Picture 4" descr="A group of people posing for a photo&#10;&#10;Description automatically generated">
            <a:extLst>
              <a:ext uri="{FF2B5EF4-FFF2-40B4-BE49-F238E27FC236}">
                <a16:creationId xmlns:a16="http://schemas.microsoft.com/office/drawing/2014/main" id="{E96ED0A4-10FE-D042-8175-8C0F8C6E33B4}"/>
              </a:ext>
            </a:extLst>
          </p:cNvPr>
          <p:cNvPicPr>
            <a:picLocks noChangeAspect="1"/>
          </p:cNvPicPr>
          <p:nvPr/>
        </p:nvPicPr>
        <p:blipFill rotWithShape="1">
          <a:blip r:embed="rId3"/>
          <a:srcRect r="8738" b="5"/>
          <a:stretch/>
        </p:blipFill>
        <p:spPr>
          <a:xfrm>
            <a:off x="5114013" y="806432"/>
            <a:ext cx="3059587" cy="2380179"/>
          </a:xfrm>
          <a:prstGeom prst="rect">
            <a:avLst/>
          </a:prstGeom>
          <a:ln w="9525">
            <a:solidFill>
              <a:schemeClr val="tx1">
                <a:alpha val="20000"/>
              </a:schemeClr>
            </a:solidFill>
          </a:ln>
        </p:spPr>
      </p:pic>
      <p:pic>
        <p:nvPicPr>
          <p:cNvPr id="3" name="Picture 2">
            <a:extLst>
              <a:ext uri="{FF2B5EF4-FFF2-40B4-BE49-F238E27FC236}">
                <a16:creationId xmlns:a16="http://schemas.microsoft.com/office/drawing/2014/main" id="{A590447D-3BB7-3748-A722-319102C6B943}"/>
              </a:ext>
            </a:extLst>
          </p:cNvPr>
          <p:cNvPicPr>
            <a:picLocks noChangeAspect="1"/>
          </p:cNvPicPr>
          <p:nvPr/>
        </p:nvPicPr>
        <p:blipFill rotWithShape="1">
          <a:blip r:embed="rId4"/>
          <a:srcRect l="2707" r="3140" b="6"/>
          <a:stretch/>
        </p:blipFill>
        <p:spPr>
          <a:xfrm>
            <a:off x="8330884" y="804037"/>
            <a:ext cx="3059585" cy="2380180"/>
          </a:xfrm>
          <a:prstGeom prst="rect">
            <a:avLst/>
          </a:prstGeom>
          <a:ln w="9525">
            <a:solidFill>
              <a:schemeClr val="tx1">
                <a:alpha val="20000"/>
              </a:schemeClr>
            </a:solidFill>
          </a:ln>
        </p:spPr>
      </p:pic>
      <p:sp>
        <p:nvSpPr>
          <p:cNvPr id="61" name="Google Shape;61;p14"/>
          <p:cNvSpPr txBox="1">
            <a:spLocks noGrp="1"/>
          </p:cNvSpPr>
          <p:nvPr>
            <p:ph type="body" idx="1"/>
          </p:nvPr>
        </p:nvSpPr>
        <p:spPr>
          <a:xfrm>
            <a:off x="5118448" y="3672402"/>
            <a:ext cx="6281873" cy="2379405"/>
          </a:xfrm>
          <a:prstGeom prst="rect">
            <a:avLst/>
          </a:prstGeom>
        </p:spPr>
        <p:txBody>
          <a:bodyPr spcFirstLastPara="1" vert="horz" wrap="square" lIns="121920" tIns="60960" rIns="121920" bIns="60960" rtlCol="0" anchor="ctr" anchorCtr="0">
            <a:normAutofit/>
          </a:bodyPr>
          <a:lstStyle/>
          <a:p>
            <a:pPr marL="0" indent="-304792" defTabSz="1219170">
              <a:lnSpc>
                <a:spcPct val="110000"/>
              </a:lnSpc>
              <a:buSzPct val="110000"/>
              <a:buFont typeface="Wingdings" panose="05000000000000000000" pitchFamily="2" charset="2"/>
              <a:buChar char="§"/>
            </a:pPr>
            <a:endParaRPr lang="en-US" sz="1600" b="1" dirty="0">
              <a:sym typeface="Calibri"/>
            </a:endParaRPr>
          </a:p>
          <a:p>
            <a:pPr indent="-304792" defTabSz="1219170">
              <a:lnSpc>
                <a:spcPct val="110000"/>
              </a:lnSpc>
              <a:buSzPct val="110000"/>
              <a:buFont typeface="Wingdings" panose="05000000000000000000" pitchFamily="2" charset="2"/>
              <a:buChar char="§"/>
            </a:pPr>
            <a:r>
              <a:rPr lang="en-US" sz="1600" dirty="0">
                <a:sym typeface="Calibri"/>
              </a:rPr>
              <a:t>First AHEC center to be established in Arizona, in 1985</a:t>
            </a:r>
          </a:p>
          <a:p>
            <a:pPr indent="-304792" defTabSz="1219170">
              <a:lnSpc>
                <a:spcPct val="110000"/>
              </a:lnSpc>
              <a:buSzPct val="110000"/>
              <a:buFont typeface="Wingdings" panose="05000000000000000000" pitchFamily="2" charset="2"/>
              <a:buChar char="§"/>
            </a:pPr>
            <a:r>
              <a:rPr lang="en-US" sz="1600" dirty="0">
                <a:sym typeface="Calibri"/>
              </a:rPr>
              <a:t>Health Career Clubs supporting 100’s of students to go to college and choose a health career</a:t>
            </a:r>
          </a:p>
          <a:p>
            <a:pPr indent="-304792" defTabSz="1219170">
              <a:lnSpc>
                <a:spcPct val="110000"/>
              </a:lnSpc>
              <a:buSzPct val="110000"/>
              <a:buFont typeface="Wingdings" panose="05000000000000000000" pitchFamily="2" charset="2"/>
              <a:buChar char="§"/>
            </a:pPr>
            <a:r>
              <a:rPr lang="en-US" sz="1600" dirty="0">
                <a:sym typeface="Calibri"/>
              </a:rPr>
              <a:t>Student training and placement – 1000’s of health professions students in clinical and community settings</a:t>
            </a:r>
          </a:p>
          <a:p>
            <a:pPr indent="-304792" defTabSz="1219170">
              <a:lnSpc>
                <a:spcPct val="110000"/>
              </a:lnSpc>
              <a:buSzPct val="110000"/>
              <a:buFont typeface="Wingdings" panose="05000000000000000000" pitchFamily="2" charset="2"/>
              <a:buChar char="§"/>
            </a:pPr>
            <a:r>
              <a:rPr lang="en-US" sz="1600" dirty="0">
                <a:sym typeface="Calibri"/>
              </a:rPr>
              <a:t>Continuing Education/Medical education – over 15,000 CE credits offered, hosting EMS on border for </a:t>
            </a:r>
            <a:r>
              <a:rPr lang="en-US" sz="1600" b="1" dirty="0">
                <a:sym typeface="Calibri"/>
              </a:rPr>
              <a:t>30 years!</a:t>
            </a:r>
          </a:p>
          <a:p>
            <a:pPr marL="0" indent="-304792" defTabSz="1219170">
              <a:lnSpc>
                <a:spcPct val="110000"/>
              </a:lnSpc>
              <a:spcAft>
                <a:spcPts val="1600"/>
              </a:spcAft>
              <a:buSzPct val="110000"/>
              <a:buFont typeface="Wingdings" panose="05000000000000000000" pitchFamily="2" charset="2"/>
              <a:buChar char="§"/>
            </a:pPr>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
        <p:cNvGrpSpPr/>
        <p:nvPr/>
      </p:nvGrpSpPr>
      <p:grpSpPr>
        <a:xfrm>
          <a:off x="0" y="0"/>
          <a:ext cx="0" cy="0"/>
          <a:chOff x="0" y="0"/>
          <a:chExt cx="0" cy="0"/>
        </a:xfrm>
      </p:grpSpPr>
      <p:grpSp>
        <p:nvGrpSpPr>
          <p:cNvPr id="363" name="Group 301">
            <a:extLst>
              <a:ext uri="{FF2B5EF4-FFF2-40B4-BE49-F238E27FC236}">
                <a16:creationId xmlns:a16="http://schemas.microsoft.com/office/drawing/2014/main" id="{15366C72-D7F6-4E8E-9050-596B79093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03" name="Freeform 5">
              <a:extLst>
                <a:ext uri="{FF2B5EF4-FFF2-40B4-BE49-F238E27FC236}">
                  <a16:creationId xmlns:a16="http://schemas.microsoft.com/office/drawing/2014/main" id="{95593905-FD51-4091-B72D-58CB89CE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4" name="Freeform 6">
              <a:extLst>
                <a:ext uri="{FF2B5EF4-FFF2-40B4-BE49-F238E27FC236}">
                  <a16:creationId xmlns:a16="http://schemas.microsoft.com/office/drawing/2014/main" id="{2A55DE88-4421-4967-9967-5D268EC71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5" name="Freeform 7">
              <a:extLst>
                <a:ext uri="{FF2B5EF4-FFF2-40B4-BE49-F238E27FC236}">
                  <a16:creationId xmlns:a16="http://schemas.microsoft.com/office/drawing/2014/main" id="{C123E89E-02F9-40E7-9C1A-B333EE305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6" name="Freeform 8">
              <a:extLst>
                <a:ext uri="{FF2B5EF4-FFF2-40B4-BE49-F238E27FC236}">
                  <a16:creationId xmlns:a16="http://schemas.microsoft.com/office/drawing/2014/main" id="{204DFB5A-6C46-49CD-A933-C1784DC4D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7" name="Freeform 9">
              <a:extLst>
                <a:ext uri="{FF2B5EF4-FFF2-40B4-BE49-F238E27FC236}">
                  <a16:creationId xmlns:a16="http://schemas.microsoft.com/office/drawing/2014/main" id="{87129E18-7EFC-477E-8715-16D60CF57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8" name="Freeform 10">
              <a:extLst>
                <a:ext uri="{FF2B5EF4-FFF2-40B4-BE49-F238E27FC236}">
                  <a16:creationId xmlns:a16="http://schemas.microsoft.com/office/drawing/2014/main" id="{9C70C325-27F3-44CB-A631-EF11CE6E5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9" name="Freeform 11">
              <a:extLst>
                <a:ext uri="{FF2B5EF4-FFF2-40B4-BE49-F238E27FC236}">
                  <a16:creationId xmlns:a16="http://schemas.microsoft.com/office/drawing/2014/main" id="{481F435D-0591-44D2-AA3F-501EEC6B1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0" name="Freeform 12">
              <a:extLst>
                <a:ext uri="{FF2B5EF4-FFF2-40B4-BE49-F238E27FC236}">
                  <a16:creationId xmlns:a16="http://schemas.microsoft.com/office/drawing/2014/main" id="{9534ECD9-9339-4965-9B60-C0ED1D9D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1" name="Freeform 13">
              <a:extLst>
                <a:ext uri="{FF2B5EF4-FFF2-40B4-BE49-F238E27FC236}">
                  <a16:creationId xmlns:a16="http://schemas.microsoft.com/office/drawing/2014/main" id="{18F7199B-CBCA-4A0F-8EEE-056A664CD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2" name="Freeform 14">
              <a:extLst>
                <a:ext uri="{FF2B5EF4-FFF2-40B4-BE49-F238E27FC236}">
                  <a16:creationId xmlns:a16="http://schemas.microsoft.com/office/drawing/2014/main" id="{1EA6137C-88AC-47E7-A2B9-F06EE2EF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3" name="Freeform 15">
              <a:extLst>
                <a:ext uri="{FF2B5EF4-FFF2-40B4-BE49-F238E27FC236}">
                  <a16:creationId xmlns:a16="http://schemas.microsoft.com/office/drawing/2014/main" id="{31A037B1-7B29-4E4D-BAA8-B529A19C7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4" name="Freeform 16">
              <a:extLst>
                <a:ext uri="{FF2B5EF4-FFF2-40B4-BE49-F238E27FC236}">
                  <a16:creationId xmlns:a16="http://schemas.microsoft.com/office/drawing/2014/main" id="{8DE7357B-0B91-4813-8631-90263273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5" name="Freeform 17">
              <a:extLst>
                <a:ext uri="{FF2B5EF4-FFF2-40B4-BE49-F238E27FC236}">
                  <a16:creationId xmlns:a16="http://schemas.microsoft.com/office/drawing/2014/main" id="{21B3BA74-3139-4AD3-81E2-7174428B9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6" name="Freeform 18">
              <a:extLst>
                <a:ext uri="{FF2B5EF4-FFF2-40B4-BE49-F238E27FC236}">
                  <a16:creationId xmlns:a16="http://schemas.microsoft.com/office/drawing/2014/main" id="{1922388D-FDAE-4997-9A81-4C10FB1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7" name="Freeform 19">
              <a:extLst>
                <a:ext uri="{FF2B5EF4-FFF2-40B4-BE49-F238E27FC236}">
                  <a16:creationId xmlns:a16="http://schemas.microsoft.com/office/drawing/2014/main" id="{44B1128D-CBF9-4E8E-B5FD-16EA61855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8" name="Freeform 20">
              <a:extLst>
                <a:ext uri="{FF2B5EF4-FFF2-40B4-BE49-F238E27FC236}">
                  <a16:creationId xmlns:a16="http://schemas.microsoft.com/office/drawing/2014/main" id="{8C3554E6-630F-4BE1-AAEB-4E8FC61D0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9" name="Freeform 21">
              <a:extLst>
                <a:ext uri="{FF2B5EF4-FFF2-40B4-BE49-F238E27FC236}">
                  <a16:creationId xmlns:a16="http://schemas.microsoft.com/office/drawing/2014/main" id="{7881672B-061D-44D8-B8E4-2B1E18D53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0" name="Freeform 22">
              <a:extLst>
                <a:ext uri="{FF2B5EF4-FFF2-40B4-BE49-F238E27FC236}">
                  <a16:creationId xmlns:a16="http://schemas.microsoft.com/office/drawing/2014/main" id="{8552A74A-C2FB-4456-846D-1D9EC32CA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1" name="Freeform 23">
              <a:extLst>
                <a:ext uri="{FF2B5EF4-FFF2-40B4-BE49-F238E27FC236}">
                  <a16:creationId xmlns:a16="http://schemas.microsoft.com/office/drawing/2014/main" id="{E676335D-0545-4393-B422-6CE6DAD2D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2" name="Freeform 24">
              <a:extLst>
                <a:ext uri="{FF2B5EF4-FFF2-40B4-BE49-F238E27FC236}">
                  <a16:creationId xmlns:a16="http://schemas.microsoft.com/office/drawing/2014/main" id="{7CEA87AD-1702-42DE-976E-FA16A931C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3" name="Freeform 25">
              <a:extLst>
                <a:ext uri="{FF2B5EF4-FFF2-40B4-BE49-F238E27FC236}">
                  <a16:creationId xmlns:a16="http://schemas.microsoft.com/office/drawing/2014/main" id="{F2C7457F-2E86-475E-82C3-D878D941B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4" name="Group 324">
            <a:extLst>
              <a:ext uri="{FF2B5EF4-FFF2-40B4-BE49-F238E27FC236}">
                <a16:creationId xmlns:a16="http://schemas.microsoft.com/office/drawing/2014/main" id="{F8761412-8BC8-4A0D-B0F2-A8BA1D1B6A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326" name="Rectangle 325">
              <a:extLst>
                <a:ext uri="{FF2B5EF4-FFF2-40B4-BE49-F238E27FC236}">
                  <a16:creationId xmlns:a16="http://schemas.microsoft.com/office/drawing/2014/main" id="{F15E8D14-1E49-46AE-84D9-D09CD884C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7" name="Isosceles Triangle 22">
              <a:extLst>
                <a:ext uri="{FF2B5EF4-FFF2-40B4-BE49-F238E27FC236}">
                  <a16:creationId xmlns:a16="http://schemas.microsoft.com/office/drawing/2014/main" id="{23FBD707-EE6F-41CA-8E71-4DE4C60A3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8" name="Rectangle 327">
              <a:extLst>
                <a:ext uri="{FF2B5EF4-FFF2-40B4-BE49-F238E27FC236}">
                  <a16:creationId xmlns:a16="http://schemas.microsoft.com/office/drawing/2014/main" id="{A124152A-1F75-47D7-8320-AD15AAD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5" name="Rectangle 329">
            <a:extLst>
              <a:ext uri="{FF2B5EF4-FFF2-40B4-BE49-F238E27FC236}">
                <a16:creationId xmlns:a16="http://schemas.microsoft.com/office/drawing/2014/main" id="{9A547733-645F-44FC-87F2-2FF69829D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nvGrpSpPr>
          <p:cNvPr id="366" name="Group 331">
            <a:extLst>
              <a:ext uri="{FF2B5EF4-FFF2-40B4-BE49-F238E27FC236}">
                <a16:creationId xmlns:a16="http://schemas.microsoft.com/office/drawing/2014/main" id="{22E65B64-738D-4B93-9601-7D9F17C5E4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67" name="Freeform 5">
              <a:extLst>
                <a:ext uri="{FF2B5EF4-FFF2-40B4-BE49-F238E27FC236}">
                  <a16:creationId xmlns:a16="http://schemas.microsoft.com/office/drawing/2014/main" id="{C862E4D6-5F53-46C3-8F24-FEB4D81C9C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8" name="Freeform 6">
              <a:extLst>
                <a:ext uri="{FF2B5EF4-FFF2-40B4-BE49-F238E27FC236}">
                  <a16:creationId xmlns:a16="http://schemas.microsoft.com/office/drawing/2014/main" id="{CBAFF239-3A1E-4757-89EA-D14FE686FD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9" name="Freeform 7">
              <a:extLst>
                <a:ext uri="{FF2B5EF4-FFF2-40B4-BE49-F238E27FC236}">
                  <a16:creationId xmlns:a16="http://schemas.microsoft.com/office/drawing/2014/main" id="{62616FA6-D4C9-4C63-AEFF-B2E8C04228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0" name="Freeform 8">
              <a:extLst>
                <a:ext uri="{FF2B5EF4-FFF2-40B4-BE49-F238E27FC236}">
                  <a16:creationId xmlns:a16="http://schemas.microsoft.com/office/drawing/2014/main" id="{D0AE0320-EB96-405D-863C-988E89A40E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1" name="Freeform 9">
              <a:extLst>
                <a:ext uri="{FF2B5EF4-FFF2-40B4-BE49-F238E27FC236}">
                  <a16:creationId xmlns:a16="http://schemas.microsoft.com/office/drawing/2014/main" id="{406D674D-737D-44B6-9D69-EB5B637DBE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2" name="Freeform 10">
              <a:extLst>
                <a:ext uri="{FF2B5EF4-FFF2-40B4-BE49-F238E27FC236}">
                  <a16:creationId xmlns:a16="http://schemas.microsoft.com/office/drawing/2014/main" id="{1500A74E-627B-4D9D-8314-83061B654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3" name="Freeform 11">
              <a:extLst>
                <a:ext uri="{FF2B5EF4-FFF2-40B4-BE49-F238E27FC236}">
                  <a16:creationId xmlns:a16="http://schemas.microsoft.com/office/drawing/2014/main" id="{AA534AFE-CE81-4FD4-883C-B177FB338B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4" name="Freeform 12">
              <a:extLst>
                <a:ext uri="{FF2B5EF4-FFF2-40B4-BE49-F238E27FC236}">
                  <a16:creationId xmlns:a16="http://schemas.microsoft.com/office/drawing/2014/main" id="{EA2AB793-D30F-40CD-AD70-0F8DDB265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5" name="Freeform 13">
              <a:extLst>
                <a:ext uri="{FF2B5EF4-FFF2-40B4-BE49-F238E27FC236}">
                  <a16:creationId xmlns:a16="http://schemas.microsoft.com/office/drawing/2014/main" id="{408830BC-0F82-4789-9AA7-8C47B06EC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6" name="Freeform 14">
              <a:extLst>
                <a:ext uri="{FF2B5EF4-FFF2-40B4-BE49-F238E27FC236}">
                  <a16:creationId xmlns:a16="http://schemas.microsoft.com/office/drawing/2014/main" id="{D5B45203-500C-46E6-A6B2-2340E1E8F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7" name="Freeform 15">
              <a:extLst>
                <a:ext uri="{FF2B5EF4-FFF2-40B4-BE49-F238E27FC236}">
                  <a16:creationId xmlns:a16="http://schemas.microsoft.com/office/drawing/2014/main" id="{23F06B41-6B08-444A-A5AE-604973C0E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8" name="Freeform 16">
              <a:extLst>
                <a:ext uri="{FF2B5EF4-FFF2-40B4-BE49-F238E27FC236}">
                  <a16:creationId xmlns:a16="http://schemas.microsoft.com/office/drawing/2014/main" id="{BF3C1C96-DB89-41CB-B73D-A7757C8613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9" name="Freeform 17">
              <a:extLst>
                <a:ext uri="{FF2B5EF4-FFF2-40B4-BE49-F238E27FC236}">
                  <a16:creationId xmlns:a16="http://schemas.microsoft.com/office/drawing/2014/main" id="{7A3778E8-F4AC-4778-8120-F84AB5822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0" name="Freeform 18">
              <a:extLst>
                <a:ext uri="{FF2B5EF4-FFF2-40B4-BE49-F238E27FC236}">
                  <a16:creationId xmlns:a16="http://schemas.microsoft.com/office/drawing/2014/main" id="{943B6DC5-4AF1-49B7-80A9-10ADFB425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1" name="Freeform 19">
              <a:extLst>
                <a:ext uri="{FF2B5EF4-FFF2-40B4-BE49-F238E27FC236}">
                  <a16:creationId xmlns:a16="http://schemas.microsoft.com/office/drawing/2014/main" id="{CA73A884-DEFD-4B91-9A9A-CEF8F9653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2" name="Freeform 20">
              <a:extLst>
                <a:ext uri="{FF2B5EF4-FFF2-40B4-BE49-F238E27FC236}">
                  <a16:creationId xmlns:a16="http://schemas.microsoft.com/office/drawing/2014/main" id="{7DA3F2BA-29F8-45F8-A636-967C55CE9B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3" name="Freeform 21">
              <a:extLst>
                <a:ext uri="{FF2B5EF4-FFF2-40B4-BE49-F238E27FC236}">
                  <a16:creationId xmlns:a16="http://schemas.microsoft.com/office/drawing/2014/main" id="{76B3E435-5F57-4766-A6DB-3DFBE16D78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4" name="Freeform 22">
              <a:extLst>
                <a:ext uri="{FF2B5EF4-FFF2-40B4-BE49-F238E27FC236}">
                  <a16:creationId xmlns:a16="http://schemas.microsoft.com/office/drawing/2014/main" id="{A4F483F5-C822-499C-891D-D47C7D2BB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5" name="Freeform 23">
              <a:extLst>
                <a:ext uri="{FF2B5EF4-FFF2-40B4-BE49-F238E27FC236}">
                  <a16:creationId xmlns:a16="http://schemas.microsoft.com/office/drawing/2014/main" id="{BAEAE07B-06A9-4BCB-B891-E450DCB06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6" name="Freeform 24">
              <a:extLst>
                <a:ext uri="{FF2B5EF4-FFF2-40B4-BE49-F238E27FC236}">
                  <a16:creationId xmlns:a16="http://schemas.microsoft.com/office/drawing/2014/main" id="{7F38C272-92A3-4C6E-BB36-F20F29AE30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7" name="Freeform 25">
              <a:extLst>
                <a:ext uri="{FF2B5EF4-FFF2-40B4-BE49-F238E27FC236}">
                  <a16:creationId xmlns:a16="http://schemas.microsoft.com/office/drawing/2014/main" id="{D851ECF0-59E8-4000-A645-747DAC4584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grpSp>
      <p:sp>
        <p:nvSpPr>
          <p:cNvPr id="67" name="Google Shape;67;p15"/>
          <p:cNvSpPr txBox="1">
            <a:spLocks noGrp="1"/>
          </p:cNvSpPr>
          <p:nvPr>
            <p:ph type="title"/>
          </p:nvPr>
        </p:nvSpPr>
        <p:spPr>
          <a:xfrm>
            <a:off x="904877" y="795527"/>
            <a:ext cx="10488548" cy="1190912"/>
          </a:xfrm>
          <a:prstGeom prst="rect">
            <a:avLst/>
          </a:prstGeom>
        </p:spPr>
        <p:txBody>
          <a:bodyPr spcFirstLastPara="1" vert="horz" wrap="square" lIns="304800" tIns="304800" rIns="304800" bIns="304800" rtlCol="0" anchor="ctr" anchorCtr="0">
            <a:normAutofit/>
          </a:bodyPr>
          <a:lstStyle/>
          <a:p>
            <a:pPr defTabSz="1219170">
              <a:spcBef>
                <a:spcPct val="0"/>
              </a:spcBef>
              <a:buClr>
                <a:schemeClr val="dk1"/>
              </a:buClr>
              <a:buSzPts val="1100"/>
            </a:pPr>
            <a:r>
              <a:rPr lang="en-US" sz="4133" spc="-200" dirty="0">
                <a:sym typeface="Calibri"/>
              </a:rPr>
              <a:t>Present:    </a:t>
            </a:r>
            <a:endParaRPr lang="en-US" sz="4133" spc="-200" dirty="0"/>
          </a:p>
        </p:txBody>
      </p:sp>
      <p:sp>
        <p:nvSpPr>
          <p:cNvPr id="388" name="Rectangle 35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0"/>
            <a:ext cx="4959319" cy="3678237"/>
          </a:xfrm>
          <a:prstGeom prst="rect">
            <a:avLst/>
          </a:prstGeom>
          <a:solidFill>
            <a:schemeClr val="bg1"/>
          </a:solidFill>
          <a:ln w="19050">
            <a:solidFill>
              <a:srgbClr val="F4C06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pic>
        <p:nvPicPr>
          <p:cNvPr id="5" name="Picture 4">
            <a:extLst>
              <a:ext uri="{FF2B5EF4-FFF2-40B4-BE49-F238E27FC236}">
                <a16:creationId xmlns:a16="http://schemas.microsoft.com/office/drawing/2014/main" id="{B7994099-72DD-B846-9676-654CCD8879E9}"/>
              </a:ext>
            </a:extLst>
          </p:cNvPr>
          <p:cNvPicPr>
            <a:picLocks noChangeAspect="1"/>
          </p:cNvPicPr>
          <p:nvPr/>
        </p:nvPicPr>
        <p:blipFill rotWithShape="1">
          <a:blip r:embed="rId3"/>
          <a:srcRect l="575" r="572" b="-4"/>
          <a:stretch/>
        </p:blipFill>
        <p:spPr>
          <a:xfrm>
            <a:off x="1103256" y="2416047"/>
            <a:ext cx="4626864" cy="3346704"/>
          </a:xfrm>
          <a:prstGeom prst="rect">
            <a:avLst/>
          </a:prstGeom>
          <a:ln w="12700">
            <a:noFill/>
          </a:ln>
        </p:spPr>
      </p:pic>
      <p:sp>
        <p:nvSpPr>
          <p:cNvPr id="68" name="Google Shape;68;p15"/>
          <p:cNvSpPr txBox="1">
            <a:spLocks noGrp="1"/>
          </p:cNvSpPr>
          <p:nvPr>
            <p:ph type="body" idx="1"/>
          </p:nvPr>
        </p:nvSpPr>
        <p:spPr>
          <a:xfrm>
            <a:off x="6380703" y="2228850"/>
            <a:ext cx="5028928" cy="3699669"/>
          </a:xfrm>
          <a:prstGeom prst="rect">
            <a:avLst/>
          </a:prstGeom>
        </p:spPr>
        <p:txBody>
          <a:bodyPr spcFirstLastPara="1" vert="horz" wrap="square" lIns="121920" tIns="60960" rIns="121920" bIns="60960" rtlCol="0" anchor="ctr" anchorCtr="0">
            <a:normAutofit/>
          </a:bodyPr>
          <a:lstStyle/>
          <a:p>
            <a:pPr marL="685783" indent="-380990" defTabSz="1219170">
              <a:buClr>
                <a:srgbClr val="F4C06D"/>
              </a:buClr>
              <a:buSzPct val="110000"/>
              <a:buFont typeface="Wingdings" pitchFamily="2" charset="2"/>
              <a:buChar char="§"/>
            </a:pPr>
            <a:r>
              <a:rPr lang="en-US" dirty="0">
                <a:sym typeface="Calibri"/>
              </a:rPr>
              <a:t>Beginning Sept 1, we will no longer be contracting with UA/BOR as official AHEC site</a:t>
            </a:r>
          </a:p>
          <a:p>
            <a:pPr indent="-304792" defTabSz="1219170">
              <a:buClr>
                <a:srgbClr val="F4C06D"/>
              </a:buClr>
              <a:buSzPct val="110000"/>
              <a:buFont typeface="Wingdings" panose="05000000000000000000" pitchFamily="2" charset="2"/>
              <a:buChar char="§"/>
            </a:pPr>
            <a:r>
              <a:rPr lang="en-US" dirty="0">
                <a:sym typeface="Calibri"/>
              </a:rPr>
              <a:t>However we will continue as a stand-alone 501©3 focusing on border, rural and vulnerable communities</a:t>
            </a:r>
          </a:p>
          <a:p>
            <a:pPr marL="0" indent="-304792" defTabSz="1219170">
              <a:spcAft>
                <a:spcPts val="1600"/>
              </a:spcAft>
              <a:buClr>
                <a:srgbClr val="F4C06D"/>
              </a:buClr>
              <a:buSzPct val="110000"/>
              <a:buFont typeface="Wingdings" panose="05000000000000000000" pitchFamily="2" charset="2"/>
              <a:buChar cha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grpSp>
        <p:nvGrpSpPr>
          <p:cNvPr id="271" name="Group 209">
            <a:extLst>
              <a:ext uri="{FF2B5EF4-FFF2-40B4-BE49-F238E27FC236}">
                <a16:creationId xmlns:a16="http://schemas.microsoft.com/office/drawing/2014/main" id="{7E1C2BF6-51CB-4AD6-9A5E-BAE8E2344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211" name="Freeform 5">
              <a:extLst>
                <a:ext uri="{FF2B5EF4-FFF2-40B4-BE49-F238E27FC236}">
                  <a16:creationId xmlns:a16="http://schemas.microsoft.com/office/drawing/2014/main" id="{213C62B5-7B8B-475D-908B-DDDAE9BDB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2" name="Freeform 6">
              <a:extLst>
                <a:ext uri="{FF2B5EF4-FFF2-40B4-BE49-F238E27FC236}">
                  <a16:creationId xmlns:a16="http://schemas.microsoft.com/office/drawing/2014/main" id="{DF53840E-39E9-4C46-A4CE-998DA20E9D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3" name="Freeform 7">
              <a:extLst>
                <a:ext uri="{FF2B5EF4-FFF2-40B4-BE49-F238E27FC236}">
                  <a16:creationId xmlns:a16="http://schemas.microsoft.com/office/drawing/2014/main" id="{02A01DD8-0EDD-485F-9D5F-301306195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4" name="Freeform 8">
              <a:extLst>
                <a:ext uri="{FF2B5EF4-FFF2-40B4-BE49-F238E27FC236}">
                  <a16:creationId xmlns:a16="http://schemas.microsoft.com/office/drawing/2014/main" id="{FB2BEBE5-25D9-4B4A-8A84-9D7B8B9B2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5" name="Freeform 9">
              <a:extLst>
                <a:ext uri="{FF2B5EF4-FFF2-40B4-BE49-F238E27FC236}">
                  <a16:creationId xmlns:a16="http://schemas.microsoft.com/office/drawing/2014/main" id="{6A46C597-CE97-44D1-A19E-F98258F2D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6" name="Freeform 10">
              <a:extLst>
                <a:ext uri="{FF2B5EF4-FFF2-40B4-BE49-F238E27FC236}">
                  <a16:creationId xmlns:a16="http://schemas.microsoft.com/office/drawing/2014/main" id="{8A8FC1F6-5B92-4F7D-A6DD-F397A9C9E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7" name="Freeform 11">
              <a:extLst>
                <a:ext uri="{FF2B5EF4-FFF2-40B4-BE49-F238E27FC236}">
                  <a16:creationId xmlns:a16="http://schemas.microsoft.com/office/drawing/2014/main" id="{FF5423DA-4C89-489A-9050-15CF305AF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8" name="Freeform 12">
              <a:extLst>
                <a:ext uri="{FF2B5EF4-FFF2-40B4-BE49-F238E27FC236}">
                  <a16:creationId xmlns:a16="http://schemas.microsoft.com/office/drawing/2014/main" id="{8F394026-474A-4015-BA73-C56B101F5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9" name="Freeform 13">
              <a:extLst>
                <a:ext uri="{FF2B5EF4-FFF2-40B4-BE49-F238E27FC236}">
                  <a16:creationId xmlns:a16="http://schemas.microsoft.com/office/drawing/2014/main" id="{B50C125A-31E1-4C46-B331-943C41D954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0" name="Freeform 14">
              <a:extLst>
                <a:ext uri="{FF2B5EF4-FFF2-40B4-BE49-F238E27FC236}">
                  <a16:creationId xmlns:a16="http://schemas.microsoft.com/office/drawing/2014/main" id="{BC876750-C78D-4F04-835D-8100D470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1" name="Freeform 15">
              <a:extLst>
                <a:ext uri="{FF2B5EF4-FFF2-40B4-BE49-F238E27FC236}">
                  <a16:creationId xmlns:a16="http://schemas.microsoft.com/office/drawing/2014/main" id="{CB5A85C1-B036-45A2-AF06-DCB390346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2" name="Freeform 16">
              <a:extLst>
                <a:ext uri="{FF2B5EF4-FFF2-40B4-BE49-F238E27FC236}">
                  <a16:creationId xmlns:a16="http://schemas.microsoft.com/office/drawing/2014/main" id="{5BBC5FAB-7E28-41D0-B1E2-042F487B9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3" name="Freeform 17">
              <a:extLst>
                <a:ext uri="{FF2B5EF4-FFF2-40B4-BE49-F238E27FC236}">
                  <a16:creationId xmlns:a16="http://schemas.microsoft.com/office/drawing/2014/main" id="{AABA7071-787C-4A51-AFA1-C68296BE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4" name="Freeform 18">
              <a:extLst>
                <a:ext uri="{FF2B5EF4-FFF2-40B4-BE49-F238E27FC236}">
                  <a16:creationId xmlns:a16="http://schemas.microsoft.com/office/drawing/2014/main" id="{6C2F0A26-9CA8-4F0A-A58D-6517AED9E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5" name="Freeform 19">
              <a:extLst>
                <a:ext uri="{FF2B5EF4-FFF2-40B4-BE49-F238E27FC236}">
                  <a16:creationId xmlns:a16="http://schemas.microsoft.com/office/drawing/2014/main" id="{7E73F13A-5B6E-430F-891E-7E52BE7F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6" name="Freeform 20">
              <a:extLst>
                <a:ext uri="{FF2B5EF4-FFF2-40B4-BE49-F238E27FC236}">
                  <a16:creationId xmlns:a16="http://schemas.microsoft.com/office/drawing/2014/main" id="{52E71104-3A28-4DEC-9B42-EDD04109F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7" name="Freeform 21">
              <a:extLst>
                <a:ext uri="{FF2B5EF4-FFF2-40B4-BE49-F238E27FC236}">
                  <a16:creationId xmlns:a16="http://schemas.microsoft.com/office/drawing/2014/main" id="{64D26A22-0E57-4946-BA22-75635D852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28" name="Freeform 22">
              <a:extLst>
                <a:ext uri="{FF2B5EF4-FFF2-40B4-BE49-F238E27FC236}">
                  <a16:creationId xmlns:a16="http://schemas.microsoft.com/office/drawing/2014/main" id="{D4938518-DE82-4CB7-B3F6-31ECDC00C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9" name="Freeform 23">
              <a:extLst>
                <a:ext uri="{FF2B5EF4-FFF2-40B4-BE49-F238E27FC236}">
                  <a16:creationId xmlns:a16="http://schemas.microsoft.com/office/drawing/2014/main" id="{6BBB8278-F1C6-40D4-BD16-835A8A56F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0" name="Freeform 24">
              <a:extLst>
                <a:ext uri="{FF2B5EF4-FFF2-40B4-BE49-F238E27FC236}">
                  <a16:creationId xmlns:a16="http://schemas.microsoft.com/office/drawing/2014/main" id="{30B1BB2E-8EB1-43FA-B827-45ABAE569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1" name="Freeform 25">
              <a:extLst>
                <a:ext uri="{FF2B5EF4-FFF2-40B4-BE49-F238E27FC236}">
                  <a16:creationId xmlns:a16="http://schemas.microsoft.com/office/drawing/2014/main" id="{272D2C42-D376-4BC0-A3BF-7BA571C7F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2" name="Group 232">
            <a:extLst>
              <a:ext uri="{FF2B5EF4-FFF2-40B4-BE49-F238E27FC236}">
                <a16:creationId xmlns:a16="http://schemas.microsoft.com/office/drawing/2014/main" id="{C7509872-ED8E-4771-AE78-E4759FFE1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234" name="Rectangle 233">
              <a:extLst>
                <a:ext uri="{FF2B5EF4-FFF2-40B4-BE49-F238E27FC236}">
                  <a16:creationId xmlns:a16="http://schemas.microsoft.com/office/drawing/2014/main" id="{6573C457-6DC1-4338-9B07-873C5A83C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5" name="Isosceles Triangle 22">
              <a:extLst>
                <a:ext uri="{FF2B5EF4-FFF2-40B4-BE49-F238E27FC236}">
                  <a16:creationId xmlns:a16="http://schemas.microsoft.com/office/drawing/2014/main" id="{49D1A641-0B80-4836-9C02-9D4A65DE4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6" name="Rectangle 235">
              <a:extLst>
                <a:ext uri="{FF2B5EF4-FFF2-40B4-BE49-F238E27FC236}">
                  <a16:creationId xmlns:a16="http://schemas.microsoft.com/office/drawing/2014/main" id="{562937E0-0991-40EB-AFE0-8AC5B6F90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273" name="Rectangle 237">
            <a:extLst>
              <a:ext uri="{FF2B5EF4-FFF2-40B4-BE49-F238E27FC236}">
                <a16:creationId xmlns:a16="http://schemas.microsoft.com/office/drawing/2014/main" id="{D41D9270-25F3-4659-96E9-BB082DFB7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nvGrpSpPr>
          <p:cNvPr id="274" name="Group 239">
            <a:extLst>
              <a:ext uri="{FF2B5EF4-FFF2-40B4-BE49-F238E27FC236}">
                <a16:creationId xmlns:a16="http://schemas.microsoft.com/office/drawing/2014/main" id="{B3EB8951-0F04-47AD-ADE4-D2EF741CFA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275" name="Freeform 5">
              <a:extLst>
                <a:ext uri="{FF2B5EF4-FFF2-40B4-BE49-F238E27FC236}">
                  <a16:creationId xmlns:a16="http://schemas.microsoft.com/office/drawing/2014/main" id="{2BD71BFF-302C-436E-8C46-F8BB24D60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76" name="Freeform 6">
              <a:extLst>
                <a:ext uri="{FF2B5EF4-FFF2-40B4-BE49-F238E27FC236}">
                  <a16:creationId xmlns:a16="http://schemas.microsoft.com/office/drawing/2014/main" id="{06C8CA8C-708C-4210-8D4B-AEA955C6A2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77" name="Freeform 7">
              <a:extLst>
                <a:ext uri="{FF2B5EF4-FFF2-40B4-BE49-F238E27FC236}">
                  <a16:creationId xmlns:a16="http://schemas.microsoft.com/office/drawing/2014/main" id="{346EA36B-9586-4CB2-B243-CAB4AB4BD5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78" name="Freeform 8">
              <a:extLst>
                <a:ext uri="{FF2B5EF4-FFF2-40B4-BE49-F238E27FC236}">
                  <a16:creationId xmlns:a16="http://schemas.microsoft.com/office/drawing/2014/main" id="{9C174BF2-FA7D-49BF-B475-F1D57B4B9D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79" name="Freeform 9">
              <a:extLst>
                <a:ext uri="{FF2B5EF4-FFF2-40B4-BE49-F238E27FC236}">
                  <a16:creationId xmlns:a16="http://schemas.microsoft.com/office/drawing/2014/main" id="{5F8326F2-F84C-4F6D-AB65-3C8DF2857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0" name="Freeform 10">
              <a:extLst>
                <a:ext uri="{FF2B5EF4-FFF2-40B4-BE49-F238E27FC236}">
                  <a16:creationId xmlns:a16="http://schemas.microsoft.com/office/drawing/2014/main" id="{AD1AF30D-9EC2-4FE6-A7D5-4E4D3CC14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1" name="Freeform 11">
              <a:extLst>
                <a:ext uri="{FF2B5EF4-FFF2-40B4-BE49-F238E27FC236}">
                  <a16:creationId xmlns:a16="http://schemas.microsoft.com/office/drawing/2014/main" id="{E8301781-9951-4DC1-A505-A177F4F0B4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2" name="Freeform 12">
              <a:extLst>
                <a:ext uri="{FF2B5EF4-FFF2-40B4-BE49-F238E27FC236}">
                  <a16:creationId xmlns:a16="http://schemas.microsoft.com/office/drawing/2014/main" id="{95724AA5-54B4-4ECF-A90D-F4996B755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3" name="Freeform 13">
              <a:extLst>
                <a:ext uri="{FF2B5EF4-FFF2-40B4-BE49-F238E27FC236}">
                  <a16:creationId xmlns:a16="http://schemas.microsoft.com/office/drawing/2014/main" id="{E6278DCC-BE15-429E-81D3-E2E4264146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4" name="Freeform 14">
              <a:extLst>
                <a:ext uri="{FF2B5EF4-FFF2-40B4-BE49-F238E27FC236}">
                  <a16:creationId xmlns:a16="http://schemas.microsoft.com/office/drawing/2014/main" id="{A5E9F6CD-C8AF-4984-A089-EF9F44EDEC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5" name="Freeform 15">
              <a:extLst>
                <a:ext uri="{FF2B5EF4-FFF2-40B4-BE49-F238E27FC236}">
                  <a16:creationId xmlns:a16="http://schemas.microsoft.com/office/drawing/2014/main" id="{C4A98A74-8125-4C97-8A7B-59036C6AA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6" name="Freeform 16">
              <a:extLst>
                <a:ext uri="{FF2B5EF4-FFF2-40B4-BE49-F238E27FC236}">
                  <a16:creationId xmlns:a16="http://schemas.microsoft.com/office/drawing/2014/main" id="{4194FBA9-636F-4BF1-9BFF-94FD0737C3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7" name="Freeform 17">
              <a:extLst>
                <a:ext uri="{FF2B5EF4-FFF2-40B4-BE49-F238E27FC236}">
                  <a16:creationId xmlns:a16="http://schemas.microsoft.com/office/drawing/2014/main" id="{1172E52A-40C4-4EFB-A625-9072BE5DF5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8" name="Freeform 18">
              <a:extLst>
                <a:ext uri="{FF2B5EF4-FFF2-40B4-BE49-F238E27FC236}">
                  <a16:creationId xmlns:a16="http://schemas.microsoft.com/office/drawing/2014/main" id="{B3E9E840-01CC-490B-A17E-D7442074F3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89" name="Freeform 19">
              <a:extLst>
                <a:ext uri="{FF2B5EF4-FFF2-40B4-BE49-F238E27FC236}">
                  <a16:creationId xmlns:a16="http://schemas.microsoft.com/office/drawing/2014/main" id="{2B2A7018-13DE-4554-9631-2EE16113BB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0" name="Freeform 20">
              <a:extLst>
                <a:ext uri="{FF2B5EF4-FFF2-40B4-BE49-F238E27FC236}">
                  <a16:creationId xmlns:a16="http://schemas.microsoft.com/office/drawing/2014/main" id="{175D5A6D-D4FF-4779-B95C-988643EB1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1" name="Freeform 21">
              <a:extLst>
                <a:ext uri="{FF2B5EF4-FFF2-40B4-BE49-F238E27FC236}">
                  <a16:creationId xmlns:a16="http://schemas.microsoft.com/office/drawing/2014/main" id="{DB0123E6-99AF-498A-BD03-9456DF74F3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2" name="Freeform 22">
              <a:extLst>
                <a:ext uri="{FF2B5EF4-FFF2-40B4-BE49-F238E27FC236}">
                  <a16:creationId xmlns:a16="http://schemas.microsoft.com/office/drawing/2014/main" id="{C3EF9106-3870-4FEA-B895-0EAAEDA86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3" name="Freeform 23">
              <a:extLst>
                <a:ext uri="{FF2B5EF4-FFF2-40B4-BE49-F238E27FC236}">
                  <a16:creationId xmlns:a16="http://schemas.microsoft.com/office/drawing/2014/main" id="{E0C2E1F9-B2D4-4B7B-B704-0B6224BF8D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4" name="Freeform 24">
              <a:extLst>
                <a:ext uri="{FF2B5EF4-FFF2-40B4-BE49-F238E27FC236}">
                  <a16:creationId xmlns:a16="http://schemas.microsoft.com/office/drawing/2014/main" id="{71EDE6F4-E1D9-41DE-8F15-38044A93D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295" name="Freeform 25">
              <a:extLst>
                <a:ext uri="{FF2B5EF4-FFF2-40B4-BE49-F238E27FC236}">
                  <a16:creationId xmlns:a16="http://schemas.microsoft.com/office/drawing/2014/main" id="{229DDF25-AF66-4891-A569-DF2762AF56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grpSp>
      <p:grpSp>
        <p:nvGrpSpPr>
          <p:cNvPr id="296" name="Group 262">
            <a:extLst>
              <a:ext uri="{FF2B5EF4-FFF2-40B4-BE49-F238E27FC236}">
                <a16:creationId xmlns:a16="http://schemas.microsoft.com/office/drawing/2014/main" id="{E79D7412-E40F-4BFC-A508-B5650CD566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264" name="Rectangle 263">
              <a:extLst>
                <a:ext uri="{FF2B5EF4-FFF2-40B4-BE49-F238E27FC236}">
                  <a16:creationId xmlns:a16="http://schemas.microsoft.com/office/drawing/2014/main" id="{27CA3C8E-AD6B-447D-BD38-B8F3212DB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297" name="Isosceles Triangle 22">
              <a:extLst>
                <a:ext uri="{FF2B5EF4-FFF2-40B4-BE49-F238E27FC236}">
                  <a16:creationId xmlns:a16="http://schemas.microsoft.com/office/drawing/2014/main" id="{77AEDFC9-8554-4912-B12A-D707852E2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266" name="Rectangle 265">
              <a:extLst>
                <a:ext uri="{FF2B5EF4-FFF2-40B4-BE49-F238E27FC236}">
                  <a16:creationId xmlns:a16="http://schemas.microsoft.com/office/drawing/2014/main" id="{A9230093-6440-418E-9C82-956E673D3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sp>
        <p:nvSpPr>
          <p:cNvPr id="74" name="Google Shape;74;p16"/>
          <p:cNvSpPr txBox="1">
            <a:spLocks noGrp="1"/>
          </p:cNvSpPr>
          <p:nvPr>
            <p:ph type="title"/>
          </p:nvPr>
        </p:nvSpPr>
        <p:spPr>
          <a:xfrm>
            <a:off x="888631" y="2358391"/>
            <a:ext cx="3498979" cy="2453676"/>
          </a:xfrm>
          <a:prstGeom prst="rect">
            <a:avLst/>
          </a:prstGeom>
        </p:spPr>
        <p:txBody>
          <a:bodyPr spcFirstLastPara="1" vert="horz" wrap="square" lIns="304800" tIns="304800" rIns="304800" bIns="304800" rtlCol="0" anchor="ctr" anchorCtr="0">
            <a:normAutofit/>
          </a:bodyPr>
          <a:lstStyle/>
          <a:p>
            <a:pPr defTabSz="1219170">
              <a:spcBef>
                <a:spcPct val="0"/>
              </a:spcBef>
              <a:buClr>
                <a:schemeClr val="dk1"/>
              </a:buClr>
              <a:buSzPts val="1100"/>
            </a:pPr>
            <a:r>
              <a:rPr lang="en-US" sz="4533" spc="-200" dirty="0">
                <a:solidFill>
                  <a:srgbClr val="FFFEFF"/>
                </a:solidFill>
                <a:sym typeface="Calibri"/>
              </a:rPr>
              <a:t>Future: CHW Workforce Development</a:t>
            </a:r>
            <a:endParaRPr lang="en-US" sz="4533" spc="-200" dirty="0">
              <a:solidFill>
                <a:srgbClr val="FFFEFF"/>
              </a:solidFill>
            </a:endParaRPr>
          </a:p>
        </p:txBody>
      </p:sp>
      <p:sp useBgFill="1">
        <p:nvSpPr>
          <p:cNvPr id="268" name="Rectangle 267">
            <a:extLst>
              <a:ext uri="{FF2B5EF4-FFF2-40B4-BE49-F238E27FC236}">
                <a16:creationId xmlns:a16="http://schemas.microsoft.com/office/drawing/2014/main" id="{327FDB6D-5298-4DE3-AD63-09EFC9B4E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4013" y="803186"/>
            <a:ext cx="6270267" cy="237998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585"/>
            <a:endParaRPr lang="en-US" sz="2400" dirty="0">
              <a:solidFill>
                <a:prstClr val="white"/>
              </a:solidFill>
              <a:latin typeface="Rockwell" panose="02060603020205020403"/>
            </a:endParaRPr>
          </a:p>
        </p:txBody>
      </p:sp>
      <p:pic>
        <p:nvPicPr>
          <p:cNvPr id="3" name="Picture 2" descr="A picture containing text, monitor, indoor, screen&#10;&#10;Description automatically generated">
            <a:extLst>
              <a:ext uri="{FF2B5EF4-FFF2-40B4-BE49-F238E27FC236}">
                <a16:creationId xmlns:a16="http://schemas.microsoft.com/office/drawing/2014/main" id="{F2292B34-6B0D-3044-AF4C-E93C6461FA55}"/>
              </a:ext>
            </a:extLst>
          </p:cNvPr>
          <p:cNvPicPr>
            <a:picLocks noChangeAspect="1"/>
          </p:cNvPicPr>
          <p:nvPr/>
        </p:nvPicPr>
        <p:blipFill rotWithShape="1">
          <a:blip r:embed="rId3"/>
          <a:srcRect l="31163" t="5054" r="17093" b="18059"/>
          <a:stretch/>
        </p:blipFill>
        <p:spPr>
          <a:xfrm>
            <a:off x="4765133" y="582321"/>
            <a:ext cx="3383583" cy="2438439"/>
          </a:xfrm>
          <a:prstGeom prst="rect">
            <a:avLst/>
          </a:prstGeom>
          <a:ln w="9525">
            <a:noFill/>
          </a:ln>
        </p:spPr>
      </p:pic>
      <p:pic>
        <p:nvPicPr>
          <p:cNvPr id="78" name="Google Shape;78;p16"/>
          <p:cNvPicPr preferRelativeResize="0"/>
          <p:nvPr/>
        </p:nvPicPr>
        <p:blipFill>
          <a:blip r:embed="rId4"/>
          <a:stretch>
            <a:fillRect/>
          </a:stretch>
        </p:blipFill>
        <p:spPr>
          <a:xfrm>
            <a:off x="8335057" y="574676"/>
            <a:ext cx="3369984" cy="2427264"/>
          </a:xfrm>
          <a:prstGeom prst="rect">
            <a:avLst/>
          </a:prstGeom>
          <a:noFill/>
          <a:ln w="9525">
            <a:noFill/>
          </a:ln>
        </p:spPr>
      </p:pic>
      <p:sp>
        <p:nvSpPr>
          <p:cNvPr id="75" name="Google Shape;75;p16"/>
          <p:cNvSpPr txBox="1">
            <a:spLocks noGrp="1"/>
          </p:cNvSpPr>
          <p:nvPr>
            <p:ph type="body" idx="1"/>
          </p:nvPr>
        </p:nvSpPr>
        <p:spPr>
          <a:xfrm>
            <a:off x="5118448" y="3672402"/>
            <a:ext cx="6281873" cy="2379405"/>
          </a:xfrm>
          <a:prstGeom prst="rect">
            <a:avLst/>
          </a:prstGeom>
        </p:spPr>
        <p:txBody>
          <a:bodyPr spcFirstLastPara="1" vert="horz" wrap="square" lIns="121920" tIns="60960" rIns="121920" bIns="60960" rtlCol="0" anchor="ctr" anchorCtr="0">
            <a:normAutofit/>
          </a:bodyPr>
          <a:lstStyle/>
          <a:p>
            <a:pPr indent="-304792" defTabSz="1219170">
              <a:lnSpc>
                <a:spcPct val="110000"/>
              </a:lnSpc>
              <a:buSzPct val="110000"/>
              <a:buFont typeface="Wingdings" panose="05000000000000000000" pitchFamily="2" charset="2"/>
              <a:buChar char="§"/>
            </a:pPr>
            <a:r>
              <a:rPr lang="en-US" sz="1600" dirty="0">
                <a:sym typeface="Calibri"/>
              </a:rPr>
              <a:t>SEAHEC awarded a $1 million HRSA local community workforce for COVID vaccine &amp; hesitancy education</a:t>
            </a:r>
          </a:p>
          <a:p>
            <a:pPr indent="-304792" defTabSz="1219170">
              <a:lnSpc>
                <a:spcPct val="110000"/>
              </a:lnSpc>
              <a:buSzPct val="110000"/>
              <a:buFont typeface="Wingdings" panose="05000000000000000000" pitchFamily="2" charset="2"/>
              <a:buChar char="§"/>
            </a:pPr>
            <a:r>
              <a:rPr lang="en-US" sz="1600" dirty="0">
                <a:sym typeface="Calibri"/>
              </a:rPr>
              <a:t>SEAHEC awarded a CDC Foundation COVID outreach grant – working with Casa Alitas shelter &amp; 4 partner AHECs</a:t>
            </a:r>
          </a:p>
          <a:p>
            <a:pPr indent="-304792" defTabSz="1219170">
              <a:lnSpc>
                <a:spcPct val="110000"/>
              </a:lnSpc>
              <a:buSzPct val="110000"/>
              <a:buFont typeface="Wingdings" panose="05000000000000000000" pitchFamily="2" charset="2"/>
              <a:buChar char="§"/>
            </a:pPr>
            <a:r>
              <a:rPr lang="en-US" sz="1600" dirty="0">
                <a:sym typeface="Calibri"/>
              </a:rPr>
              <a:t>SEAHEC partnering with SEAGO to conduct COVID outreach with elders in Graham, Greenlee, Cochise &amp; Sta. Cruz counties</a:t>
            </a:r>
          </a:p>
          <a:p>
            <a:pPr marL="0" indent="-304792" defTabSz="1219170">
              <a:lnSpc>
                <a:spcPct val="110000"/>
              </a:lnSpc>
              <a:spcAft>
                <a:spcPts val="1600"/>
              </a:spcAft>
              <a:buSzPct val="110000"/>
              <a:buFont typeface="Wingdings" panose="05000000000000000000" pitchFamily="2" charset="2"/>
              <a:buChar char="§"/>
            </a:pP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40" y="365124"/>
            <a:ext cx="10954398" cy="5291553"/>
          </a:xfrm>
        </p:spPr>
        <p:txBody>
          <a:bodyPr>
            <a:normAutofit/>
          </a:bodyPr>
          <a:lstStyle/>
          <a:p>
            <a:pPr algn="ctr"/>
            <a:r>
              <a:rPr lang="en-US" dirty="0" err="1">
                <a:solidFill>
                  <a:schemeClr val="accent5">
                    <a:lumMod val="75000"/>
                  </a:schemeClr>
                </a:solidFill>
              </a:rPr>
              <a:t>AzPHA</a:t>
            </a:r>
            <a:r>
              <a:rPr lang="en-US" dirty="0">
                <a:solidFill>
                  <a:schemeClr val="accent5">
                    <a:lumMod val="75000"/>
                  </a:schemeClr>
                </a:solidFill>
              </a:rPr>
              <a:t> recognizes &amp; Thanks Our </a:t>
            </a:r>
            <a:br>
              <a:rPr lang="en-US" dirty="0">
                <a:solidFill>
                  <a:schemeClr val="accent5">
                    <a:lumMod val="75000"/>
                  </a:schemeClr>
                </a:solidFill>
              </a:rPr>
            </a:br>
            <a:r>
              <a:rPr lang="en-US" dirty="0">
                <a:solidFill>
                  <a:schemeClr val="accent5">
                    <a:lumMod val="75000"/>
                  </a:schemeClr>
                </a:solidFill>
              </a:rPr>
              <a:t>Sponsors &amp; Exhibitors </a:t>
            </a:r>
            <a:br>
              <a:rPr lang="en-US" dirty="0"/>
            </a:br>
            <a:br>
              <a:rPr lang="en-US" dirty="0"/>
            </a:br>
            <a:r>
              <a:rPr lang="en-US" sz="3200" dirty="0"/>
              <a:t>Looking to the Future: </a:t>
            </a:r>
            <a:br>
              <a:rPr lang="en-US" sz="3200" dirty="0"/>
            </a:br>
            <a:r>
              <a:rPr lang="en-US" sz="3200" dirty="0"/>
              <a:t>Arizona’s Public Health &amp; Healthcare Workforce</a:t>
            </a:r>
            <a:br>
              <a:rPr lang="en-US" b="1" dirty="0"/>
            </a:br>
            <a:br>
              <a:rPr lang="en-US" sz="4000" b="1" dirty="0"/>
            </a:br>
            <a:r>
              <a:rPr lang="en-US" sz="2400" dirty="0"/>
              <a:t>Thursday, August 26, 2021</a:t>
            </a:r>
            <a:br>
              <a:rPr lang="en-US" sz="2400" dirty="0"/>
            </a:br>
            <a:r>
              <a:rPr lang="en-US" sz="2400" dirty="0"/>
              <a:t>Desert Willow Conference Center, Phoenix</a:t>
            </a:r>
            <a:endParaRPr lang="en-US" sz="2400" dirty="0">
              <a:solidFill>
                <a:schemeClr val="accent6">
                  <a:lumMod val="75000"/>
                </a:schemeClr>
              </a:solidFill>
            </a:endParaRPr>
          </a:p>
        </p:txBody>
      </p:sp>
      <p:sp>
        <p:nvSpPr>
          <p:cNvPr id="4" name="Rectangle 3"/>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5" name="Rectangle 4"/>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BB37B9-6B89-4641-B329-79929BF9479A}"/>
              </a:ext>
            </a:extLst>
          </p:cNvPr>
          <p:cNvPicPr>
            <a:picLocks noChangeAspect="1"/>
          </p:cNvPicPr>
          <p:nvPr/>
        </p:nvPicPr>
        <p:blipFill>
          <a:blip r:embed="rId2"/>
          <a:stretch>
            <a:fillRect/>
          </a:stretch>
        </p:blipFill>
        <p:spPr>
          <a:xfrm>
            <a:off x="9349031" y="4934114"/>
            <a:ext cx="2584928" cy="780356"/>
          </a:xfrm>
          <a:prstGeom prst="rect">
            <a:avLst/>
          </a:prstGeom>
        </p:spPr>
      </p:pic>
      <p:pic>
        <p:nvPicPr>
          <p:cNvPr id="7" name="Picture 6" descr="Text&#10;&#10;Description automatically generated">
            <a:extLst>
              <a:ext uri="{FF2B5EF4-FFF2-40B4-BE49-F238E27FC236}">
                <a16:creationId xmlns:a16="http://schemas.microsoft.com/office/drawing/2014/main" id="{29E74D93-96D4-45D7-AFAD-6424F8311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61" y="4824944"/>
            <a:ext cx="2398574" cy="76281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
        <p:cNvGrpSpPr/>
        <p:nvPr/>
      </p:nvGrpSpPr>
      <p:grpSpPr>
        <a:xfrm>
          <a:off x="0" y="0"/>
          <a:ext cx="0" cy="0"/>
          <a:chOff x="0" y="0"/>
          <a:chExt cx="0" cy="0"/>
        </a:xfrm>
      </p:grpSpPr>
      <p:grpSp>
        <p:nvGrpSpPr>
          <p:cNvPr id="363" name="Group 301">
            <a:extLst>
              <a:ext uri="{FF2B5EF4-FFF2-40B4-BE49-F238E27FC236}">
                <a16:creationId xmlns:a16="http://schemas.microsoft.com/office/drawing/2014/main" id="{15366C72-D7F6-4E8E-9050-596B79093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03" name="Freeform 5">
              <a:extLst>
                <a:ext uri="{FF2B5EF4-FFF2-40B4-BE49-F238E27FC236}">
                  <a16:creationId xmlns:a16="http://schemas.microsoft.com/office/drawing/2014/main" id="{95593905-FD51-4091-B72D-58CB89CE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4" name="Freeform 6">
              <a:extLst>
                <a:ext uri="{FF2B5EF4-FFF2-40B4-BE49-F238E27FC236}">
                  <a16:creationId xmlns:a16="http://schemas.microsoft.com/office/drawing/2014/main" id="{2A55DE88-4421-4967-9967-5D268EC71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5" name="Freeform 7">
              <a:extLst>
                <a:ext uri="{FF2B5EF4-FFF2-40B4-BE49-F238E27FC236}">
                  <a16:creationId xmlns:a16="http://schemas.microsoft.com/office/drawing/2014/main" id="{C123E89E-02F9-40E7-9C1A-B333EE305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6" name="Freeform 8">
              <a:extLst>
                <a:ext uri="{FF2B5EF4-FFF2-40B4-BE49-F238E27FC236}">
                  <a16:creationId xmlns:a16="http://schemas.microsoft.com/office/drawing/2014/main" id="{204DFB5A-6C46-49CD-A933-C1784DC4D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7" name="Freeform 9">
              <a:extLst>
                <a:ext uri="{FF2B5EF4-FFF2-40B4-BE49-F238E27FC236}">
                  <a16:creationId xmlns:a16="http://schemas.microsoft.com/office/drawing/2014/main" id="{87129E18-7EFC-477E-8715-16D60CF57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8" name="Freeform 10">
              <a:extLst>
                <a:ext uri="{FF2B5EF4-FFF2-40B4-BE49-F238E27FC236}">
                  <a16:creationId xmlns:a16="http://schemas.microsoft.com/office/drawing/2014/main" id="{9C70C325-27F3-44CB-A631-EF11CE6E5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9" name="Freeform 11">
              <a:extLst>
                <a:ext uri="{FF2B5EF4-FFF2-40B4-BE49-F238E27FC236}">
                  <a16:creationId xmlns:a16="http://schemas.microsoft.com/office/drawing/2014/main" id="{481F435D-0591-44D2-AA3F-501EEC6B1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0" name="Freeform 12">
              <a:extLst>
                <a:ext uri="{FF2B5EF4-FFF2-40B4-BE49-F238E27FC236}">
                  <a16:creationId xmlns:a16="http://schemas.microsoft.com/office/drawing/2014/main" id="{9534ECD9-9339-4965-9B60-C0ED1D9D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1" name="Freeform 13">
              <a:extLst>
                <a:ext uri="{FF2B5EF4-FFF2-40B4-BE49-F238E27FC236}">
                  <a16:creationId xmlns:a16="http://schemas.microsoft.com/office/drawing/2014/main" id="{18F7199B-CBCA-4A0F-8EEE-056A664CD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2" name="Freeform 14">
              <a:extLst>
                <a:ext uri="{FF2B5EF4-FFF2-40B4-BE49-F238E27FC236}">
                  <a16:creationId xmlns:a16="http://schemas.microsoft.com/office/drawing/2014/main" id="{1EA6137C-88AC-47E7-A2B9-F06EE2EF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3" name="Freeform 15">
              <a:extLst>
                <a:ext uri="{FF2B5EF4-FFF2-40B4-BE49-F238E27FC236}">
                  <a16:creationId xmlns:a16="http://schemas.microsoft.com/office/drawing/2014/main" id="{31A037B1-7B29-4E4D-BAA8-B529A19C7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4" name="Freeform 16">
              <a:extLst>
                <a:ext uri="{FF2B5EF4-FFF2-40B4-BE49-F238E27FC236}">
                  <a16:creationId xmlns:a16="http://schemas.microsoft.com/office/drawing/2014/main" id="{8DE7357B-0B91-4813-8631-90263273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5" name="Freeform 17">
              <a:extLst>
                <a:ext uri="{FF2B5EF4-FFF2-40B4-BE49-F238E27FC236}">
                  <a16:creationId xmlns:a16="http://schemas.microsoft.com/office/drawing/2014/main" id="{21B3BA74-3139-4AD3-81E2-7174428B9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6" name="Freeform 18">
              <a:extLst>
                <a:ext uri="{FF2B5EF4-FFF2-40B4-BE49-F238E27FC236}">
                  <a16:creationId xmlns:a16="http://schemas.microsoft.com/office/drawing/2014/main" id="{1922388D-FDAE-4997-9A81-4C10FB1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7" name="Freeform 19">
              <a:extLst>
                <a:ext uri="{FF2B5EF4-FFF2-40B4-BE49-F238E27FC236}">
                  <a16:creationId xmlns:a16="http://schemas.microsoft.com/office/drawing/2014/main" id="{44B1128D-CBF9-4E8E-B5FD-16EA61855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8" name="Freeform 20">
              <a:extLst>
                <a:ext uri="{FF2B5EF4-FFF2-40B4-BE49-F238E27FC236}">
                  <a16:creationId xmlns:a16="http://schemas.microsoft.com/office/drawing/2014/main" id="{8C3554E6-630F-4BE1-AAEB-4E8FC61D0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9" name="Freeform 21">
              <a:extLst>
                <a:ext uri="{FF2B5EF4-FFF2-40B4-BE49-F238E27FC236}">
                  <a16:creationId xmlns:a16="http://schemas.microsoft.com/office/drawing/2014/main" id="{7881672B-061D-44D8-B8E4-2B1E18D53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0" name="Freeform 22">
              <a:extLst>
                <a:ext uri="{FF2B5EF4-FFF2-40B4-BE49-F238E27FC236}">
                  <a16:creationId xmlns:a16="http://schemas.microsoft.com/office/drawing/2014/main" id="{8552A74A-C2FB-4456-846D-1D9EC32CA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1" name="Freeform 23">
              <a:extLst>
                <a:ext uri="{FF2B5EF4-FFF2-40B4-BE49-F238E27FC236}">
                  <a16:creationId xmlns:a16="http://schemas.microsoft.com/office/drawing/2014/main" id="{E676335D-0545-4393-B422-6CE6DAD2D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2" name="Freeform 24">
              <a:extLst>
                <a:ext uri="{FF2B5EF4-FFF2-40B4-BE49-F238E27FC236}">
                  <a16:creationId xmlns:a16="http://schemas.microsoft.com/office/drawing/2014/main" id="{7CEA87AD-1702-42DE-976E-FA16A931C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3" name="Freeform 25">
              <a:extLst>
                <a:ext uri="{FF2B5EF4-FFF2-40B4-BE49-F238E27FC236}">
                  <a16:creationId xmlns:a16="http://schemas.microsoft.com/office/drawing/2014/main" id="{F2C7457F-2E86-475E-82C3-D878D941B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4" name="Group 324">
            <a:extLst>
              <a:ext uri="{FF2B5EF4-FFF2-40B4-BE49-F238E27FC236}">
                <a16:creationId xmlns:a16="http://schemas.microsoft.com/office/drawing/2014/main" id="{F8761412-8BC8-4A0D-B0F2-A8BA1D1B6A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5" y="1699588"/>
            <a:ext cx="3674476" cy="3470421"/>
            <a:chOff x="697883" y="1816768"/>
            <a:chExt cx="3674476" cy="3470421"/>
          </a:xfrm>
        </p:grpSpPr>
        <p:sp>
          <p:nvSpPr>
            <p:cNvPr id="326" name="Rectangle 325">
              <a:extLst>
                <a:ext uri="{FF2B5EF4-FFF2-40B4-BE49-F238E27FC236}">
                  <a16:creationId xmlns:a16="http://schemas.microsoft.com/office/drawing/2014/main" id="{F15E8D14-1E49-46AE-84D9-D09CD884C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7" name="Isosceles Triangle 22">
              <a:extLst>
                <a:ext uri="{FF2B5EF4-FFF2-40B4-BE49-F238E27FC236}">
                  <a16:creationId xmlns:a16="http://schemas.microsoft.com/office/drawing/2014/main" id="{23FBD707-EE6F-41CA-8E71-4DE4C60A3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8" name="Rectangle 327">
              <a:extLst>
                <a:ext uri="{FF2B5EF4-FFF2-40B4-BE49-F238E27FC236}">
                  <a16:creationId xmlns:a16="http://schemas.microsoft.com/office/drawing/2014/main" id="{A124152A-1F75-47D7-8320-AD15AAD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5" name="Rectangle 329">
            <a:extLst>
              <a:ext uri="{FF2B5EF4-FFF2-40B4-BE49-F238E27FC236}">
                <a16:creationId xmlns:a16="http://schemas.microsoft.com/office/drawing/2014/main" id="{9A547733-645F-44FC-87F2-2FF69829D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grpSp>
        <p:nvGrpSpPr>
          <p:cNvPr id="366" name="Group 331">
            <a:extLst>
              <a:ext uri="{FF2B5EF4-FFF2-40B4-BE49-F238E27FC236}">
                <a16:creationId xmlns:a16="http://schemas.microsoft.com/office/drawing/2014/main" id="{22E65B64-738D-4B93-9601-7D9F17C5E4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0"/>
            <a:ext cx="12584116" cy="6853237"/>
            <a:chOff x="-417513" y="0"/>
            <a:chExt cx="12584114" cy="6853238"/>
          </a:xfrm>
        </p:grpSpPr>
        <p:sp>
          <p:nvSpPr>
            <p:cNvPr id="367" name="Freeform 5">
              <a:extLst>
                <a:ext uri="{FF2B5EF4-FFF2-40B4-BE49-F238E27FC236}">
                  <a16:creationId xmlns:a16="http://schemas.microsoft.com/office/drawing/2014/main" id="{C862E4D6-5F53-46C3-8F24-FEB4D81C9C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8" name="Freeform 6">
              <a:extLst>
                <a:ext uri="{FF2B5EF4-FFF2-40B4-BE49-F238E27FC236}">
                  <a16:creationId xmlns:a16="http://schemas.microsoft.com/office/drawing/2014/main" id="{CBAFF239-3A1E-4757-89EA-D14FE686FD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69" name="Freeform 7">
              <a:extLst>
                <a:ext uri="{FF2B5EF4-FFF2-40B4-BE49-F238E27FC236}">
                  <a16:creationId xmlns:a16="http://schemas.microsoft.com/office/drawing/2014/main" id="{62616FA6-D4C9-4C63-AEFF-B2E8C04228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0" name="Freeform 8">
              <a:extLst>
                <a:ext uri="{FF2B5EF4-FFF2-40B4-BE49-F238E27FC236}">
                  <a16:creationId xmlns:a16="http://schemas.microsoft.com/office/drawing/2014/main" id="{D0AE0320-EB96-405D-863C-988E89A40E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1" name="Freeform 9">
              <a:extLst>
                <a:ext uri="{FF2B5EF4-FFF2-40B4-BE49-F238E27FC236}">
                  <a16:creationId xmlns:a16="http://schemas.microsoft.com/office/drawing/2014/main" id="{406D674D-737D-44B6-9D69-EB5B637DBE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2" name="Freeform 10">
              <a:extLst>
                <a:ext uri="{FF2B5EF4-FFF2-40B4-BE49-F238E27FC236}">
                  <a16:creationId xmlns:a16="http://schemas.microsoft.com/office/drawing/2014/main" id="{1500A74E-627B-4D9D-8314-83061B654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3" name="Freeform 11">
              <a:extLst>
                <a:ext uri="{FF2B5EF4-FFF2-40B4-BE49-F238E27FC236}">
                  <a16:creationId xmlns:a16="http://schemas.microsoft.com/office/drawing/2014/main" id="{AA534AFE-CE81-4FD4-883C-B177FB338B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4" name="Freeform 12">
              <a:extLst>
                <a:ext uri="{FF2B5EF4-FFF2-40B4-BE49-F238E27FC236}">
                  <a16:creationId xmlns:a16="http://schemas.microsoft.com/office/drawing/2014/main" id="{EA2AB793-D30F-40CD-AD70-0F8DDB265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5" name="Freeform 13">
              <a:extLst>
                <a:ext uri="{FF2B5EF4-FFF2-40B4-BE49-F238E27FC236}">
                  <a16:creationId xmlns:a16="http://schemas.microsoft.com/office/drawing/2014/main" id="{408830BC-0F82-4789-9AA7-8C47B06EC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6" name="Freeform 14">
              <a:extLst>
                <a:ext uri="{FF2B5EF4-FFF2-40B4-BE49-F238E27FC236}">
                  <a16:creationId xmlns:a16="http://schemas.microsoft.com/office/drawing/2014/main" id="{D5B45203-500C-46E6-A6B2-2340E1E8F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7" name="Freeform 15">
              <a:extLst>
                <a:ext uri="{FF2B5EF4-FFF2-40B4-BE49-F238E27FC236}">
                  <a16:creationId xmlns:a16="http://schemas.microsoft.com/office/drawing/2014/main" id="{23F06B41-6B08-444A-A5AE-604973C0E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8" name="Freeform 16">
              <a:extLst>
                <a:ext uri="{FF2B5EF4-FFF2-40B4-BE49-F238E27FC236}">
                  <a16:creationId xmlns:a16="http://schemas.microsoft.com/office/drawing/2014/main" id="{BF3C1C96-DB89-41CB-B73D-A7757C8613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79" name="Freeform 17">
              <a:extLst>
                <a:ext uri="{FF2B5EF4-FFF2-40B4-BE49-F238E27FC236}">
                  <a16:creationId xmlns:a16="http://schemas.microsoft.com/office/drawing/2014/main" id="{7A3778E8-F4AC-4778-8120-F84AB5822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0" name="Freeform 18">
              <a:extLst>
                <a:ext uri="{FF2B5EF4-FFF2-40B4-BE49-F238E27FC236}">
                  <a16:creationId xmlns:a16="http://schemas.microsoft.com/office/drawing/2014/main" id="{943B6DC5-4AF1-49B7-80A9-10ADFB425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1" name="Freeform 19">
              <a:extLst>
                <a:ext uri="{FF2B5EF4-FFF2-40B4-BE49-F238E27FC236}">
                  <a16:creationId xmlns:a16="http://schemas.microsoft.com/office/drawing/2014/main" id="{CA73A884-DEFD-4B91-9A9A-CEF8F9653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2" name="Freeform 20">
              <a:extLst>
                <a:ext uri="{FF2B5EF4-FFF2-40B4-BE49-F238E27FC236}">
                  <a16:creationId xmlns:a16="http://schemas.microsoft.com/office/drawing/2014/main" id="{7DA3F2BA-29F8-45F8-A636-967C55CE9B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3" name="Freeform 21">
              <a:extLst>
                <a:ext uri="{FF2B5EF4-FFF2-40B4-BE49-F238E27FC236}">
                  <a16:creationId xmlns:a16="http://schemas.microsoft.com/office/drawing/2014/main" id="{76B3E435-5F57-4766-A6DB-3DFBE16D78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4" name="Freeform 22">
              <a:extLst>
                <a:ext uri="{FF2B5EF4-FFF2-40B4-BE49-F238E27FC236}">
                  <a16:creationId xmlns:a16="http://schemas.microsoft.com/office/drawing/2014/main" id="{A4F483F5-C822-499C-891D-D47C7D2BB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5" name="Freeform 23">
              <a:extLst>
                <a:ext uri="{FF2B5EF4-FFF2-40B4-BE49-F238E27FC236}">
                  <a16:creationId xmlns:a16="http://schemas.microsoft.com/office/drawing/2014/main" id="{BAEAE07B-06A9-4BCB-B891-E450DCB06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6" name="Freeform 24">
              <a:extLst>
                <a:ext uri="{FF2B5EF4-FFF2-40B4-BE49-F238E27FC236}">
                  <a16:creationId xmlns:a16="http://schemas.microsoft.com/office/drawing/2014/main" id="{7F38C272-92A3-4C6E-BB36-F20F29AE30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sp>
          <p:nvSpPr>
            <p:cNvPr id="387" name="Freeform 25">
              <a:extLst>
                <a:ext uri="{FF2B5EF4-FFF2-40B4-BE49-F238E27FC236}">
                  <a16:creationId xmlns:a16="http://schemas.microsoft.com/office/drawing/2014/main" id="{D851ECF0-59E8-4000-A645-747DAC4584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dirty="0">
                <a:solidFill>
                  <a:prstClr val="black"/>
                </a:solidFill>
                <a:latin typeface="Rockwell" panose="02060603020205020403"/>
              </a:endParaRPr>
            </a:p>
          </p:txBody>
        </p:sp>
      </p:grpSp>
      <p:sp>
        <p:nvSpPr>
          <p:cNvPr id="67" name="Google Shape;67;p15"/>
          <p:cNvSpPr txBox="1">
            <a:spLocks noGrp="1"/>
          </p:cNvSpPr>
          <p:nvPr>
            <p:ph type="title"/>
          </p:nvPr>
        </p:nvSpPr>
        <p:spPr>
          <a:xfrm>
            <a:off x="904877" y="795527"/>
            <a:ext cx="10488548" cy="1190912"/>
          </a:xfrm>
          <a:prstGeom prst="rect">
            <a:avLst/>
          </a:prstGeom>
        </p:spPr>
        <p:txBody>
          <a:bodyPr spcFirstLastPara="1" vert="horz" wrap="square" lIns="304800" tIns="304800" rIns="304800" bIns="304800" rtlCol="0" anchor="ctr" anchorCtr="0">
            <a:normAutofit fontScale="90000"/>
          </a:bodyPr>
          <a:lstStyle/>
          <a:p>
            <a:pPr defTabSz="1219170">
              <a:spcBef>
                <a:spcPct val="0"/>
              </a:spcBef>
              <a:buClr>
                <a:schemeClr val="dk1"/>
              </a:buClr>
              <a:buSzPts val="1100"/>
            </a:pPr>
            <a:r>
              <a:rPr lang="en-US" sz="3733" spc="-200" dirty="0">
                <a:sym typeface="Calibri"/>
              </a:rPr>
              <a:t>Future:  SEAHEC a Hub for Border &amp; Migrant Health Advocacy, Research &amp; Action</a:t>
            </a:r>
            <a:endParaRPr lang="en-US" sz="4133" spc="-200" dirty="0"/>
          </a:p>
        </p:txBody>
      </p:sp>
      <p:sp>
        <p:nvSpPr>
          <p:cNvPr id="388" name="Rectangle 35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0"/>
            <a:ext cx="4959319" cy="3678237"/>
          </a:xfrm>
          <a:prstGeom prst="rect">
            <a:avLst/>
          </a:prstGeom>
          <a:solidFill>
            <a:schemeClr val="bg1"/>
          </a:solidFill>
          <a:ln w="19050">
            <a:solidFill>
              <a:srgbClr val="F4C06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latin typeface="Rockwell" panose="02060603020205020403"/>
            </a:endParaRPr>
          </a:p>
        </p:txBody>
      </p:sp>
      <p:sp>
        <p:nvSpPr>
          <p:cNvPr id="68" name="Google Shape;68;p15"/>
          <p:cNvSpPr txBox="1">
            <a:spLocks noGrp="1"/>
          </p:cNvSpPr>
          <p:nvPr>
            <p:ph type="body" idx="1"/>
          </p:nvPr>
        </p:nvSpPr>
        <p:spPr>
          <a:xfrm>
            <a:off x="6380703" y="2228850"/>
            <a:ext cx="5028928" cy="3699669"/>
          </a:xfrm>
          <a:prstGeom prst="rect">
            <a:avLst/>
          </a:prstGeom>
        </p:spPr>
        <p:txBody>
          <a:bodyPr spcFirstLastPara="1" vert="horz" wrap="square" lIns="121920" tIns="60960" rIns="121920" bIns="60960" rtlCol="0" anchor="ctr" anchorCtr="0">
            <a:normAutofit/>
          </a:bodyPr>
          <a:lstStyle/>
          <a:p>
            <a:pPr indent="-304792" defTabSz="1219170">
              <a:lnSpc>
                <a:spcPct val="110000"/>
              </a:lnSpc>
              <a:buSzPct val="110000"/>
              <a:buFont typeface="Wingdings" panose="05000000000000000000" pitchFamily="2" charset="2"/>
              <a:buChar char="§"/>
            </a:pPr>
            <a:r>
              <a:rPr lang="en-US" dirty="0">
                <a:sym typeface="Calibri"/>
              </a:rPr>
              <a:t>Continue work with established partners – Example: Mariposa CHC with SOSA Consortium</a:t>
            </a:r>
          </a:p>
          <a:p>
            <a:pPr indent="-304792" defTabSz="1219170">
              <a:lnSpc>
                <a:spcPct val="110000"/>
              </a:lnSpc>
              <a:buSzPct val="110000"/>
              <a:buFont typeface="Wingdings" panose="05000000000000000000" pitchFamily="2" charset="2"/>
              <a:buChar char="§"/>
            </a:pPr>
            <a:r>
              <a:rPr lang="en-US" dirty="0">
                <a:sym typeface="Calibri"/>
              </a:rPr>
              <a:t>Expand partnerships for cross border collaboration on migrant health and advocacy</a:t>
            </a:r>
          </a:p>
          <a:p>
            <a:pPr indent="-304792" defTabSz="1219170">
              <a:lnSpc>
                <a:spcPct val="110000"/>
              </a:lnSpc>
              <a:buSzPct val="110000"/>
              <a:buFont typeface="Wingdings" panose="05000000000000000000" pitchFamily="2" charset="2"/>
              <a:buChar char="§"/>
            </a:pPr>
            <a:r>
              <a:rPr lang="en-US" dirty="0">
                <a:sym typeface="Calibri"/>
              </a:rPr>
              <a:t>Grow border and migrant health service learning opportunities</a:t>
            </a:r>
          </a:p>
          <a:p>
            <a:pPr marL="0" indent="0" defTabSz="1219170">
              <a:spcAft>
                <a:spcPts val="1600"/>
              </a:spcAft>
              <a:buClr>
                <a:srgbClr val="F4C06D"/>
              </a:buClr>
              <a:buSzPct val="110000"/>
              <a:buNone/>
            </a:pPr>
            <a:endParaRPr lang="en-US" dirty="0"/>
          </a:p>
        </p:txBody>
      </p:sp>
      <p:pic>
        <p:nvPicPr>
          <p:cNvPr id="55" name="Google Shape;86;p17">
            <a:extLst>
              <a:ext uri="{FF2B5EF4-FFF2-40B4-BE49-F238E27FC236}">
                <a16:creationId xmlns:a16="http://schemas.microsoft.com/office/drawing/2014/main" id="{D1AD6575-3265-104A-9169-E0E6B0622FFC}"/>
              </a:ext>
            </a:extLst>
          </p:cNvPr>
          <p:cNvPicPr preferRelativeResize="0"/>
          <p:nvPr/>
        </p:nvPicPr>
        <p:blipFill rotWithShape="1">
          <a:blip r:embed="rId3"/>
          <a:srcRect t="23620" r="-1" b="34090"/>
          <a:stretch/>
        </p:blipFill>
        <p:spPr>
          <a:xfrm>
            <a:off x="148701" y="1820884"/>
            <a:ext cx="3436400" cy="2990979"/>
          </a:xfrm>
          <a:prstGeom prst="rect">
            <a:avLst/>
          </a:prstGeom>
          <a:noFill/>
          <a:ln w="9525">
            <a:noFill/>
          </a:ln>
        </p:spPr>
      </p:pic>
      <p:pic>
        <p:nvPicPr>
          <p:cNvPr id="56" name="Picture 55">
            <a:extLst>
              <a:ext uri="{FF2B5EF4-FFF2-40B4-BE49-F238E27FC236}">
                <a16:creationId xmlns:a16="http://schemas.microsoft.com/office/drawing/2014/main" id="{A4FE6C23-4506-A748-93A7-E8AE73D18156}"/>
              </a:ext>
            </a:extLst>
          </p:cNvPr>
          <p:cNvPicPr>
            <a:picLocks noChangeAspect="1"/>
          </p:cNvPicPr>
          <p:nvPr/>
        </p:nvPicPr>
        <p:blipFill>
          <a:blip r:embed="rId4"/>
          <a:stretch>
            <a:fillRect/>
          </a:stretch>
        </p:blipFill>
        <p:spPr>
          <a:xfrm>
            <a:off x="3862610" y="2772441"/>
            <a:ext cx="2731868" cy="3642492"/>
          </a:xfrm>
          <a:prstGeom prst="rect">
            <a:avLst/>
          </a:prstGeom>
          <a:ln w="9525">
            <a:noFill/>
          </a:ln>
        </p:spPr>
      </p:pic>
    </p:spTree>
    <p:extLst>
      <p:ext uri="{BB962C8B-B14F-4D97-AF65-F5344CB8AC3E}">
        <p14:creationId xmlns:p14="http://schemas.microsoft.com/office/powerpoint/2010/main" val="557029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75000"/>
                </a:srgbClr>
              </a:solidFill>
              <a:effectLst/>
              <a:uLnTx/>
              <a:uFillTx/>
              <a:latin typeface="Calibri"/>
              <a:ea typeface="+mn-ea"/>
              <a:cs typeface="+mn-cs"/>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593293" y="774607"/>
            <a:ext cx="11146247"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Looking Toward the Future</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State and Regional AHEC Priorities in a Post-Pandemic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Joena</a:t>
            </a:r>
            <a:r>
              <a:rPr kumimoji="0" lang="en-US"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36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Ezroj</a:t>
            </a:r>
            <a:r>
              <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Western Arizona AHEC</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spTree>
    <p:extLst>
      <p:ext uri="{BB962C8B-B14F-4D97-AF65-F5344CB8AC3E}">
        <p14:creationId xmlns:p14="http://schemas.microsoft.com/office/powerpoint/2010/main" val="2016462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762000"/>
            <a:ext cx="6982582"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0575" y="762000"/>
            <a:ext cx="2234427"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5C98F3A3-40EE-441A-B2C5-11D679551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1"/>
            <a:ext cx="9312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3276"/>
            <a:endParaRPr lang="en-US" sz="1666">
              <a:solidFill>
                <a:prstClr val="white"/>
              </a:solidFill>
              <a:latin typeface="Corbel" panose="020B0503020204020204"/>
            </a:endParaRPr>
          </a:p>
        </p:txBody>
      </p:sp>
      <p:sp>
        <p:nvSpPr>
          <p:cNvPr id="17" name="Rectangle 16">
            <a:extLst>
              <a:ext uri="{FF2B5EF4-FFF2-40B4-BE49-F238E27FC236}">
                <a16:creationId xmlns:a16="http://schemas.microsoft.com/office/drawing/2014/main" id="{5ACF81E6-4845-4DC0-84A6-AF070685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4367639"/>
            <a:ext cx="8942360" cy="1852186"/>
          </a:xfrm>
          <a:prstGeom prst="rect">
            <a:avLst/>
          </a:prstGeom>
          <a:solidFill>
            <a:srgbClr val="3215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99E719-3082-48E5-942D-E0AD8445B4DA}"/>
              </a:ext>
            </a:extLst>
          </p:cNvPr>
          <p:cNvSpPr>
            <a:spLocks noGrp="1"/>
          </p:cNvSpPr>
          <p:nvPr>
            <p:ph type="title"/>
          </p:nvPr>
        </p:nvSpPr>
        <p:spPr>
          <a:xfrm>
            <a:off x="2111257" y="5154135"/>
            <a:ext cx="7799295" cy="1065690"/>
          </a:xfrm>
        </p:spPr>
        <p:txBody>
          <a:bodyPr vert="horz" lIns="84659" tIns="42330" rIns="84659" bIns="42330" rtlCol="0" anchor="b">
            <a:normAutofit/>
          </a:bodyPr>
          <a:lstStyle/>
          <a:p>
            <a:pPr algn="ctr" defTabSz="846552"/>
            <a:r>
              <a:rPr lang="en-US" sz="2222" b="1" spc="-93" dirty="0">
                <a:solidFill>
                  <a:srgbClr val="FFFFFF"/>
                </a:solidFill>
              </a:rPr>
              <a:t>Regional Center for Border Health, Inc. </a:t>
            </a:r>
            <a:br>
              <a:rPr lang="en-US" sz="2222" b="1" spc="-93" dirty="0">
                <a:solidFill>
                  <a:srgbClr val="FFFFFF"/>
                </a:solidFill>
              </a:rPr>
            </a:br>
            <a:r>
              <a:rPr lang="en-US" sz="2222" b="1" spc="-93" dirty="0">
                <a:solidFill>
                  <a:srgbClr val="FFFFFF"/>
                </a:solidFill>
              </a:rPr>
              <a:t>San Luis Walk-In Clinic, Inc.</a:t>
            </a:r>
          </a:p>
        </p:txBody>
      </p:sp>
      <p:pic>
        <p:nvPicPr>
          <p:cNvPr id="5" name="Picture 4">
            <a:extLst>
              <a:ext uri="{FF2B5EF4-FFF2-40B4-BE49-F238E27FC236}">
                <a16:creationId xmlns:a16="http://schemas.microsoft.com/office/drawing/2014/main" id="{0CAF1379-829B-437B-9995-EFD06B85E27A}"/>
              </a:ext>
            </a:extLst>
          </p:cNvPr>
          <p:cNvPicPr>
            <a:picLocks noChangeAspect="1"/>
          </p:cNvPicPr>
          <p:nvPr/>
        </p:nvPicPr>
        <p:blipFill>
          <a:blip r:embed="rId2"/>
          <a:stretch>
            <a:fillRect/>
          </a:stretch>
        </p:blipFill>
        <p:spPr>
          <a:xfrm>
            <a:off x="2812640" y="211712"/>
            <a:ext cx="3006154" cy="3006154"/>
          </a:xfrm>
          <a:prstGeom prst="rect">
            <a:avLst/>
          </a:prstGeom>
        </p:spPr>
      </p:pic>
      <p:pic>
        <p:nvPicPr>
          <p:cNvPr id="3" name="Picture 2">
            <a:extLst>
              <a:ext uri="{FF2B5EF4-FFF2-40B4-BE49-F238E27FC236}">
                <a16:creationId xmlns:a16="http://schemas.microsoft.com/office/drawing/2014/main" id="{B0FE5BD7-91FE-4945-AD11-57E412388A18}"/>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0627" y="372341"/>
            <a:ext cx="2388966" cy="2852612"/>
          </a:xfrm>
          <a:prstGeom prst="rect">
            <a:avLst/>
          </a:prstGeom>
        </p:spPr>
      </p:pic>
      <p:sp>
        <p:nvSpPr>
          <p:cNvPr id="4" name="TextBox 3">
            <a:extLst>
              <a:ext uri="{FF2B5EF4-FFF2-40B4-BE49-F238E27FC236}">
                <a16:creationId xmlns:a16="http://schemas.microsoft.com/office/drawing/2014/main" id="{FE27D320-C147-4D19-B9DC-477F22BECF52}"/>
              </a:ext>
            </a:extLst>
          </p:cNvPr>
          <p:cNvSpPr txBox="1"/>
          <p:nvPr/>
        </p:nvSpPr>
        <p:spPr>
          <a:xfrm>
            <a:off x="3179292" y="4458825"/>
            <a:ext cx="5663223" cy="1118127"/>
          </a:xfrm>
          <a:prstGeom prst="rect">
            <a:avLst/>
          </a:prstGeom>
          <a:noFill/>
        </p:spPr>
        <p:txBody>
          <a:bodyPr wrap="square" rtlCol="0">
            <a:spAutoFit/>
          </a:bodyPr>
          <a:lstStyle/>
          <a:p>
            <a:pPr algn="ctr" defTabSz="423276"/>
            <a:r>
              <a:rPr lang="en-US" sz="3333" b="1" dirty="0">
                <a:solidFill>
                  <a:prstClr val="white"/>
                </a:solidFill>
                <a:effectLst>
                  <a:outerShdw blurRad="38100" dist="38100" dir="2700000" algn="tl">
                    <a:srgbClr val="000000">
                      <a:alpha val="43137"/>
                    </a:srgbClr>
                  </a:outerShdw>
                </a:effectLst>
                <a:latin typeface="Corbel" panose="020B0503020204020204"/>
              </a:rPr>
              <a:t>Western Arizona Area Health Education Center</a:t>
            </a:r>
          </a:p>
        </p:txBody>
      </p:sp>
      <p:pic>
        <p:nvPicPr>
          <p:cNvPr id="6146" name="Picture 2">
            <a:extLst>
              <a:ext uri="{FF2B5EF4-FFF2-40B4-BE49-F238E27FC236}">
                <a16:creationId xmlns:a16="http://schemas.microsoft.com/office/drawing/2014/main" id="{8FE7614C-66B7-4371-A3B5-6995708E3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203" y="3348777"/>
            <a:ext cx="4275419" cy="8351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33E9749D-C2A5-4527-8EB3-280FD2149E30}"/>
              </a:ext>
            </a:extLst>
          </p:cNvPr>
          <p:cNvSpPr/>
          <p:nvPr/>
        </p:nvSpPr>
        <p:spPr>
          <a:xfrm>
            <a:off x="4877585" y="6299658"/>
            <a:ext cx="2066656" cy="434286"/>
          </a:xfrm>
          <a:prstGeom prst="rect">
            <a:avLst/>
          </a:prstGeom>
        </p:spPr>
        <p:txBody>
          <a:bodyPr wrap="none">
            <a:spAutoFit/>
          </a:bodyPr>
          <a:lstStyle/>
          <a:p>
            <a:pPr algn="ctr" defTabSz="423276"/>
            <a:r>
              <a:rPr lang="en-US" sz="2222" dirty="0">
                <a:solidFill>
                  <a:prstClr val="black"/>
                </a:solidFill>
                <a:effectLst>
                  <a:outerShdw blurRad="38100" dist="38100" dir="2700000" algn="tl">
                    <a:srgbClr val="000000">
                      <a:alpha val="43137"/>
                    </a:srgbClr>
                  </a:outerShdw>
                </a:effectLst>
                <a:latin typeface="Corbel" panose="020B0503020204020204"/>
              </a:rPr>
              <a:t>August 26, 2021</a:t>
            </a:r>
          </a:p>
        </p:txBody>
      </p:sp>
    </p:spTree>
    <p:extLst>
      <p:ext uri="{BB962C8B-B14F-4D97-AF65-F5344CB8AC3E}">
        <p14:creationId xmlns:p14="http://schemas.microsoft.com/office/powerpoint/2010/main" val="2239874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762000"/>
            <a:ext cx="6982582"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0575" y="762000"/>
            <a:ext cx="2234427"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5C98F3A3-40EE-441A-B2C5-11D679551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1"/>
            <a:ext cx="9312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3276"/>
            <a:endParaRPr lang="en-US" sz="1666">
              <a:solidFill>
                <a:prstClr val="white"/>
              </a:solidFill>
              <a:latin typeface="Corbel" panose="020B0503020204020204"/>
            </a:endParaRPr>
          </a:p>
        </p:txBody>
      </p:sp>
      <p:sp>
        <p:nvSpPr>
          <p:cNvPr id="17" name="Rectangle 16">
            <a:extLst>
              <a:ext uri="{FF2B5EF4-FFF2-40B4-BE49-F238E27FC236}">
                <a16:creationId xmlns:a16="http://schemas.microsoft.com/office/drawing/2014/main" id="{5ACF81E6-4845-4DC0-84A6-AF070685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4367639"/>
            <a:ext cx="8942360" cy="1852186"/>
          </a:xfrm>
          <a:prstGeom prst="rect">
            <a:avLst/>
          </a:prstGeom>
          <a:solidFill>
            <a:srgbClr val="3215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99E719-3082-48E5-942D-E0AD8445B4DA}"/>
              </a:ext>
            </a:extLst>
          </p:cNvPr>
          <p:cNvSpPr>
            <a:spLocks noGrp="1"/>
          </p:cNvSpPr>
          <p:nvPr>
            <p:ph type="title"/>
          </p:nvPr>
        </p:nvSpPr>
        <p:spPr>
          <a:xfrm>
            <a:off x="2111257" y="5154135"/>
            <a:ext cx="7799295" cy="1065690"/>
          </a:xfrm>
        </p:spPr>
        <p:txBody>
          <a:bodyPr vert="horz" lIns="84659" tIns="42330" rIns="84659" bIns="42330" rtlCol="0" anchor="b">
            <a:normAutofit/>
          </a:bodyPr>
          <a:lstStyle/>
          <a:p>
            <a:pPr algn="ctr" defTabSz="846552"/>
            <a:r>
              <a:rPr lang="en-US" sz="3425" b="1" spc="-93" dirty="0">
                <a:solidFill>
                  <a:srgbClr val="FFFFFF"/>
                </a:solidFill>
              </a:rPr>
              <a:t>The State and Regional AHEC Priorities in Post Pandemic Arizona</a:t>
            </a:r>
          </a:p>
        </p:txBody>
      </p:sp>
      <p:pic>
        <p:nvPicPr>
          <p:cNvPr id="5" name="Picture 4">
            <a:extLst>
              <a:ext uri="{FF2B5EF4-FFF2-40B4-BE49-F238E27FC236}">
                <a16:creationId xmlns:a16="http://schemas.microsoft.com/office/drawing/2014/main" id="{0CAF1379-829B-437B-9995-EFD06B85E27A}"/>
              </a:ext>
            </a:extLst>
          </p:cNvPr>
          <p:cNvPicPr>
            <a:picLocks noChangeAspect="1"/>
          </p:cNvPicPr>
          <p:nvPr/>
        </p:nvPicPr>
        <p:blipFill>
          <a:blip r:embed="rId2"/>
          <a:stretch>
            <a:fillRect/>
          </a:stretch>
        </p:blipFill>
        <p:spPr>
          <a:xfrm>
            <a:off x="2812640" y="211712"/>
            <a:ext cx="3006154" cy="3006154"/>
          </a:xfrm>
          <a:prstGeom prst="rect">
            <a:avLst/>
          </a:prstGeom>
        </p:spPr>
      </p:pic>
      <p:pic>
        <p:nvPicPr>
          <p:cNvPr id="3" name="Picture 2">
            <a:extLst>
              <a:ext uri="{FF2B5EF4-FFF2-40B4-BE49-F238E27FC236}">
                <a16:creationId xmlns:a16="http://schemas.microsoft.com/office/drawing/2014/main" id="{B0FE5BD7-91FE-4945-AD11-57E412388A18}"/>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0627" y="372341"/>
            <a:ext cx="2388966" cy="2852612"/>
          </a:xfrm>
          <a:prstGeom prst="rect">
            <a:avLst/>
          </a:prstGeom>
        </p:spPr>
      </p:pic>
      <p:sp>
        <p:nvSpPr>
          <p:cNvPr id="4" name="TextBox 3">
            <a:extLst>
              <a:ext uri="{FF2B5EF4-FFF2-40B4-BE49-F238E27FC236}">
                <a16:creationId xmlns:a16="http://schemas.microsoft.com/office/drawing/2014/main" id="{FE27D320-C147-4D19-B9DC-477F22BECF52}"/>
              </a:ext>
            </a:extLst>
          </p:cNvPr>
          <p:cNvSpPr txBox="1"/>
          <p:nvPr/>
        </p:nvSpPr>
        <p:spPr>
          <a:xfrm>
            <a:off x="3179292" y="4458825"/>
            <a:ext cx="5663223" cy="605230"/>
          </a:xfrm>
          <a:prstGeom prst="rect">
            <a:avLst/>
          </a:prstGeom>
          <a:noFill/>
        </p:spPr>
        <p:txBody>
          <a:bodyPr wrap="square" rtlCol="0">
            <a:spAutoFit/>
          </a:bodyPr>
          <a:lstStyle/>
          <a:p>
            <a:pPr algn="ctr" defTabSz="423276"/>
            <a:r>
              <a:rPr lang="en-US" sz="3333" b="1" dirty="0">
                <a:solidFill>
                  <a:prstClr val="white"/>
                </a:solidFill>
                <a:effectLst>
                  <a:outerShdw blurRad="38100" dist="38100" dir="2700000" algn="tl">
                    <a:srgbClr val="000000">
                      <a:alpha val="43137"/>
                    </a:srgbClr>
                  </a:outerShdw>
                </a:effectLst>
                <a:latin typeface="Corbel" panose="020B0503020204020204"/>
              </a:rPr>
              <a:t>Looking Toward the Future:  </a:t>
            </a:r>
          </a:p>
        </p:txBody>
      </p:sp>
      <p:pic>
        <p:nvPicPr>
          <p:cNvPr id="6146" name="Picture 2">
            <a:extLst>
              <a:ext uri="{FF2B5EF4-FFF2-40B4-BE49-F238E27FC236}">
                <a16:creationId xmlns:a16="http://schemas.microsoft.com/office/drawing/2014/main" id="{8FE7614C-66B7-4371-A3B5-6995708E3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203" y="3348777"/>
            <a:ext cx="4275419" cy="8351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93687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44EC-A409-4841-8ABE-014EBF97D95E}"/>
              </a:ext>
            </a:extLst>
          </p:cNvPr>
          <p:cNvSpPr>
            <a:spLocks noGrp="1"/>
          </p:cNvSpPr>
          <p:nvPr>
            <p:ph type="title"/>
          </p:nvPr>
        </p:nvSpPr>
        <p:spPr>
          <a:xfrm>
            <a:off x="4054953" y="870011"/>
            <a:ext cx="6261444" cy="2686035"/>
          </a:xfrm>
        </p:spPr>
        <p:txBody>
          <a:bodyPr>
            <a:normAutofit/>
          </a:bodyPr>
          <a:lstStyle/>
          <a:p>
            <a:pPr algn="ctr"/>
            <a:r>
              <a:rPr lang="en-US" sz="2963" b="1" dirty="0">
                <a:solidFill>
                  <a:schemeClr val="tx1"/>
                </a:solidFill>
              </a:rPr>
              <a:t>“Committed to improving the quality of life of the residents along the                  U.S.-Mexico Border by increasing accessibility to quality training and affordable healthcare”</a:t>
            </a:r>
            <a:br>
              <a:rPr lang="en-US" sz="2963" b="1" dirty="0">
                <a:solidFill>
                  <a:schemeClr val="tx1"/>
                </a:solidFill>
              </a:rPr>
            </a:br>
            <a:r>
              <a:rPr lang="en-US" sz="2963" b="1" dirty="0">
                <a:solidFill>
                  <a:schemeClr val="tx1"/>
                </a:solidFill>
              </a:rPr>
              <a:t> </a:t>
            </a:r>
          </a:p>
        </p:txBody>
      </p:sp>
      <p:pic>
        <p:nvPicPr>
          <p:cNvPr id="4" name="Picture 3">
            <a:extLst>
              <a:ext uri="{FF2B5EF4-FFF2-40B4-BE49-F238E27FC236}">
                <a16:creationId xmlns:a16="http://schemas.microsoft.com/office/drawing/2014/main" id="{92CE9EAA-31D8-4E15-92CF-957D5A8F38A5}"/>
              </a:ext>
            </a:extLst>
          </p:cNvPr>
          <p:cNvPicPr>
            <a:picLocks noChangeAspect="1"/>
          </p:cNvPicPr>
          <p:nvPr/>
        </p:nvPicPr>
        <p:blipFill rotWithShape="1">
          <a:blip r:embed="rId2">
            <a:extLst>
              <a:ext uri="{28A0092B-C50C-407E-A947-70E740481C1C}">
                <a14:useLocalDpi xmlns:a14="http://schemas.microsoft.com/office/drawing/2010/main" val="0"/>
              </a:ext>
            </a:extLst>
          </a:blip>
          <a:srcRect t="16589" b="30078"/>
          <a:stretch/>
        </p:blipFill>
        <p:spPr>
          <a:xfrm>
            <a:off x="1608649" y="3301117"/>
            <a:ext cx="6408520" cy="2563408"/>
          </a:xfrm>
          <a:prstGeom prst="rect">
            <a:avLst/>
          </a:prstGeom>
          <a:ln>
            <a:noFill/>
          </a:ln>
          <a:effectLst>
            <a:softEdge rad="112500"/>
          </a:effectLst>
        </p:spPr>
      </p:pic>
      <p:pic>
        <p:nvPicPr>
          <p:cNvPr id="5" name="Picture 4">
            <a:extLst>
              <a:ext uri="{FF2B5EF4-FFF2-40B4-BE49-F238E27FC236}">
                <a16:creationId xmlns:a16="http://schemas.microsoft.com/office/drawing/2014/main" id="{083DE698-69F2-4A04-A85B-28897F9EC63D}"/>
              </a:ext>
            </a:extLst>
          </p:cNvPr>
          <p:cNvPicPr>
            <a:picLocks noChangeAspect="1"/>
          </p:cNvPicPr>
          <p:nvPr/>
        </p:nvPicPr>
        <p:blipFill>
          <a:blip r:embed="rId3"/>
          <a:stretch>
            <a:fillRect/>
          </a:stretch>
        </p:blipFill>
        <p:spPr>
          <a:xfrm>
            <a:off x="1654392" y="1124937"/>
            <a:ext cx="2176181" cy="2176181"/>
          </a:xfrm>
          <a:prstGeom prst="rect">
            <a:avLst/>
          </a:prstGeom>
        </p:spPr>
      </p:pic>
      <p:sp>
        <p:nvSpPr>
          <p:cNvPr id="3" name="Rectangle 2">
            <a:extLst>
              <a:ext uri="{FF2B5EF4-FFF2-40B4-BE49-F238E27FC236}">
                <a16:creationId xmlns:a16="http://schemas.microsoft.com/office/drawing/2014/main" id="{C393F2C6-85EA-4DB9-ADA5-EF1DA4415D4D}"/>
              </a:ext>
            </a:extLst>
          </p:cNvPr>
          <p:cNvSpPr/>
          <p:nvPr/>
        </p:nvSpPr>
        <p:spPr>
          <a:xfrm>
            <a:off x="4261419" y="6022936"/>
            <a:ext cx="4654390" cy="662361"/>
          </a:xfrm>
          <a:prstGeom prst="rect">
            <a:avLst/>
          </a:prstGeom>
        </p:spPr>
        <p:txBody>
          <a:bodyPr wrap="square">
            <a:spAutoFit/>
          </a:bodyPr>
          <a:lstStyle/>
          <a:p>
            <a:pPr defTabSz="423276"/>
            <a:r>
              <a:rPr lang="en-US" sz="1852" b="1" dirty="0">
                <a:solidFill>
                  <a:prstClr val="black"/>
                </a:solidFill>
                <a:latin typeface="Corbel" panose="020B0503020204020204"/>
              </a:rPr>
              <a:t>Regional Center For Border Health, Inc/WAHEC Headquarters in Somerton AZ </a:t>
            </a:r>
            <a:endParaRPr lang="en-US" sz="1852" dirty="0">
              <a:solidFill>
                <a:prstClr val="black"/>
              </a:solidFill>
              <a:latin typeface="Corbel" panose="020B0503020204020204"/>
            </a:endParaRPr>
          </a:p>
        </p:txBody>
      </p:sp>
    </p:spTree>
    <p:extLst>
      <p:ext uri="{BB962C8B-B14F-4D97-AF65-F5344CB8AC3E}">
        <p14:creationId xmlns:p14="http://schemas.microsoft.com/office/powerpoint/2010/main" val="3163310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2">
            <a:extLst>
              <a:ext uri="{FF2B5EF4-FFF2-40B4-BE49-F238E27FC236}">
                <a16:creationId xmlns:a16="http://schemas.microsoft.com/office/drawing/2014/main" id="{E799D2C2-3ABA-4BB4-AC55-6BC7E5E27FA0}"/>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7473" y="206947"/>
            <a:ext cx="5380869" cy="6651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4EFDB"/>
                  </a:outerShdw>
                </a:effectLst>
              </a14:hiddenEffects>
            </a:ext>
          </a:extLst>
        </p:spPr>
      </p:pic>
      <p:pic>
        <p:nvPicPr>
          <p:cNvPr id="3" name="Picture 2">
            <a:extLst>
              <a:ext uri="{FF2B5EF4-FFF2-40B4-BE49-F238E27FC236}">
                <a16:creationId xmlns:a16="http://schemas.microsoft.com/office/drawing/2014/main" id="{9452D708-3887-4A6B-9305-21A74DEB5904}"/>
              </a:ext>
            </a:extLst>
          </p:cNvPr>
          <p:cNvPicPr>
            <a:picLocks noChangeAspect="1"/>
          </p:cNvPicPr>
          <p:nvPr/>
        </p:nvPicPr>
        <p:blipFill rotWithShape="1">
          <a:blip r:embed="rId4">
            <a:extLst>
              <a:ext uri="{28A0092B-C50C-407E-A947-70E740481C1C}">
                <a14:useLocalDpi xmlns:a14="http://schemas.microsoft.com/office/drawing/2010/main" val="0"/>
              </a:ext>
            </a:extLst>
          </a:blip>
          <a:srcRect l="15833" t="17778" r="9167" b="31111"/>
          <a:stretch/>
        </p:blipFill>
        <p:spPr>
          <a:xfrm>
            <a:off x="8353584" y="1907780"/>
            <a:ext cx="1552089" cy="971525"/>
          </a:xfrm>
          <a:prstGeom prst="rect">
            <a:avLst/>
          </a:prstGeom>
          <a:ln>
            <a:solidFill>
              <a:schemeClr val="accent4"/>
            </a:solidFill>
          </a:ln>
        </p:spPr>
      </p:pic>
      <p:pic>
        <p:nvPicPr>
          <p:cNvPr id="7" name="Picture 6">
            <a:extLst>
              <a:ext uri="{FF2B5EF4-FFF2-40B4-BE49-F238E27FC236}">
                <a16:creationId xmlns:a16="http://schemas.microsoft.com/office/drawing/2014/main" id="{97B27743-FCDB-4F34-A088-EECA76E41217}"/>
              </a:ext>
            </a:extLst>
          </p:cNvPr>
          <p:cNvPicPr>
            <a:picLocks noChangeAspect="1"/>
          </p:cNvPicPr>
          <p:nvPr/>
        </p:nvPicPr>
        <p:blipFill rotWithShape="1">
          <a:blip r:embed="rId5">
            <a:extLst>
              <a:ext uri="{28A0092B-C50C-407E-A947-70E740481C1C}">
                <a14:useLocalDpi xmlns:a14="http://schemas.microsoft.com/office/drawing/2010/main" val="0"/>
              </a:ext>
            </a:extLst>
          </a:blip>
          <a:srcRect t="12500" r="7500" b="8750"/>
          <a:stretch/>
        </p:blipFill>
        <p:spPr>
          <a:xfrm>
            <a:off x="8353584" y="2935157"/>
            <a:ext cx="1552089" cy="1043545"/>
          </a:xfrm>
          <a:prstGeom prst="rect">
            <a:avLst/>
          </a:prstGeom>
          <a:ln>
            <a:solidFill>
              <a:schemeClr val="accent4"/>
            </a:solidFill>
          </a:ln>
        </p:spPr>
      </p:pic>
      <p:pic>
        <p:nvPicPr>
          <p:cNvPr id="9" name="Picture 8">
            <a:extLst>
              <a:ext uri="{FF2B5EF4-FFF2-40B4-BE49-F238E27FC236}">
                <a16:creationId xmlns:a16="http://schemas.microsoft.com/office/drawing/2014/main" id="{1D2CAE64-A71F-46F9-9C8D-2AD489CBC894}"/>
              </a:ext>
            </a:extLst>
          </p:cNvPr>
          <p:cNvPicPr/>
          <p:nvPr/>
        </p:nvPicPr>
        <p:blipFill rotWithShape="1">
          <a:blip r:embed="rId6" cstate="print">
            <a:extLst>
              <a:ext uri="{28A0092B-C50C-407E-A947-70E740481C1C}">
                <a14:useLocalDpi xmlns:a14="http://schemas.microsoft.com/office/drawing/2010/main" val="0"/>
              </a:ext>
            </a:extLst>
          </a:blip>
          <a:srcRect l="3218" t="13895" r="6427" b="19045"/>
          <a:stretch/>
        </p:blipFill>
        <p:spPr bwMode="auto">
          <a:xfrm>
            <a:off x="6639788" y="2445451"/>
            <a:ext cx="1413065" cy="864431"/>
          </a:xfrm>
          <a:prstGeom prst="rect">
            <a:avLst/>
          </a:prstGeom>
          <a:noFill/>
          <a:ln>
            <a:solidFill>
              <a:schemeClr val="tx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2BC2EBE-755A-4863-8D21-3E2A0BAD0E84}"/>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3659" y="3309882"/>
            <a:ext cx="1542051" cy="2046293"/>
          </a:xfrm>
          <a:prstGeom prst="rect">
            <a:avLst/>
          </a:prstGeom>
        </p:spPr>
      </p:pic>
      <p:pic>
        <p:nvPicPr>
          <p:cNvPr id="12" name="Picture 1">
            <a:extLst>
              <a:ext uri="{FF2B5EF4-FFF2-40B4-BE49-F238E27FC236}">
                <a16:creationId xmlns:a16="http://schemas.microsoft.com/office/drawing/2014/main" id="{CA0033FF-1821-4AC0-A8C1-FBD694F12D9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9422" y="1109979"/>
            <a:ext cx="1763738" cy="1825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DB5DFCD-5C74-4222-A052-187EC32B47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2251" y="1296348"/>
            <a:ext cx="1534553" cy="1090383"/>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B9C0-A8B6-457C-A6C9-63DE88AF1280}"/>
              </a:ext>
            </a:extLst>
          </p:cNvPr>
          <p:cNvSpPr>
            <a:spLocks noGrp="1"/>
          </p:cNvSpPr>
          <p:nvPr>
            <p:ph type="title"/>
          </p:nvPr>
        </p:nvSpPr>
        <p:spPr>
          <a:xfrm>
            <a:off x="2459215" y="-58881"/>
            <a:ext cx="7474823" cy="1030166"/>
          </a:xfrm>
        </p:spPr>
        <p:txBody>
          <a:bodyPr>
            <a:normAutofit/>
          </a:bodyPr>
          <a:lstStyle/>
          <a:p>
            <a:pPr algn="ctr"/>
            <a:r>
              <a:rPr lang="en-US" sz="2963" b="1" dirty="0">
                <a:solidFill>
                  <a:schemeClr val="tx1"/>
                </a:solidFill>
              </a:rPr>
              <a:t>Western Arizona Area Health Education Center</a:t>
            </a:r>
            <a:br>
              <a:rPr lang="en-US" sz="2963" b="1" dirty="0">
                <a:solidFill>
                  <a:schemeClr val="tx1"/>
                </a:solidFill>
              </a:rPr>
            </a:br>
            <a:r>
              <a:rPr lang="en-US" sz="2963" b="1" dirty="0">
                <a:solidFill>
                  <a:schemeClr val="tx1"/>
                </a:solidFill>
              </a:rPr>
              <a:t>Established in 1987</a:t>
            </a:r>
            <a:endParaRPr lang="en-US" sz="1852" dirty="0">
              <a:solidFill>
                <a:schemeClr val="tx1"/>
              </a:solidFill>
            </a:endParaRPr>
          </a:p>
        </p:txBody>
      </p:sp>
      <p:pic>
        <p:nvPicPr>
          <p:cNvPr id="3" name="Picture 2">
            <a:extLst>
              <a:ext uri="{FF2B5EF4-FFF2-40B4-BE49-F238E27FC236}">
                <a16:creationId xmlns:a16="http://schemas.microsoft.com/office/drawing/2014/main" id="{4698B549-A2DF-48D2-9344-1E49A7AD80B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325" y="3775989"/>
            <a:ext cx="4777377" cy="2861560"/>
          </a:xfrm>
          <a:prstGeom prst="rect">
            <a:avLst/>
          </a:prstGeom>
          <a:noFill/>
        </p:spPr>
      </p:pic>
      <p:pic>
        <p:nvPicPr>
          <p:cNvPr id="5" name="Picture 4">
            <a:extLst>
              <a:ext uri="{FF2B5EF4-FFF2-40B4-BE49-F238E27FC236}">
                <a16:creationId xmlns:a16="http://schemas.microsoft.com/office/drawing/2014/main" id="{293A1D3C-7B4D-4914-8336-050058ABE13F}"/>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6872" y="3775989"/>
            <a:ext cx="1268838" cy="1580186"/>
          </a:xfrm>
          <a:prstGeom prst="rect">
            <a:avLst/>
          </a:prstGeom>
        </p:spPr>
      </p:pic>
      <p:sp>
        <p:nvSpPr>
          <p:cNvPr id="8" name="Rectangle 7">
            <a:extLst>
              <a:ext uri="{FF2B5EF4-FFF2-40B4-BE49-F238E27FC236}">
                <a16:creationId xmlns:a16="http://schemas.microsoft.com/office/drawing/2014/main" id="{BA63D01B-2863-467D-AE97-941B53058FF6}"/>
              </a:ext>
            </a:extLst>
          </p:cNvPr>
          <p:cNvSpPr/>
          <p:nvPr/>
        </p:nvSpPr>
        <p:spPr>
          <a:xfrm>
            <a:off x="4114069" y="1223274"/>
            <a:ext cx="6137603" cy="2486002"/>
          </a:xfrm>
          <a:prstGeom prst="rect">
            <a:avLst/>
          </a:prstGeom>
        </p:spPr>
        <p:txBody>
          <a:bodyPr wrap="square">
            <a:spAutoFit/>
          </a:bodyPr>
          <a:lstStyle/>
          <a:p>
            <a:pPr algn="ctr" defTabSz="423276"/>
            <a:r>
              <a:rPr lang="en-US" sz="2222" b="1" dirty="0">
                <a:solidFill>
                  <a:prstClr val="black"/>
                </a:solidFill>
                <a:latin typeface="Corbel" panose="020B0503020204020204"/>
              </a:rPr>
              <a:t>The principal mission of Arizona's Area Health Education Centers (AHEC's) is to improve the health status of Arizona's rural and medically underserved communities through the improvement of retention, distribution, supply, diversity, quality and efficiency of health professionals serving these populations.</a:t>
            </a:r>
          </a:p>
        </p:txBody>
      </p:sp>
      <p:pic>
        <p:nvPicPr>
          <p:cNvPr id="7" name="Picture 1">
            <a:extLst>
              <a:ext uri="{FF2B5EF4-FFF2-40B4-BE49-F238E27FC236}">
                <a16:creationId xmlns:a16="http://schemas.microsoft.com/office/drawing/2014/main" id="{330A3510-9DD3-4F14-B9C7-9759C11805C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1174" y="1318273"/>
            <a:ext cx="1763738" cy="176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AutoShape 2">
            <a:extLst>
              <a:ext uri="{FF2B5EF4-FFF2-40B4-BE49-F238E27FC236}">
                <a16:creationId xmlns:a16="http://schemas.microsoft.com/office/drawing/2014/main" id="{2615627D-85E4-40DE-8BF5-02A5B9C04E41}"/>
              </a:ext>
            </a:extLst>
          </p:cNvPr>
          <p:cNvSpPr>
            <a:spLocks noGrp="1" noChangeArrowheads="1"/>
          </p:cNvSpPr>
          <p:nvPr>
            <p:ph type="title"/>
          </p:nvPr>
        </p:nvSpPr>
        <p:spPr>
          <a:xfrm>
            <a:off x="2635542" y="346892"/>
            <a:ext cx="7162800" cy="1600200"/>
          </a:xfrm>
        </p:spPr>
        <p:txBody>
          <a:bodyPr>
            <a:normAutofit/>
          </a:bodyPr>
          <a:lstStyle/>
          <a:p>
            <a:pPr algn="ctr" eaLnBrk="1" hangingPunct="1">
              <a:defRPr/>
            </a:pPr>
            <a:r>
              <a:rPr lang="en-US" altLang="en-US" sz="4444" dirty="0">
                <a:solidFill>
                  <a:srgbClr val="000099"/>
                </a:solidFill>
                <a:effectLst>
                  <a:outerShdw blurRad="38100" dist="38100" dir="2700000" algn="tl">
                    <a:srgbClr val="000000">
                      <a:alpha val="43137"/>
                    </a:srgbClr>
                  </a:outerShdw>
                </a:effectLst>
              </a:rPr>
              <a:t>Addressing Healthcare Disparities</a:t>
            </a:r>
          </a:p>
        </p:txBody>
      </p:sp>
      <p:sp>
        <p:nvSpPr>
          <p:cNvPr id="9219" name="Oval 3">
            <a:extLst>
              <a:ext uri="{FF2B5EF4-FFF2-40B4-BE49-F238E27FC236}">
                <a16:creationId xmlns:a16="http://schemas.microsoft.com/office/drawing/2014/main" id="{8CA0A870-402F-4054-B334-68B859E5535D}"/>
              </a:ext>
            </a:extLst>
          </p:cNvPr>
          <p:cNvSpPr>
            <a:spLocks noChangeArrowheads="1"/>
          </p:cNvSpPr>
          <p:nvPr/>
        </p:nvSpPr>
        <p:spPr bwMode="auto">
          <a:xfrm>
            <a:off x="8001000" y="3833192"/>
            <a:ext cx="2438400" cy="1378032"/>
          </a:xfrm>
          <a:prstGeom prst="ellipse">
            <a:avLst/>
          </a:prstGeom>
          <a:solidFill>
            <a:srgbClr val="79D3A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defTabSz="423276">
              <a:spcBef>
                <a:spcPct val="0"/>
              </a:spcBef>
              <a:buClrTx/>
              <a:buSzTx/>
              <a:buNone/>
            </a:pPr>
            <a:endParaRPr lang="en-US" altLang="en-US" sz="1800" dirty="0">
              <a:solidFill>
                <a:prstClr val="black"/>
              </a:solidFill>
            </a:endParaRPr>
          </a:p>
          <a:p>
            <a:pPr algn="ctr" defTabSz="423276">
              <a:spcBef>
                <a:spcPct val="0"/>
              </a:spcBef>
              <a:buClrTx/>
              <a:buSzTx/>
              <a:buNone/>
            </a:pPr>
            <a:r>
              <a:rPr lang="en-US" altLang="en-US" sz="1600" dirty="0">
                <a:solidFill>
                  <a:prstClr val="black"/>
                </a:solidFill>
              </a:rPr>
              <a:t>Quality </a:t>
            </a:r>
          </a:p>
          <a:p>
            <a:pPr algn="ctr" defTabSz="423276">
              <a:spcBef>
                <a:spcPct val="0"/>
              </a:spcBef>
              <a:buClrTx/>
              <a:buSzTx/>
              <a:buNone/>
            </a:pPr>
            <a:r>
              <a:rPr lang="en-US" altLang="en-US" sz="1600" dirty="0">
                <a:solidFill>
                  <a:prstClr val="black"/>
                </a:solidFill>
              </a:rPr>
              <a:t>Assurance &amp; Population</a:t>
            </a:r>
          </a:p>
          <a:p>
            <a:pPr algn="ctr" defTabSz="423276">
              <a:spcBef>
                <a:spcPct val="0"/>
              </a:spcBef>
              <a:buClrTx/>
              <a:buSzTx/>
              <a:buNone/>
            </a:pPr>
            <a:r>
              <a:rPr lang="en-US" altLang="en-US" sz="1600" dirty="0">
                <a:solidFill>
                  <a:prstClr val="black"/>
                </a:solidFill>
              </a:rPr>
              <a:t>Health Outcome </a:t>
            </a:r>
          </a:p>
          <a:p>
            <a:pPr algn="ctr" defTabSz="423276">
              <a:spcBef>
                <a:spcPct val="0"/>
              </a:spcBef>
              <a:buClrTx/>
              <a:buSzTx/>
              <a:buNone/>
            </a:pPr>
            <a:endParaRPr lang="es-MX" altLang="en-US" sz="1800" dirty="0">
              <a:solidFill>
                <a:prstClr val="black"/>
              </a:solidFill>
            </a:endParaRPr>
          </a:p>
        </p:txBody>
      </p:sp>
      <p:sp>
        <p:nvSpPr>
          <p:cNvPr id="9220" name="Oval 4">
            <a:extLst>
              <a:ext uri="{FF2B5EF4-FFF2-40B4-BE49-F238E27FC236}">
                <a16:creationId xmlns:a16="http://schemas.microsoft.com/office/drawing/2014/main" id="{CB6EDEB3-7E6D-4C20-8B26-79C178F1DB6B}"/>
              </a:ext>
            </a:extLst>
          </p:cNvPr>
          <p:cNvSpPr>
            <a:spLocks noChangeArrowheads="1"/>
          </p:cNvSpPr>
          <p:nvPr/>
        </p:nvSpPr>
        <p:spPr bwMode="auto">
          <a:xfrm>
            <a:off x="4800600" y="5475288"/>
            <a:ext cx="3124200" cy="1154112"/>
          </a:xfrm>
          <a:prstGeom prst="ellipse">
            <a:avLst/>
          </a:prstGeom>
          <a:solidFill>
            <a:srgbClr val="79D3A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defTabSz="423276">
              <a:spcBef>
                <a:spcPct val="0"/>
              </a:spcBef>
              <a:buClrTx/>
              <a:buSzTx/>
              <a:buNone/>
            </a:pPr>
            <a:endParaRPr lang="en-US" altLang="en-US" sz="1800" dirty="0">
              <a:solidFill>
                <a:prstClr val="black"/>
              </a:solidFill>
            </a:endParaRPr>
          </a:p>
          <a:p>
            <a:pPr algn="ctr" defTabSz="423276">
              <a:spcBef>
                <a:spcPct val="0"/>
              </a:spcBef>
              <a:buClrTx/>
              <a:buSzTx/>
              <a:buNone/>
            </a:pPr>
            <a:r>
              <a:rPr lang="en-US" altLang="en-US" sz="1600" dirty="0">
                <a:solidFill>
                  <a:prstClr val="black"/>
                </a:solidFill>
              </a:rPr>
              <a:t>Health Professional </a:t>
            </a:r>
          </a:p>
          <a:p>
            <a:pPr algn="ctr" defTabSz="423276">
              <a:spcBef>
                <a:spcPct val="0"/>
              </a:spcBef>
              <a:buClrTx/>
              <a:buSzTx/>
              <a:buNone/>
            </a:pPr>
            <a:r>
              <a:rPr lang="en-US" altLang="en-US" sz="1600" dirty="0">
                <a:solidFill>
                  <a:prstClr val="black"/>
                </a:solidFill>
              </a:rPr>
              <a:t>Recruitment and Retention &amp;</a:t>
            </a:r>
          </a:p>
          <a:p>
            <a:pPr algn="ctr" defTabSz="423276">
              <a:spcBef>
                <a:spcPct val="0"/>
              </a:spcBef>
              <a:buClrTx/>
              <a:buSzTx/>
              <a:buNone/>
            </a:pPr>
            <a:r>
              <a:rPr lang="en-US" altLang="en-US" sz="1600" dirty="0">
                <a:solidFill>
                  <a:prstClr val="black"/>
                </a:solidFill>
              </a:rPr>
              <a:t>Interprofessional Clinical</a:t>
            </a:r>
          </a:p>
          <a:p>
            <a:pPr algn="ctr" defTabSz="423276">
              <a:spcBef>
                <a:spcPct val="0"/>
              </a:spcBef>
              <a:buClrTx/>
              <a:buSzTx/>
              <a:buNone/>
            </a:pPr>
            <a:r>
              <a:rPr lang="en-US" altLang="en-US" sz="1600" dirty="0">
                <a:solidFill>
                  <a:prstClr val="black"/>
                </a:solidFill>
              </a:rPr>
              <a:t>Rotations</a:t>
            </a:r>
          </a:p>
          <a:p>
            <a:pPr algn="ctr" defTabSz="423276">
              <a:spcBef>
                <a:spcPct val="0"/>
              </a:spcBef>
              <a:buClrTx/>
              <a:buSzTx/>
              <a:buNone/>
            </a:pPr>
            <a:endParaRPr lang="es-MX" altLang="en-US" sz="1800" dirty="0">
              <a:solidFill>
                <a:prstClr val="black"/>
              </a:solidFill>
            </a:endParaRPr>
          </a:p>
        </p:txBody>
      </p:sp>
      <p:sp>
        <p:nvSpPr>
          <p:cNvPr id="9221" name="Oval 5">
            <a:extLst>
              <a:ext uri="{FF2B5EF4-FFF2-40B4-BE49-F238E27FC236}">
                <a16:creationId xmlns:a16="http://schemas.microsoft.com/office/drawing/2014/main" id="{EE8FE41E-A6F1-4E97-84E2-AB82AA54CE80}"/>
              </a:ext>
            </a:extLst>
          </p:cNvPr>
          <p:cNvSpPr>
            <a:spLocks noChangeArrowheads="1"/>
          </p:cNvSpPr>
          <p:nvPr/>
        </p:nvSpPr>
        <p:spPr bwMode="auto">
          <a:xfrm>
            <a:off x="5105400" y="2362200"/>
            <a:ext cx="2438400" cy="1066800"/>
          </a:xfrm>
          <a:prstGeom prst="ellipse">
            <a:avLst/>
          </a:prstGeom>
          <a:solidFill>
            <a:srgbClr val="79D3A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defTabSz="423276">
              <a:spcBef>
                <a:spcPct val="0"/>
              </a:spcBef>
              <a:buClrTx/>
              <a:buSzTx/>
              <a:buNone/>
            </a:pPr>
            <a:endParaRPr lang="en-US" altLang="en-US" sz="1800" dirty="0">
              <a:solidFill>
                <a:prstClr val="black"/>
              </a:solidFill>
            </a:endParaRPr>
          </a:p>
          <a:p>
            <a:pPr algn="ctr" defTabSz="423276">
              <a:spcBef>
                <a:spcPct val="0"/>
              </a:spcBef>
              <a:buClrTx/>
              <a:buSzTx/>
              <a:buNone/>
            </a:pPr>
            <a:r>
              <a:rPr lang="en-US" altLang="en-US" sz="1600" dirty="0">
                <a:solidFill>
                  <a:prstClr val="black"/>
                </a:solidFill>
              </a:rPr>
              <a:t>Access to</a:t>
            </a:r>
          </a:p>
          <a:p>
            <a:pPr algn="ctr" defTabSz="423276">
              <a:spcBef>
                <a:spcPct val="0"/>
              </a:spcBef>
              <a:buClrTx/>
              <a:buSzTx/>
              <a:buNone/>
            </a:pPr>
            <a:r>
              <a:rPr lang="en-US" altLang="en-US" sz="1600" dirty="0">
                <a:solidFill>
                  <a:prstClr val="black"/>
                </a:solidFill>
              </a:rPr>
              <a:t>Affordable Healthcare</a:t>
            </a:r>
          </a:p>
          <a:p>
            <a:pPr algn="ctr" defTabSz="423276">
              <a:spcBef>
                <a:spcPct val="0"/>
              </a:spcBef>
              <a:buClrTx/>
              <a:buSzTx/>
              <a:buNone/>
            </a:pPr>
            <a:endParaRPr lang="es-MX" altLang="en-US" sz="1800" dirty="0">
              <a:solidFill>
                <a:prstClr val="black"/>
              </a:solidFill>
            </a:endParaRPr>
          </a:p>
        </p:txBody>
      </p:sp>
      <p:sp>
        <p:nvSpPr>
          <p:cNvPr id="9222" name="Oval 6">
            <a:extLst>
              <a:ext uri="{FF2B5EF4-FFF2-40B4-BE49-F238E27FC236}">
                <a16:creationId xmlns:a16="http://schemas.microsoft.com/office/drawing/2014/main" id="{D5CC7337-F409-4CA1-B847-E3E29A74005F}"/>
              </a:ext>
            </a:extLst>
          </p:cNvPr>
          <p:cNvSpPr>
            <a:spLocks noChangeArrowheads="1"/>
          </p:cNvSpPr>
          <p:nvPr/>
        </p:nvSpPr>
        <p:spPr bwMode="auto">
          <a:xfrm>
            <a:off x="2209800" y="4114800"/>
            <a:ext cx="2667000" cy="1143000"/>
          </a:xfrm>
          <a:prstGeom prst="ellipse">
            <a:avLst/>
          </a:prstGeom>
          <a:solidFill>
            <a:srgbClr val="79D3A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defTabSz="423276">
              <a:spcBef>
                <a:spcPct val="0"/>
              </a:spcBef>
              <a:buClrTx/>
              <a:buSzTx/>
              <a:buNone/>
            </a:pPr>
            <a:endParaRPr lang="en-US" altLang="en-US" sz="1600" dirty="0">
              <a:solidFill>
                <a:prstClr val="black"/>
              </a:solidFill>
            </a:endParaRPr>
          </a:p>
          <a:p>
            <a:pPr algn="ctr" defTabSz="423276">
              <a:spcBef>
                <a:spcPct val="0"/>
              </a:spcBef>
              <a:buClrTx/>
              <a:buSzTx/>
              <a:buNone/>
            </a:pPr>
            <a:r>
              <a:rPr lang="en-US" altLang="en-US" sz="1600" dirty="0">
                <a:solidFill>
                  <a:prstClr val="black"/>
                </a:solidFill>
              </a:rPr>
              <a:t>Health Promotion and </a:t>
            </a:r>
          </a:p>
          <a:p>
            <a:pPr algn="ctr" defTabSz="423276">
              <a:spcBef>
                <a:spcPct val="0"/>
              </a:spcBef>
              <a:buClrTx/>
              <a:buSzTx/>
              <a:buNone/>
            </a:pPr>
            <a:r>
              <a:rPr lang="en-US" altLang="en-US" sz="1600" dirty="0">
                <a:solidFill>
                  <a:prstClr val="black"/>
                </a:solidFill>
              </a:rPr>
              <a:t>Disease Prevention</a:t>
            </a:r>
          </a:p>
          <a:p>
            <a:pPr algn="ctr" defTabSz="423276">
              <a:spcBef>
                <a:spcPct val="0"/>
              </a:spcBef>
              <a:buClrTx/>
              <a:buSzTx/>
              <a:buNone/>
            </a:pPr>
            <a:r>
              <a:rPr lang="en-US" altLang="en-US" sz="1600" dirty="0">
                <a:solidFill>
                  <a:prstClr val="black"/>
                </a:solidFill>
              </a:rPr>
              <a:t>Social Determinants of</a:t>
            </a:r>
          </a:p>
          <a:p>
            <a:pPr algn="ctr" defTabSz="423276">
              <a:spcBef>
                <a:spcPct val="0"/>
              </a:spcBef>
              <a:buClrTx/>
              <a:buSzTx/>
              <a:buNone/>
            </a:pPr>
            <a:r>
              <a:rPr lang="en-US" altLang="en-US" sz="1600" dirty="0">
                <a:solidFill>
                  <a:prstClr val="black"/>
                </a:solidFill>
              </a:rPr>
              <a:t>Health (</a:t>
            </a:r>
            <a:r>
              <a:rPr lang="en-US" altLang="en-US" sz="1600" dirty="0" err="1">
                <a:solidFill>
                  <a:prstClr val="black"/>
                </a:solidFill>
              </a:rPr>
              <a:t>SDoH</a:t>
            </a:r>
            <a:r>
              <a:rPr lang="en-US" altLang="en-US" sz="1600" dirty="0">
                <a:solidFill>
                  <a:prstClr val="black"/>
                </a:solidFill>
              </a:rPr>
              <a:t>)</a:t>
            </a:r>
          </a:p>
          <a:p>
            <a:pPr algn="ctr" defTabSz="423276">
              <a:spcBef>
                <a:spcPct val="0"/>
              </a:spcBef>
              <a:buClrTx/>
              <a:buSzTx/>
              <a:buNone/>
            </a:pPr>
            <a:endParaRPr lang="es-MX" altLang="en-US" sz="1800" dirty="0">
              <a:solidFill>
                <a:prstClr val="black"/>
              </a:solidFill>
            </a:endParaRPr>
          </a:p>
        </p:txBody>
      </p:sp>
      <p:sp>
        <p:nvSpPr>
          <p:cNvPr id="9223" name="AutoShape 7">
            <a:extLst>
              <a:ext uri="{FF2B5EF4-FFF2-40B4-BE49-F238E27FC236}">
                <a16:creationId xmlns:a16="http://schemas.microsoft.com/office/drawing/2014/main" id="{C401C4F1-DB8A-4166-B7D7-35776AA91EFD}"/>
              </a:ext>
            </a:extLst>
          </p:cNvPr>
          <p:cNvSpPr>
            <a:spLocks noChangeArrowheads="1"/>
          </p:cNvSpPr>
          <p:nvPr/>
        </p:nvSpPr>
        <p:spPr bwMode="auto">
          <a:xfrm rot="-5292241">
            <a:off x="8229601" y="2511432"/>
            <a:ext cx="1219200" cy="13716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1403 w 21600"/>
              <a:gd name="T25" fmla="*/ 14067 h 21600"/>
              <a:gd name="T26" fmla="*/ 17216 w 21600"/>
              <a:gd name="T27" fmla="*/ 1721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642" y="0"/>
                </a:moveTo>
                <a:lnTo>
                  <a:pt x="9683" y="5309"/>
                </a:lnTo>
                <a:lnTo>
                  <a:pt x="14067" y="5309"/>
                </a:lnTo>
                <a:lnTo>
                  <a:pt x="14067" y="14067"/>
                </a:lnTo>
                <a:lnTo>
                  <a:pt x="5309" y="14067"/>
                </a:lnTo>
                <a:lnTo>
                  <a:pt x="5309" y="9683"/>
                </a:lnTo>
                <a:lnTo>
                  <a:pt x="0" y="15642"/>
                </a:lnTo>
                <a:lnTo>
                  <a:pt x="5309" y="21600"/>
                </a:lnTo>
                <a:lnTo>
                  <a:pt x="5309" y="17216"/>
                </a:lnTo>
                <a:lnTo>
                  <a:pt x="17216" y="17216"/>
                </a:lnTo>
                <a:lnTo>
                  <a:pt x="17216" y="5309"/>
                </a:lnTo>
                <a:lnTo>
                  <a:pt x="21600" y="5309"/>
                </a:lnTo>
                <a:lnTo>
                  <a:pt x="15642"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23276"/>
            <a:endParaRPr lang="en-US">
              <a:solidFill>
                <a:prstClr val="black"/>
              </a:solidFill>
              <a:latin typeface="Corbel" panose="020B0503020204020204"/>
            </a:endParaRPr>
          </a:p>
        </p:txBody>
      </p:sp>
      <p:sp>
        <p:nvSpPr>
          <p:cNvPr id="9224" name="AutoShape 8">
            <a:extLst>
              <a:ext uri="{FF2B5EF4-FFF2-40B4-BE49-F238E27FC236}">
                <a16:creationId xmlns:a16="http://schemas.microsoft.com/office/drawing/2014/main" id="{BA80627C-AE0C-4261-8965-3C9B00D7CD26}"/>
              </a:ext>
            </a:extLst>
          </p:cNvPr>
          <p:cNvSpPr>
            <a:spLocks noChangeArrowheads="1"/>
          </p:cNvSpPr>
          <p:nvPr/>
        </p:nvSpPr>
        <p:spPr bwMode="auto">
          <a:xfrm rot="-21519">
            <a:off x="8293101" y="5247212"/>
            <a:ext cx="1090613" cy="12192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1538 w 21600"/>
              <a:gd name="T25" fmla="*/ 13641 h 21600"/>
              <a:gd name="T26" fmla="*/ 17216 w 21600"/>
              <a:gd name="T27" fmla="*/ 1721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5309"/>
                </a:lnTo>
                <a:lnTo>
                  <a:pt x="13641" y="5309"/>
                </a:lnTo>
                <a:lnTo>
                  <a:pt x="13641" y="13641"/>
                </a:lnTo>
                <a:lnTo>
                  <a:pt x="5309" y="13641"/>
                </a:lnTo>
                <a:lnTo>
                  <a:pt x="5309" y="9257"/>
                </a:lnTo>
                <a:lnTo>
                  <a:pt x="0" y="15429"/>
                </a:lnTo>
                <a:lnTo>
                  <a:pt x="5309" y="21600"/>
                </a:lnTo>
                <a:lnTo>
                  <a:pt x="5309" y="17216"/>
                </a:lnTo>
                <a:lnTo>
                  <a:pt x="17216" y="17216"/>
                </a:lnTo>
                <a:lnTo>
                  <a:pt x="17216" y="5309"/>
                </a:lnTo>
                <a:lnTo>
                  <a:pt x="21600" y="5309"/>
                </a:lnTo>
                <a:lnTo>
                  <a:pt x="15429"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23276"/>
            <a:endParaRPr lang="en-US">
              <a:solidFill>
                <a:prstClr val="black"/>
              </a:solidFill>
              <a:latin typeface="Corbel" panose="020B0503020204020204"/>
            </a:endParaRPr>
          </a:p>
        </p:txBody>
      </p:sp>
      <p:sp>
        <p:nvSpPr>
          <p:cNvPr id="9225" name="AutoShape 9">
            <a:extLst>
              <a:ext uri="{FF2B5EF4-FFF2-40B4-BE49-F238E27FC236}">
                <a16:creationId xmlns:a16="http://schemas.microsoft.com/office/drawing/2014/main" id="{B17822FB-9D05-4A5C-B297-1FD14FC10504}"/>
              </a:ext>
            </a:extLst>
          </p:cNvPr>
          <p:cNvSpPr>
            <a:spLocks noChangeArrowheads="1"/>
          </p:cNvSpPr>
          <p:nvPr/>
        </p:nvSpPr>
        <p:spPr bwMode="auto">
          <a:xfrm rot="5458506">
            <a:off x="3188494" y="5345907"/>
            <a:ext cx="1090613" cy="12192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1538 w 21600"/>
              <a:gd name="T25" fmla="*/ 13641 h 21600"/>
              <a:gd name="T26" fmla="*/ 17216 w 21600"/>
              <a:gd name="T27" fmla="*/ 1721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5309"/>
                </a:lnTo>
                <a:lnTo>
                  <a:pt x="13641" y="5309"/>
                </a:lnTo>
                <a:lnTo>
                  <a:pt x="13641" y="13641"/>
                </a:lnTo>
                <a:lnTo>
                  <a:pt x="5309" y="13641"/>
                </a:lnTo>
                <a:lnTo>
                  <a:pt x="5309" y="9257"/>
                </a:lnTo>
                <a:lnTo>
                  <a:pt x="0" y="15429"/>
                </a:lnTo>
                <a:lnTo>
                  <a:pt x="5309" y="21600"/>
                </a:lnTo>
                <a:lnTo>
                  <a:pt x="5309" y="17216"/>
                </a:lnTo>
                <a:lnTo>
                  <a:pt x="17216" y="17216"/>
                </a:lnTo>
                <a:lnTo>
                  <a:pt x="17216" y="5309"/>
                </a:lnTo>
                <a:lnTo>
                  <a:pt x="21600" y="5309"/>
                </a:lnTo>
                <a:lnTo>
                  <a:pt x="15429"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23276"/>
            <a:endParaRPr lang="en-US">
              <a:solidFill>
                <a:prstClr val="black"/>
              </a:solidFill>
              <a:latin typeface="Corbel" panose="020B0503020204020204"/>
            </a:endParaRPr>
          </a:p>
        </p:txBody>
      </p:sp>
      <p:sp>
        <p:nvSpPr>
          <p:cNvPr id="9226" name="AutoShape 10">
            <a:extLst>
              <a:ext uri="{FF2B5EF4-FFF2-40B4-BE49-F238E27FC236}">
                <a16:creationId xmlns:a16="http://schemas.microsoft.com/office/drawing/2014/main" id="{E04368B4-2106-4868-905D-B03848EBE589}"/>
              </a:ext>
            </a:extLst>
          </p:cNvPr>
          <p:cNvSpPr>
            <a:spLocks noChangeArrowheads="1"/>
          </p:cNvSpPr>
          <p:nvPr/>
        </p:nvSpPr>
        <p:spPr bwMode="auto">
          <a:xfrm rot="10745266">
            <a:off x="3200400" y="2590801"/>
            <a:ext cx="1270000" cy="134143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1403 w 21600"/>
              <a:gd name="T25" fmla="*/ 14067 h 21600"/>
              <a:gd name="T26" fmla="*/ 17216 w 21600"/>
              <a:gd name="T27" fmla="*/ 1721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642" y="0"/>
                </a:moveTo>
                <a:lnTo>
                  <a:pt x="9683" y="5309"/>
                </a:lnTo>
                <a:lnTo>
                  <a:pt x="14067" y="5309"/>
                </a:lnTo>
                <a:lnTo>
                  <a:pt x="14067" y="14067"/>
                </a:lnTo>
                <a:lnTo>
                  <a:pt x="5309" y="14067"/>
                </a:lnTo>
                <a:lnTo>
                  <a:pt x="5309" y="9683"/>
                </a:lnTo>
                <a:lnTo>
                  <a:pt x="0" y="15642"/>
                </a:lnTo>
                <a:lnTo>
                  <a:pt x="5309" y="21600"/>
                </a:lnTo>
                <a:lnTo>
                  <a:pt x="5309" y="17216"/>
                </a:lnTo>
                <a:lnTo>
                  <a:pt x="17216" y="17216"/>
                </a:lnTo>
                <a:lnTo>
                  <a:pt x="17216" y="5309"/>
                </a:lnTo>
                <a:lnTo>
                  <a:pt x="21600" y="5309"/>
                </a:lnTo>
                <a:lnTo>
                  <a:pt x="15642" y="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23276"/>
            <a:endParaRPr lang="en-US">
              <a:solidFill>
                <a:prstClr val="black"/>
              </a:solidFill>
              <a:latin typeface="Corbel" panose="020B0503020204020204"/>
            </a:endParaRPr>
          </a:p>
        </p:txBody>
      </p:sp>
      <p:sp>
        <p:nvSpPr>
          <p:cNvPr id="9227" name="Rectangle 13">
            <a:extLst>
              <a:ext uri="{FF2B5EF4-FFF2-40B4-BE49-F238E27FC236}">
                <a16:creationId xmlns:a16="http://schemas.microsoft.com/office/drawing/2014/main" id="{907E30A1-C2EF-43B9-B191-325899480A47}"/>
              </a:ext>
            </a:extLst>
          </p:cNvPr>
          <p:cNvSpPr>
            <a:spLocks noChangeArrowheads="1"/>
          </p:cNvSpPr>
          <p:nvPr/>
        </p:nvSpPr>
        <p:spPr bwMode="auto">
          <a:xfrm>
            <a:off x="3490914" y="23431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defTabSz="423276">
              <a:spcBef>
                <a:spcPct val="0"/>
              </a:spcBef>
              <a:buClrTx/>
              <a:buSzTx/>
              <a:buNone/>
            </a:pPr>
            <a:endParaRPr lang="en-US" altLang="en-US" sz="1800">
              <a:solidFill>
                <a:prstClr val="black"/>
              </a:solidFill>
            </a:endParaRPr>
          </a:p>
        </p:txBody>
      </p:sp>
      <p:pic>
        <p:nvPicPr>
          <p:cNvPr id="17" name="Picture 16">
            <a:extLst>
              <a:ext uri="{FF2B5EF4-FFF2-40B4-BE49-F238E27FC236}">
                <a16:creationId xmlns:a16="http://schemas.microsoft.com/office/drawing/2014/main" id="{36ADA3A9-47B3-4394-BC4F-F74AD10A08EB}"/>
              </a:ext>
            </a:extLst>
          </p:cNvPr>
          <p:cNvPicPr>
            <a:picLocks noChangeAspect="1"/>
          </p:cNvPicPr>
          <p:nvPr/>
        </p:nvPicPr>
        <p:blipFill rotWithShape="1">
          <a:blip r:embed="rId2">
            <a:extLst>
              <a:ext uri="{28A0092B-C50C-407E-A947-70E740481C1C}">
                <a14:useLocalDpi xmlns:a14="http://schemas.microsoft.com/office/drawing/2010/main" val="0"/>
              </a:ext>
            </a:extLst>
          </a:blip>
          <a:srcRect t="16589" b="30078"/>
          <a:stretch/>
        </p:blipFill>
        <p:spPr>
          <a:xfrm>
            <a:off x="4614630" y="3429000"/>
            <a:ext cx="3462571" cy="2209922"/>
          </a:xfrm>
          <a:prstGeom prst="rect">
            <a:avLst/>
          </a:prstGeom>
          <a:ln>
            <a:noFill/>
          </a:ln>
          <a:effectLst>
            <a:softEdge rad="112500"/>
          </a:effectLst>
        </p:spPr>
      </p:pic>
      <p:pic>
        <p:nvPicPr>
          <p:cNvPr id="9229" name="Picture 6">
            <a:extLst>
              <a:ext uri="{FF2B5EF4-FFF2-40B4-BE49-F238E27FC236}">
                <a16:creationId xmlns:a16="http://schemas.microsoft.com/office/drawing/2014/main" id="{FA5A78C1-708E-47C4-874C-652B3B6057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6960" y="700201"/>
            <a:ext cx="1876514" cy="194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32D811D-BCD3-41F0-847C-94092EF22B4B}"/>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0409" y="831477"/>
            <a:ext cx="1876515" cy="209221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idx="4294967295"/>
          </p:nvPr>
        </p:nvSpPr>
        <p:spPr>
          <a:xfrm>
            <a:off x="2588943" y="416723"/>
            <a:ext cx="7291585" cy="1171416"/>
          </a:xfrm>
        </p:spPr>
        <p:txBody>
          <a:bodyPr>
            <a:normAutofit/>
          </a:bodyPr>
          <a:lstStyle/>
          <a:p>
            <a:pPr algn="ctr"/>
            <a:r>
              <a:rPr lang="en-US" altLang="en-US" sz="3703" b="1" dirty="0">
                <a:solidFill>
                  <a:schemeClr val="tx1"/>
                </a:solidFill>
                <a:effectLst>
                  <a:outerShdw blurRad="38100" dist="38100" dir="2700000" algn="tl">
                    <a:srgbClr val="000000">
                      <a:alpha val="43137"/>
                    </a:srgbClr>
                  </a:outerShdw>
                </a:effectLst>
                <a:cs typeface="Times New Roman" panose="02020603050405020304" pitchFamily="18" charset="0"/>
              </a:rPr>
              <a:t>San Luis Walk-In Clinic, Inc.</a:t>
            </a:r>
            <a:br>
              <a:rPr lang="en-US" altLang="en-US" sz="3703" b="1" dirty="0">
                <a:solidFill>
                  <a:schemeClr val="tx1"/>
                </a:solidFill>
                <a:effectLst>
                  <a:outerShdw blurRad="38100" dist="38100" dir="2700000" algn="tl">
                    <a:srgbClr val="000000">
                      <a:alpha val="43137"/>
                    </a:srgbClr>
                  </a:outerShdw>
                </a:effectLst>
                <a:cs typeface="Times New Roman" panose="02020603050405020304" pitchFamily="18" charset="0"/>
              </a:rPr>
            </a:br>
            <a:r>
              <a:rPr lang="en-US" altLang="en-US" sz="2685" b="1" dirty="0">
                <a:solidFill>
                  <a:schemeClr val="tx1"/>
                </a:solidFill>
                <a:effectLst>
                  <a:outerShdw blurRad="38100" dist="38100" dir="2700000" algn="tl">
                    <a:srgbClr val="000000">
                      <a:alpha val="43137"/>
                    </a:srgbClr>
                  </a:outerShdw>
                </a:effectLst>
                <a:cs typeface="Times New Roman" panose="02020603050405020304" pitchFamily="18" charset="0"/>
              </a:rPr>
              <a:t>Integrated Behavioral Health</a:t>
            </a:r>
          </a:p>
        </p:txBody>
      </p:sp>
      <p:sp>
        <p:nvSpPr>
          <p:cNvPr id="7174" name="Rectangle 3"/>
          <p:cNvSpPr>
            <a:spLocks noGrp="1" noChangeArrowheads="1"/>
          </p:cNvSpPr>
          <p:nvPr>
            <p:ph type="body" sz="half" idx="4294967295"/>
          </p:nvPr>
        </p:nvSpPr>
        <p:spPr>
          <a:xfrm>
            <a:off x="1601223" y="1874393"/>
            <a:ext cx="4578370" cy="1918234"/>
          </a:xfrm>
        </p:spPr>
        <p:txBody>
          <a:bodyPr>
            <a:normAutofit lnSpcReduction="10000"/>
          </a:bodyPr>
          <a:lstStyle/>
          <a:p>
            <a:pPr marL="0" indent="0">
              <a:buNone/>
              <a:defRPr/>
            </a:pPr>
            <a:r>
              <a:rPr lang="en-US" altLang="en-US" sz="2222" b="1" dirty="0">
                <a:latin typeface="+mj-lt"/>
                <a:cs typeface="Times New Roman" panose="02020603050405020304" pitchFamily="18" charset="0"/>
              </a:rPr>
              <a:t>Patient-Centered Medical Home</a:t>
            </a:r>
          </a:p>
          <a:p>
            <a:pPr marL="0" indent="0">
              <a:buNone/>
              <a:defRPr/>
            </a:pPr>
            <a:r>
              <a:rPr lang="en-US" altLang="en-US" sz="2222" dirty="0">
                <a:latin typeface="+mj-lt"/>
                <a:cs typeface="Times New Roman" panose="02020603050405020304" pitchFamily="18" charset="0"/>
              </a:rPr>
              <a:t>A Medical Home is defined as primary care that is accessible, continuous, comprehensive, family centered, coordinated, compassionate and culturally effective.</a:t>
            </a:r>
          </a:p>
        </p:txBody>
      </p:sp>
      <p:pic>
        <p:nvPicPr>
          <p:cNvPr id="14" name="Content Placeholder 8">
            <a:extLst>
              <a:ext uri="{FF2B5EF4-FFF2-40B4-BE49-F238E27FC236}">
                <a16:creationId xmlns:a16="http://schemas.microsoft.com/office/drawing/2014/main" id="{BAFAEDE8-CBF1-4DC3-98A3-4189E39D4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331" y="5734782"/>
            <a:ext cx="7989339" cy="987693"/>
          </a:xfrm>
          <a:prstGeom prst="rect">
            <a:avLst/>
          </a:prstGeom>
        </p:spPr>
      </p:pic>
      <p:sp>
        <p:nvSpPr>
          <p:cNvPr id="2" name="Rectangle 1">
            <a:extLst>
              <a:ext uri="{FF2B5EF4-FFF2-40B4-BE49-F238E27FC236}">
                <a16:creationId xmlns:a16="http://schemas.microsoft.com/office/drawing/2014/main" id="{B81F1438-B7E0-4217-AEEC-BB7D223418C9}"/>
              </a:ext>
            </a:extLst>
          </p:cNvPr>
          <p:cNvSpPr/>
          <p:nvPr/>
        </p:nvSpPr>
        <p:spPr>
          <a:xfrm>
            <a:off x="1545877" y="3836952"/>
            <a:ext cx="3310586" cy="377347"/>
          </a:xfrm>
          <a:prstGeom prst="rect">
            <a:avLst/>
          </a:prstGeom>
        </p:spPr>
        <p:txBody>
          <a:bodyPr wrap="none">
            <a:spAutoFit/>
          </a:bodyPr>
          <a:lstStyle/>
          <a:p>
            <a:pPr marL="317457" indent="-317457" defTabSz="423276">
              <a:buFont typeface="Arial" panose="020B0604020202020204" pitchFamily="34" charset="0"/>
              <a:buChar char="•"/>
            </a:pPr>
            <a:r>
              <a:rPr lang="en-US" sz="1852" b="1" dirty="0">
                <a:solidFill>
                  <a:prstClr val="black"/>
                </a:solidFill>
                <a:latin typeface="Corbel" panose="020B0503020204020204"/>
                <a:cs typeface="Times New Roman" panose="02020603050405020304" pitchFamily="18" charset="0"/>
              </a:rPr>
              <a:t>Meaningful Use (All Stages)</a:t>
            </a:r>
          </a:p>
        </p:txBody>
      </p:sp>
      <p:pic>
        <p:nvPicPr>
          <p:cNvPr id="5" name="Picture 4">
            <a:extLst>
              <a:ext uri="{FF2B5EF4-FFF2-40B4-BE49-F238E27FC236}">
                <a16:creationId xmlns:a16="http://schemas.microsoft.com/office/drawing/2014/main" id="{E768BAA7-5AD6-49CD-AA23-DB5A2E6F9E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67" t="17297" r="4726" b="18646"/>
          <a:stretch/>
        </p:blipFill>
        <p:spPr>
          <a:xfrm>
            <a:off x="7224850" y="2870948"/>
            <a:ext cx="3126023" cy="1489784"/>
          </a:xfrm>
          <a:prstGeom prst="rect">
            <a:avLst/>
          </a:prstGeom>
        </p:spPr>
      </p:pic>
      <p:pic>
        <p:nvPicPr>
          <p:cNvPr id="1026" name="Picture 2" descr="IMG_0246">
            <a:extLst>
              <a:ext uri="{FF2B5EF4-FFF2-40B4-BE49-F238E27FC236}">
                <a16:creationId xmlns:a16="http://schemas.microsoft.com/office/drawing/2014/main" id="{6F58B2AB-9981-4AC8-827C-86E7FE6416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3032" t="5486" r="34520" b="24010"/>
          <a:stretch>
            <a:fillRect/>
          </a:stretch>
        </p:blipFill>
        <p:spPr bwMode="auto">
          <a:xfrm rot="5400000">
            <a:off x="6976369" y="839176"/>
            <a:ext cx="1539924" cy="31334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2" descr="ncqa[1]">
            <a:extLst>
              <a:ext uri="{FF2B5EF4-FFF2-40B4-BE49-F238E27FC236}">
                <a16:creationId xmlns:a16="http://schemas.microsoft.com/office/drawing/2014/main" id="{0C157EE7-AFE4-4153-8BF9-2D65D66D8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9756" y="4260665"/>
            <a:ext cx="1197575" cy="1197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8CAF108F-5901-4A83-9302-511924891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383" y="4203541"/>
            <a:ext cx="3684935" cy="1449771"/>
          </a:xfrm>
          <a:prstGeom prst="rect">
            <a:avLst/>
          </a:prstGeom>
          <a:ln>
            <a:noFill/>
          </a:ln>
          <a:effectLst>
            <a:outerShdw blurRad="292100" dist="139700" dir="2700000" algn="tl" rotWithShape="0">
              <a:srgbClr val="333333">
                <a:alpha val="65000"/>
              </a:srgbClr>
            </a:outerShdw>
          </a:effectLst>
        </p:spPr>
      </p:pic>
      <p:pic>
        <p:nvPicPr>
          <p:cNvPr id="13" name="Picture 1">
            <a:extLst>
              <a:ext uri="{FF2B5EF4-FFF2-40B4-BE49-F238E27FC236}">
                <a16:creationId xmlns:a16="http://schemas.microsoft.com/office/drawing/2014/main" id="{BFF14FAD-A3D9-473F-8415-1CA42676D37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5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8">
            <a:extLst>
              <a:ext uri="{FF2B5EF4-FFF2-40B4-BE49-F238E27FC236}">
                <a16:creationId xmlns:a16="http://schemas.microsoft.com/office/drawing/2014/main" id="{C1BA2C2E-A79C-4A83-B365-A02E60D12C73}"/>
              </a:ext>
            </a:extLst>
          </p:cNvPr>
          <p:cNvSpPr>
            <a:spLocks noChangeArrowheads="1"/>
          </p:cNvSpPr>
          <p:nvPr/>
        </p:nvSpPr>
        <p:spPr bwMode="auto">
          <a:xfrm>
            <a:off x="2286000" y="1751014"/>
            <a:ext cx="7848600" cy="914400"/>
          </a:xfrm>
          <a:prstGeom prst="rect">
            <a:avLst/>
          </a:prstGeom>
          <a:solidFill>
            <a:schemeClr val="bg1"/>
          </a:solidFill>
          <a:ln w="9525" algn="ctr">
            <a:solidFill>
              <a:schemeClr val="bg1"/>
            </a:solidFill>
            <a:round/>
            <a:headEnd/>
            <a:tailEnd/>
          </a:ln>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defTabSz="423276">
              <a:spcBef>
                <a:spcPct val="0"/>
              </a:spcBef>
              <a:buClrTx/>
              <a:buSzTx/>
              <a:buNone/>
            </a:pPr>
            <a:endParaRPr lang="en-US" altLang="en-US" sz="1800">
              <a:solidFill>
                <a:prstClr val="black"/>
              </a:solidFill>
            </a:endParaRPr>
          </a:p>
        </p:txBody>
      </p:sp>
      <p:sp>
        <p:nvSpPr>
          <p:cNvPr id="2" name="Text Box 3">
            <a:extLst>
              <a:ext uri="{FF2B5EF4-FFF2-40B4-BE49-F238E27FC236}">
                <a16:creationId xmlns:a16="http://schemas.microsoft.com/office/drawing/2014/main" id="{598A27BE-9300-4391-8118-6FDC3FBD4222}"/>
              </a:ext>
            </a:extLst>
          </p:cNvPr>
          <p:cNvSpPr txBox="1">
            <a:spLocks noChangeArrowheads="1"/>
          </p:cNvSpPr>
          <p:nvPr/>
        </p:nvSpPr>
        <p:spPr bwMode="auto">
          <a:xfrm>
            <a:off x="1790701" y="990601"/>
            <a:ext cx="81153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423276" eaLnBrk="1" hangingPunct="1">
              <a:defRPr/>
            </a:pPr>
            <a:r>
              <a:rPr lang="en-US" sz="2900" b="1" dirty="0">
                <a:solidFill>
                  <a:srgbClr val="000099"/>
                </a:solidFill>
                <a:effectLst>
                  <a:outerShdw blurRad="38100" dist="38100" dir="2700000" algn="tl">
                    <a:srgbClr val="000000">
                      <a:alpha val="43137"/>
                    </a:srgbClr>
                  </a:outerShdw>
                </a:effectLst>
                <a:latin typeface="Corbel" panose="020B0503020204020204"/>
              </a:rPr>
              <a:t>     Center for Children with Special </a:t>
            </a:r>
          </a:p>
          <a:p>
            <a:pPr algn="ctr" defTabSz="423276" eaLnBrk="1" hangingPunct="1">
              <a:defRPr/>
            </a:pPr>
            <a:r>
              <a:rPr lang="en-US" sz="2900" b="1" dirty="0">
                <a:solidFill>
                  <a:srgbClr val="000099"/>
                </a:solidFill>
                <a:effectLst>
                  <a:outerShdw blurRad="38100" dist="38100" dir="2700000" algn="tl">
                    <a:srgbClr val="000000">
                      <a:alpha val="43137"/>
                    </a:srgbClr>
                  </a:outerShdw>
                </a:effectLst>
                <a:latin typeface="Corbel" panose="020B0503020204020204"/>
              </a:rPr>
              <a:t>Needs and Autism</a:t>
            </a:r>
            <a:endParaRPr lang="en-US" sz="2900" b="1" dirty="0">
              <a:solidFill>
                <a:srgbClr val="000099"/>
              </a:solidFill>
              <a:latin typeface="Corbel" panose="020B0503020204020204"/>
            </a:endParaRPr>
          </a:p>
        </p:txBody>
      </p:sp>
      <p:pic>
        <p:nvPicPr>
          <p:cNvPr id="29700" name="Picture 2">
            <a:extLst>
              <a:ext uri="{FF2B5EF4-FFF2-40B4-BE49-F238E27FC236}">
                <a16:creationId xmlns:a16="http://schemas.microsoft.com/office/drawing/2014/main" id="{4B0A2508-2C45-4585-888B-7750DA7EC02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1401" y="323851"/>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descr="Image">
            <a:extLst>
              <a:ext uri="{FF2B5EF4-FFF2-40B4-BE49-F238E27FC236}">
                <a16:creationId xmlns:a16="http://schemas.microsoft.com/office/drawing/2014/main" id="{48E784FD-DE4F-4498-ABCD-406552E66DA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21397460">
            <a:off x="2046466" y="1969559"/>
            <a:ext cx="3511602" cy="2094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894" name="Picture 4" descr="Image">
            <a:extLst>
              <a:ext uri="{FF2B5EF4-FFF2-40B4-BE49-F238E27FC236}">
                <a16:creationId xmlns:a16="http://schemas.microsoft.com/office/drawing/2014/main" id="{415A9005-6FC7-417E-939D-11675DCDFF03}"/>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235027">
            <a:off x="1899759" y="4086696"/>
            <a:ext cx="3699014" cy="2254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1040BFCE-2638-4A6A-A9A4-22EDC46C6A67}"/>
              </a:ext>
            </a:extLst>
          </p:cNvPr>
          <p:cNvSpPr/>
          <p:nvPr/>
        </p:nvSpPr>
        <p:spPr>
          <a:xfrm>
            <a:off x="5781675" y="2279651"/>
            <a:ext cx="4572000" cy="1303755"/>
          </a:xfrm>
          <a:prstGeom prst="rect">
            <a:avLst/>
          </a:prstGeom>
        </p:spPr>
        <p:txBody>
          <a:bodyPr>
            <a:spAutoFit/>
          </a:bodyPr>
          <a:lstStyle/>
          <a:p>
            <a:pPr defTabSz="423276">
              <a:lnSpc>
                <a:spcPct val="119000"/>
              </a:lnSpc>
              <a:spcAft>
                <a:spcPts val="400"/>
              </a:spcAft>
              <a:defRPr/>
            </a:pPr>
            <a:r>
              <a:rPr lang="en-US" kern="1400" dirty="0">
                <a:solidFill>
                  <a:srgbClr val="000000"/>
                </a:solidFill>
                <a:latin typeface="Corbel" panose="020B0503020204020204"/>
              </a:rPr>
              <a:t>A multidisciplinary resource center  for families and their children  with special needs and autism spectrum disorder.</a:t>
            </a:r>
            <a:endParaRPr lang="en-US" sz="950" kern="1400" dirty="0">
              <a:solidFill>
                <a:srgbClr val="000000"/>
              </a:solidFill>
              <a:latin typeface="Corbel" panose="020B0503020204020204"/>
            </a:endParaRPr>
          </a:p>
          <a:p>
            <a:pPr defTabSz="423276">
              <a:lnSpc>
                <a:spcPct val="119000"/>
              </a:lnSpc>
              <a:spcAft>
                <a:spcPts val="600"/>
              </a:spcAft>
              <a:defRPr/>
            </a:pPr>
            <a:r>
              <a:rPr lang="en-US" sz="1000" kern="1400" dirty="0">
                <a:solidFill>
                  <a:srgbClr val="000000"/>
                </a:solidFill>
                <a:latin typeface="Calibri" panose="020F0502020204030204" pitchFamily="34" charset="0"/>
              </a:rPr>
              <a:t> </a:t>
            </a:r>
          </a:p>
        </p:txBody>
      </p:sp>
      <p:sp>
        <p:nvSpPr>
          <p:cNvPr id="8" name="Rectangle 7">
            <a:extLst>
              <a:ext uri="{FF2B5EF4-FFF2-40B4-BE49-F238E27FC236}">
                <a16:creationId xmlns:a16="http://schemas.microsoft.com/office/drawing/2014/main" id="{81D87A62-BA34-4E59-8D42-A5DB2C4CA3EF}"/>
              </a:ext>
            </a:extLst>
          </p:cNvPr>
          <p:cNvSpPr/>
          <p:nvPr/>
        </p:nvSpPr>
        <p:spPr>
          <a:xfrm>
            <a:off x="5722939" y="3584576"/>
            <a:ext cx="4572000" cy="2778325"/>
          </a:xfrm>
          <a:prstGeom prst="rect">
            <a:avLst/>
          </a:prstGeom>
        </p:spPr>
        <p:txBody>
          <a:bodyPr>
            <a:spAutoFit/>
          </a:bodyPr>
          <a:lstStyle/>
          <a:p>
            <a:pPr defTabSz="423276">
              <a:defRPr/>
            </a:pPr>
            <a:r>
              <a:rPr lang="en-US" kern="1400" dirty="0">
                <a:solidFill>
                  <a:srgbClr val="000000"/>
                </a:solidFill>
                <a:latin typeface="Corbel" panose="020B0503020204020204"/>
              </a:rPr>
              <a:t>Multidisciplinary care management team:</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Pediatrician</a:t>
            </a:r>
          </a:p>
          <a:p>
            <a:pPr marL="317457" indent="-317457" defTabSz="423276">
              <a:buFont typeface="Arial" panose="020B0604020202020204" pitchFamily="34" charset="0"/>
              <a:buChar char="•"/>
              <a:defRPr/>
            </a:pPr>
            <a:r>
              <a:rPr lang="en-US" kern="1400" dirty="0">
                <a:solidFill>
                  <a:srgbClr val="000000"/>
                </a:solidFill>
                <a:latin typeface="Calibri" panose="020F0502020204030204" pitchFamily="34" charset="0"/>
              </a:rPr>
              <a:t>Psychiatrist </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   </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Psychiatric Nurse Practitioner</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Psychologist</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Licensed Social Worker</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Registered Dietician</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Licensed Speech Pathologist/Feeding Clinic</a:t>
            </a:r>
            <a:endParaRPr lang="en-US" sz="1200" kern="1400" dirty="0">
              <a:solidFill>
                <a:srgbClr val="000000"/>
              </a:solidFill>
              <a:latin typeface="Calibri" panose="020F0502020204030204" pitchFamily="34" charset="0"/>
            </a:endParaRPr>
          </a:p>
          <a:p>
            <a:pPr marL="228590" indent="-228590" defTabSz="423276">
              <a:defRPr/>
            </a:pPr>
            <a:r>
              <a:rPr lang="en-US" kern="1400" dirty="0">
                <a:solidFill>
                  <a:srgbClr val="000000"/>
                </a:solidFill>
                <a:latin typeface="Symbol" panose="05050102010706020507" pitchFamily="18" charset="2"/>
              </a:rPr>
              <a:t>·</a:t>
            </a:r>
            <a:r>
              <a:rPr lang="en-US" sz="1200" kern="1400" dirty="0">
                <a:solidFill>
                  <a:srgbClr val="000000"/>
                </a:solidFill>
                <a:latin typeface="Calibri" panose="020F0502020204030204" pitchFamily="34" charset="0"/>
              </a:rPr>
              <a:t>    </a:t>
            </a:r>
            <a:r>
              <a:rPr lang="en-US" kern="1400" dirty="0">
                <a:solidFill>
                  <a:srgbClr val="000000"/>
                </a:solidFill>
                <a:latin typeface="Corbel" panose="020B0503020204020204"/>
              </a:rPr>
              <a:t>Family Care Coordinator</a:t>
            </a:r>
            <a:endParaRPr lang="en-US" sz="1200" kern="1400" dirty="0">
              <a:solidFill>
                <a:srgbClr val="000000"/>
              </a:solidFill>
              <a:latin typeface="Calibri" panose="020F0502020204030204" pitchFamily="34" charset="0"/>
            </a:endParaRPr>
          </a:p>
          <a:p>
            <a:pPr defTabSz="423276">
              <a:lnSpc>
                <a:spcPct val="110000"/>
              </a:lnSpc>
              <a:defRPr/>
            </a:pPr>
            <a:r>
              <a:rPr lang="en-US" sz="1200" kern="1400" dirty="0">
                <a:solidFill>
                  <a:srgbClr val="000000"/>
                </a:solidFill>
                <a:latin typeface="Calibri" panose="020F0502020204030204" pitchFamily="34" charset="0"/>
              </a:rPr>
              <a:t> </a:t>
            </a:r>
          </a:p>
        </p:txBody>
      </p:sp>
      <p:pic>
        <p:nvPicPr>
          <p:cNvPr id="29705" name="Picture 6">
            <a:extLst>
              <a:ext uri="{FF2B5EF4-FFF2-40B4-BE49-F238E27FC236}">
                <a16:creationId xmlns:a16="http://schemas.microsoft.com/office/drawing/2014/main" id="{726A71E4-79CD-48A9-850C-7BA9D6F8F9F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0064" y="188914"/>
            <a:ext cx="16652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D246-543C-40B9-A813-7D8EE1992111}"/>
              </a:ext>
            </a:extLst>
          </p:cNvPr>
          <p:cNvSpPr>
            <a:spLocks noGrp="1"/>
          </p:cNvSpPr>
          <p:nvPr>
            <p:ph type="title"/>
          </p:nvPr>
        </p:nvSpPr>
        <p:spPr>
          <a:xfrm>
            <a:off x="487856" y="116505"/>
            <a:ext cx="10088437" cy="1019382"/>
          </a:xfrm>
        </p:spPr>
        <p:txBody>
          <a:bodyPr>
            <a:noAutofit/>
          </a:bodyPr>
          <a:lstStyle/>
          <a:p>
            <a:r>
              <a:rPr lang="en-US" sz="5400" dirty="0">
                <a:solidFill>
                  <a:schemeClr val="accent2">
                    <a:lumMod val="75000"/>
                  </a:schemeClr>
                </a:solidFill>
              </a:rPr>
              <a:t>Title Sponsor</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CC0B234-F850-4002-BC23-593E712A4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347" y="265009"/>
            <a:ext cx="2076797" cy="660484"/>
          </a:xfrm>
          <a:prstGeom prst="rect">
            <a:avLst/>
          </a:prstGeom>
        </p:spPr>
      </p:pic>
      <p:pic>
        <p:nvPicPr>
          <p:cNvPr id="11" name="Picture 10" descr="Logo&#10;&#10;Description automatically generated">
            <a:extLst>
              <a:ext uri="{FF2B5EF4-FFF2-40B4-BE49-F238E27FC236}">
                <a16:creationId xmlns:a16="http://schemas.microsoft.com/office/drawing/2014/main" id="{7A5F1D95-16B5-40A8-BC98-F372954D4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84" y="1919162"/>
            <a:ext cx="10098501" cy="3061311"/>
          </a:xfrm>
          <a:prstGeom prst="rect">
            <a:avLst/>
          </a:prstGeom>
        </p:spPr>
      </p:pic>
    </p:spTree>
    <p:extLst>
      <p:ext uri="{BB962C8B-B14F-4D97-AF65-F5344CB8AC3E}">
        <p14:creationId xmlns:p14="http://schemas.microsoft.com/office/powerpoint/2010/main" val="1158716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CA86B1A-6E2C-453A-960F-EA3DACE00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762000"/>
            <a:ext cx="6982582"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31179147-C44E-4FC4-9C85-9C86474C7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0575" y="762000"/>
            <a:ext cx="2234427"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id="{67AAFBA3-2C10-40B4-9AB7-A51F6E8EB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1"/>
            <a:ext cx="9312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3276"/>
            <a:endParaRPr lang="en-US" sz="1666">
              <a:solidFill>
                <a:prstClr val="white"/>
              </a:solidFill>
              <a:latin typeface="Corbel" panose="020B0503020204020204"/>
            </a:endParaRPr>
          </a:p>
        </p:txBody>
      </p:sp>
      <p:sp>
        <p:nvSpPr>
          <p:cNvPr id="77" name="Rectangle 76">
            <a:extLst>
              <a:ext uri="{FF2B5EF4-FFF2-40B4-BE49-F238E27FC236}">
                <a16:creationId xmlns:a16="http://schemas.microsoft.com/office/drawing/2014/main" id="{93C50455-CACE-4D73-B570-5BB90232F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1"/>
            <a:ext cx="4541427" cy="6858000"/>
          </a:xfrm>
          <a:prstGeom prst="rect">
            <a:avLst/>
          </a:prstGeom>
          <a:solidFill>
            <a:srgbClr val="42536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26" name="Title 1">
            <a:extLst>
              <a:ext uri="{FF2B5EF4-FFF2-40B4-BE49-F238E27FC236}">
                <a16:creationId xmlns:a16="http://schemas.microsoft.com/office/drawing/2014/main" id="{D3F8C971-FA1C-42AF-8677-40249DFDF3DB}"/>
              </a:ext>
            </a:extLst>
          </p:cNvPr>
          <p:cNvSpPr>
            <a:spLocks noGrp="1" noChangeArrowheads="1"/>
          </p:cNvSpPr>
          <p:nvPr>
            <p:ph type="title"/>
          </p:nvPr>
        </p:nvSpPr>
        <p:spPr>
          <a:xfrm>
            <a:off x="1918422" y="1172887"/>
            <a:ext cx="3704935" cy="3909947"/>
          </a:xfrm>
        </p:spPr>
        <p:txBody>
          <a:bodyPr vert="horz" lIns="84659" tIns="42330" rIns="84659" bIns="42330" rtlCol="0" anchor="b">
            <a:normAutofit fontScale="90000"/>
          </a:bodyPr>
          <a:lstStyle/>
          <a:p>
            <a:pPr algn="ctr" defTabSz="846552">
              <a:lnSpc>
                <a:spcPct val="150000"/>
              </a:lnSpc>
            </a:pPr>
            <a:r>
              <a:rPr lang="en-US" altLang="en-US" sz="3796" spc="-93" dirty="0"/>
              <a:t>Health Professional Recruitment and Retention &amp; Interprofessional Clinical Rotations</a:t>
            </a:r>
          </a:p>
        </p:txBody>
      </p:sp>
      <p:pic>
        <p:nvPicPr>
          <p:cNvPr id="4" name="Picture 3">
            <a:extLst>
              <a:ext uri="{FF2B5EF4-FFF2-40B4-BE49-F238E27FC236}">
                <a16:creationId xmlns:a16="http://schemas.microsoft.com/office/drawing/2014/main" id="{247D912F-F8B0-4095-B78E-61CEB9D5402B}"/>
              </a:ext>
            </a:extLst>
          </p:cNvPr>
          <p:cNvPicPr/>
          <p:nvPr/>
        </p:nvPicPr>
        <p:blipFill rotWithShape="1">
          <a:blip r:embed="rId2">
            <a:extLst>
              <a:ext uri="{28A0092B-C50C-407E-A947-70E740481C1C}">
                <a14:useLocalDpi xmlns:a14="http://schemas.microsoft.com/office/drawing/2010/main" val="0"/>
              </a:ext>
            </a:extLst>
          </a:blip>
          <a:srcRect l="7325" r="8003" b="1"/>
          <a:stretch/>
        </p:blipFill>
        <p:spPr>
          <a:xfrm>
            <a:off x="6102045" y="10"/>
            <a:ext cx="2268220" cy="3337550"/>
          </a:xfrm>
          <a:prstGeom prst="rect">
            <a:avLst/>
          </a:prstGeom>
        </p:spPr>
      </p:pic>
      <p:pic>
        <p:nvPicPr>
          <p:cNvPr id="2" name="Picture 6">
            <a:extLst>
              <a:ext uri="{FF2B5EF4-FFF2-40B4-BE49-F238E27FC236}">
                <a16:creationId xmlns:a16="http://schemas.microsoft.com/office/drawing/2014/main" id="{BB282D77-7517-4997-ABF7-FCEF92DDF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8" r="16475"/>
          <a:stretch/>
        </p:blipFill>
        <p:spPr bwMode="auto">
          <a:xfrm>
            <a:off x="8484047" y="10"/>
            <a:ext cx="2268221" cy="3336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road with a building in the background&#10;&#10;Description automatically generated">
            <a:extLst>
              <a:ext uri="{FF2B5EF4-FFF2-40B4-BE49-F238E27FC236}">
                <a16:creationId xmlns:a16="http://schemas.microsoft.com/office/drawing/2014/main" id="{FAB6B232-1872-4162-98B1-755E5CB0EFCA}"/>
              </a:ext>
            </a:extLst>
          </p:cNvPr>
          <p:cNvPicPr>
            <a:picLocks noChangeAspect="1"/>
          </p:cNvPicPr>
          <p:nvPr/>
        </p:nvPicPr>
        <p:blipFill rotWithShape="1">
          <a:blip r:embed="rId4"/>
          <a:srcRect l="35908" r="3992" b="-1"/>
          <a:stretch/>
        </p:blipFill>
        <p:spPr>
          <a:xfrm>
            <a:off x="6102044" y="3497612"/>
            <a:ext cx="4655339" cy="3369532"/>
          </a:xfrm>
          <a:prstGeom prst="rect">
            <a:avLst/>
          </a:prstGeom>
        </p:spPr>
      </p:pic>
    </p:spTree>
    <p:extLst>
      <p:ext uri="{BB962C8B-B14F-4D97-AF65-F5344CB8AC3E}">
        <p14:creationId xmlns:p14="http://schemas.microsoft.com/office/powerpoint/2010/main" val="3694850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29" y="295892"/>
            <a:ext cx="6319305" cy="549986"/>
          </a:xfrm>
        </p:spPr>
        <p:txBody>
          <a:bodyPr>
            <a:noAutofit/>
          </a:bodyPr>
          <a:lstStyle/>
          <a:p>
            <a:pPr algn="ctr"/>
            <a:r>
              <a:rPr lang="en-US" sz="3333" b="1">
                <a:solidFill>
                  <a:schemeClr val="tx1"/>
                </a:solidFill>
                <a:cs typeface="Times New Roman" panose="02020603050405020304" pitchFamily="18" charset="0"/>
              </a:rPr>
              <a:t>Interprofessional Clinical Rotations  </a:t>
            </a:r>
          </a:p>
        </p:txBody>
      </p:sp>
      <p:pic>
        <p:nvPicPr>
          <p:cNvPr id="6" name="Picture 7" descr="C:\Users\New User\Desktop\Annual Report-summer2013\IMG_0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718" y="2069340"/>
            <a:ext cx="2516882" cy="18798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rot="21161099">
            <a:off x="2407158" y="1937704"/>
            <a:ext cx="2430241"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South University Georgia – P.A</a:t>
            </a:r>
          </a:p>
        </p:txBody>
      </p:sp>
      <p:pic>
        <p:nvPicPr>
          <p:cNvPr id="8" name="Picture 2" descr="C:\Users\New User\AppData\Local\Microsoft\Windows\Temporary Internet Files\Content.Outlook\C0UFRCVO\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6875" y="2016997"/>
            <a:ext cx="1926872" cy="14392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82068" y="1686864"/>
            <a:ext cx="2008150"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NAU – Speech Pathologist</a:t>
            </a:r>
          </a:p>
        </p:txBody>
      </p:sp>
      <p:pic>
        <p:nvPicPr>
          <p:cNvPr id="10" name="Picture 9" descr="C:\Users\New User\Desktop\Pics NN\P10102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5339" y="1849367"/>
            <a:ext cx="2315088" cy="17322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020173" y="1522361"/>
            <a:ext cx="1665419"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NAU – Social Work</a:t>
            </a:r>
          </a:p>
        </p:txBody>
      </p:sp>
      <p:pic>
        <p:nvPicPr>
          <p:cNvPr id="12" name="Picture 4" descr="C:\Users\New User\Desktop\Annual Report-summer2013\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5393" y="4468485"/>
            <a:ext cx="2539782" cy="190990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55733" y="4355292"/>
            <a:ext cx="2059111"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Chatham University – P.A </a:t>
            </a:r>
          </a:p>
        </p:txBody>
      </p:sp>
      <p:pic>
        <p:nvPicPr>
          <p:cNvPr id="16" name="Picture 5" descr="C:\Users\New User\Desktop\Annual Report-summer2013\IMG_05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3648" y="4122604"/>
            <a:ext cx="2319233" cy="1732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Box 16"/>
          <p:cNvSpPr txBox="1"/>
          <p:nvPr/>
        </p:nvSpPr>
        <p:spPr>
          <a:xfrm rot="21271530">
            <a:off x="6574213" y="4018761"/>
            <a:ext cx="2197900" cy="248979"/>
          </a:xfrm>
          <a:prstGeom prst="rect">
            <a:avLst/>
          </a:prstGeom>
          <a:noFill/>
        </p:spPr>
        <p:txBody>
          <a:bodyPr wrap="square" rtlCol="0">
            <a:spAutoFit/>
          </a:bodyPr>
          <a:lstStyle/>
          <a:p>
            <a:pPr defTabSz="846552"/>
            <a:r>
              <a:rPr lang="en-US" sz="1018" kern="0">
                <a:solidFill>
                  <a:sysClr val="windowText" lastClr="000000"/>
                </a:solidFill>
                <a:latin typeface="Century Schoolbook"/>
              </a:rPr>
              <a:t>U of A – College of Pharmacy</a:t>
            </a:r>
          </a:p>
        </p:txBody>
      </p:sp>
      <p:pic>
        <p:nvPicPr>
          <p:cNvPr id="1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832" y="6098104"/>
            <a:ext cx="2285098" cy="5954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5" descr="WAHEC 06">
            <a:extLst>
              <a:ext uri="{FF2B5EF4-FFF2-40B4-BE49-F238E27FC236}">
                <a16:creationId xmlns:a16="http://schemas.microsoft.com/office/drawing/2014/main" id="{45964F60-06A0-4DE0-918F-D5985E72829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6179" y="358557"/>
            <a:ext cx="951668" cy="1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E9B81623-44E0-44E9-9103-4204B9D199B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87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29" y="295892"/>
            <a:ext cx="6319305" cy="549986"/>
          </a:xfrm>
        </p:spPr>
        <p:txBody>
          <a:bodyPr>
            <a:noAutofit/>
          </a:bodyPr>
          <a:lstStyle/>
          <a:p>
            <a:pPr algn="ctr"/>
            <a:r>
              <a:rPr lang="en-US" sz="3333" b="1">
                <a:solidFill>
                  <a:schemeClr val="tx1"/>
                </a:solidFill>
                <a:cs typeface="Times New Roman" panose="02020603050405020304" pitchFamily="18" charset="0"/>
              </a:rPr>
              <a:t>Interprofessional Clinical Rotations  </a:t>
            </a:r>
          </a:p>
        </p:txBody>
      </p:sp>
      <p:sp>
        <p:nvSpPr>
          <p:cNvPr id="7" name="TextBox 6"/>
          <p:cNvSpPr txBox="1"/>
          <p:nvPr/>
        </p:nvSpPr>
        <p:spPr>
          <a:xfrm rot="21161099">
            <a:off x="2407158" y="1937704"/>
            <a:ext cx="2430241"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South University Georgia – P.A</a:t>
            </a:r>
          </a:p>
        </p:txBody>
      </p:sp>
      <p:sp>
        <p:nvSpPr>
          <p:cNvPr id="9" name="TextBox 8"/>
          <p:cNvSpPr txBox="1"/>
          <p:nvPr/>
        </p:nvSpPr>
        <p:spPr>
          <a:xfrm>
            <a:off x="5282068" y="1686864"/>
            <a:ext cx="2008150"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NAU – Speech Pathologist</a:t>
            </a:r>
          </a:p>
        </p:txBody>
      </p:sp>
      <p:sp>
        <p:nvSpPr>
          <p:cNvPr id="11" name="TextBox 10"/>
          <p:cNvSpPr txBox="1"/>
          <p:nvPr/>
        </p:nvSpPr>
        <p:spPr>
          <a:xfrm>
            <a:off x="8020173" y="1522361"/>
            <a:ext cx="1665419"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NAU – Social Work</a:t>
            </a:r>
          </a:p>
        </p:txBody>
      </p:sp>
      <p:sp>
        <p:nvSpPr>
          <p:cNvPr id="13" name="TextBox 12"/>
          <p:cNvSpPr txBox="1"/>
          <p:nvPr/>
        </p:nvSpPr>
        <p:spPr>
          <a:xfrm>
            <a:off x="3455733" y="4355292"/>
            <a:ext cx="2059111" cy="263277"/>
          </a:xfrm>
          <a:prstGeom prst="rect">
            <a:avLst/>
          </a:prstGeom>
          <a:noFill/>
        </p:spPr>
        <p:txBody>
          <a:bodyPr wrap="square" rtlCol="0">
            <a:spAutoFit/>
          </a:bodyPr>
          <a:lstStyle/>
          <a:p>
            <a:pPr defTabSz="846552"/>
            <a:r>
              <a:rPr lang="en-US" sz="1111" kern="0">
                <a:solidFill>
                  <a:sysClr val="windowText" lastClr="000000"/>
                </a:solidFill>
                <a:latin typeface="Century Schoolbook"/>
              </a:rPr>
              <a:t>Chatham University – P.A </a:t>
            </a:r>
          </a:p>
        </p:txBody>
      </p:sp>
      <p:sp>
        <p:nvSpPr>
          <p:cNvPr id="17" name="TextBox 16"/>
          <p:cNvSpPr txBox="1"/>
          <p:nvPr/>
        </p:nvSpPr>
        <p:spPr>
          <a:xfrm rot="21271530">
            <a:off x="6574213" y="4018761"/>
            <a:ext cx="2197900" cy="248979"/>
          </a:xfrm>
          <a:prstGeom prst="rect">
            <a:avLst/>
          </a:prstGeom>
          <a:noFill/>
        </p:spPr>
        <p:txBody>
          <a:bodyPr wrap="square" rtlCol="0">
            <a:spAutoFit/>
          </a:bodyPr>
          <a:lstStyle/>
          <a:p>
            <a:pPr defTabSz="846552"/>
            <a:r>
              <a:rPr lang="en-US" sz="1018" kern="0">
                <a:solidFill>
                  <a:sysClr val="windowText" lastClr="000000"/>
                </a:solidFill>
                <a:latin typeface="Century Schoolbook"/>
              </a:rPr>
              <a:t>U of A – College of Pharmacy</a:t>
            </a: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832" y="6098104"/>
            <a:ext cx="2285098" cy="5954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5" descr="WAHEC 06">
            <a:extLst>
              <a:ext uri="{FF2B5EF4-FFF2-40B4-BE49-F238E27FC236}">
                <a16:creationId xmlns:a16="http://schemas.microsoft.com/office/drawing/2014/main" id="{45964F60-06A0-4DE0-918F-D5985E72829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6179" y="358557"/>
            <a:ext cx="951668" cy="1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E9B81623-44E0-44E9-9103-4204B9D199B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AE7532C-F4FB-4CF6-8765-19091BD83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4153" y="1544321"/>
            <a:ext cx="8224949" cy="419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20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29" y="295892"/>
            <a:ext cx="6319305" cy="549986"/>
          </a:xfrm>
        </p:spPr>
        <p:txBody>
          <a:bodyPr>
            <a:noAutofit/>
          </a:bodyPr>
          <a:lstStyle/>
          <a:p>
            <a:pPr algn="ctr"/>
            <a:r>
              <a:rPr lang="en-US" sz="3333" b="1">
                <a:solidFill>
                  <a:schemeClr val="tx1"/>
                </a:solidFill>
                <a:cs typeface="Times New Roman" panose="02020603050405020304" pitchFamily="18" charset="0"/>
              </a:rPr>
              <a:t>Interprofessional Clinical Rotations  </a:t>
            </a: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832" y="6098104"/>
            <a:ext cx="2285098" cy="5954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5" descr="WAHEC 06">
            <a:extLst>
              <a:ext uri="{FF2B5EF4-FFF2-40B4-BE49-F238E27FC236}">
                <a16:creationId xmlns:a16="http://schemas.microsoft.com/office/drawing/2014/main" id="{45964F60-06A0-4DE0-918F-D5985E72829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6179" y="358557"/>
            <a:ext cx="951668" cy="1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E9B81623-44E0-44E9-9103-4204B9D199B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51F2B1-A90F-43D7-A940-9A91273ADBB0}"/>
              </a:ext>
            </a:extLst>
          </p:cNvPr>
          <p:cNvSpPr txBox="1"/>
          <p:nvPr/>
        </p:nvSpPr>
        <p:spPr>
          <a:xfrm>
            <a:off x="3063759" y="949608"/>
            <a:ext cx="6312420" cy="4193969"/>
          </a:xfrm>
          <a:prstGeom prst="rect">
            <a:avLst/>
          </a:prstGeom>
          <a:noFill/>
        </p:spPr>
        <p:txBody>
          <a:bodyPr wrap="square">
            <a:spAutoFit/>
          </a:bodyPr>
          <a:lstStyle/>
          <a:p>
            <a:pPr defTabSz="423276"/>
            <a:r>
              <a:rPr lang="en-US" sz="1666" dirty="0">
                <a:solidFill>
                  <a:srgbClr val="000000"/>
                </a:solidFill>
                <a:latin typeface="Times New Roman" panose="02020603050405020304" pitchFamily="18" charset="0"/>
              </a:rPr>
              <a:t>The </a:t>
            </a:r>
            <a:r>
              <a:rPr lang="en-US" sz="1666" b="1" dirty="0">
                <a:solidFill>
                  <a:srgbClr val="000000"/>
                </a:solidFill>
                <a:latin typeface="Times New Roman" panose="02020603050405020304" pitchFamily="18" charset="0"/>
              </a:rPr>
              <a:t>Program Mission Award </a:t>
            </a:r>
            <a:r>
              <a:rPr lang="en-US" sz="1666" dirty="0">
                <a:solidFill>
                  <a:srgbClr val="000000"/>
                </a:solidFill>
                <a:latin typeface="Times New Roman" panose="02020603050405020304" pitchFamily="18" charset="0"/>
              </a:rPr>
              <a:t>is awarded to the graduating student who best exemplifies the program’s mission – which is to educate competent clinicians who provide high quality,</a:t>
            </a:r>
          </a:p>
          <a:p>
            <a:pPr defTabSz="423276"/>
            <a:r>
              <a:rPr lang="en-US" sz="1666" dirty="0">
                <a:solidFill>
                  <a:srgbClr val="000000"/>
                </a:solidFill>
                <a:latin typeface="Times New Roman" panose="02020603050405020304" pitchFamily="18" charset="0"/>
              </a:rPr>
              <a:t>ethical, culturally appropriate primary health care to individuals across the life span, within the context of the family and community, and to prepare graduates to practice in diverse settings throughout Arizona, with special emphasis on rural communities and other medically underserved communities. This year’s recipient</a:t>
            </a:r>
          </a:p>
          <a:p>
            <a:pPr defTabSz="423276"/>
            <a:r>
              <a:rPr lang="en-US" sz="1666" dirty="0">
                <a:solidFill>
                  <a:srgbClr val="000000"/>
                </a:solidFill>
                <a:latin typeface="Times New Roman" panose="02020603050405020304" pitchFamily="18" charset="0"/>
              </a:rPr>
              <a:t>Of the program mission award is </a:t>
            </a:r>
            <a:r>
              <a:rPr lang="en-US" sz="1666" b="1" dirty="0">
                <a:solidFill>
                  <a:srgbClr val="000000"/>
                </a:solidFill>
                <a:latin typeface="Times New Roman" panose="02020603050405020304" pitchFamily="18" charset="0"/>
              </a:rPr>
              <a:t>Oscar </a:t>
            </a:r>
            <a:r>
              <a:rPr lang="en-US" sz="1666" b="1" dirty="0" err="1">
                <a:solidFill>
                  <a:srgbClr val="000000"/>
                </a:solidFill>
                <a:latin typeface="Times New Roman" panose="02020603050405020304" pitchFamily="18" charset="0"/>
              </a:rPr>
              <a:t>Campuzano</a:t>
            </a:r>
            <a:r>
              <a:rPr lang="en-US" sz="1666" dirty="0">
                <a:solidFill>
                  <a:srgbClr val="000000"/>
                </a:solidFill>
                <a:latin typeface="Times New Roman" panose="02020603050405020304" pitchFamily="18" charset="0"/>
              </a:rPr>
              <a:t>.</a:t>
            </a:r>
          </a:p>
          <a:p>
            <a:pPr defTabSz="423276"/>
            <a:r>
              <a:rPr lang="en-US" sz="1666" dirty="0">
                <a:solidFill>
                  <a:srgbClr val="000000"/>
                </a:solidFill>
                <a:latin typeface="Times New Roman" panose="02020603050405020304" pitchFamily="18" charset="0"/>
              </a:rPr>
              <a:t>Oscar’s selection for the award was based upon his abundant experience in rural and underserved settings, which included a significant amount of time at RCFBH. Additionally, his desire for seeking employment opportunities in these areas contributed to his selection. He will be a fantastic provider and PA. </a:t>
            </a:r>
          </a:p>
          <a:p>
            <a:pPr defTabSz="423276"/>
            <a:endParaRPr lang="en-US" sz="1666" dirty="0">
              <a:solidFill>
                <a:srgbClr val="000000"/>
              </a:solidFill>
              <a:latin typeface="Times New Roman" panose="02020603050405020304" pitchFamily="18" charset="0"/>
            </a:endParaRPr>
          </a:p>
          <a:p>
            <a:pPr defTabSz="423276"/>
            <a:r>
              <a:rPr lang="en-US" sz="1666" dirty="0">
                <a:solidFill>
                  <a:srgbClr val="000000"/>
                </a:solidFill>
                <a:latin typeface="Times New Roman" panose="02020603050405020304" pitchFamily="18" charset="0"/>
              </a:rPr>
              <a:t> --Jacob </a:t>
            </a:r>
            <a:r>
              <a:rPr lang="en-US" sz="1666" dirty="0" err="1">
                <a:solidFill>
                  <a:srgbClr val="000000"/>
                </a:solidFill>
                <a:latin typeface="Times New Roman" panose="02020603050405020304" pitchFamily="18" charset="0"/>
              </a:rPr>
              <a:t>Gubler</a:t>
            </a:r>
            <a:r>
              <a:rPr lang="en-US" sz="1666" dirty="0">
                <a:solidFill>
                  <a:srgbClr val="000000"/>
                </a:solidFill>
                <a:latin typeface="Times New Roman" panose="02020603050405020304" pitchFamily="18" charset="0"/>
              </a:rPr>
              <a:t>, NAU PA  Program Coordinator and Professor</a:t>
            </a:r>
          </a:p>
        </p:txBody>
      </p:sp>
    </p:spTree>
    <p:extLst>
      <p:ext uri="{BB962C8B-B14F-4D97-AF65-F5344CB8AC3E}">
        <p14:creationId xmlns:p14="http://schemas.microsoft.com/office/powerpoint/2010/main" val="3106674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1933582" y="289586"/>
            <a:ext cx="8275453" cy="13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423276" eaLnBrk="1" hangingPunct="1">
              <a:spcBef>
                <a:spcPct val="50000"/>
              </a:spcBef>
            </a:pPr>
            <a:r>
              <a:rPr lang="en-US" sz="3148" b="1" dirty="0">
                <a:solidFill>
                  <a:srgbClr val="0070C0"/>
                </a:solidFill>
                <a:latin typeface="Corbel" panose="020B0503020204020204"/>
              </a:rPr>
              <a:t>        </a:t>
            </a:r>
            <a:r>
              <a:rPr lang="en-US" sz="2685" b="1" dirty="0">
                <a:solidFill>
                  <a:prstClr val="black"/>
                </a:solidFill>
                <a:latin typeface="Corbel" panose="020B0503020204020204"/>
                <a:cs typeface="Times New Roman" panose="02020603050405020304" pitchFamily="18" charset="0"/>
              </a:rPr>
              <a:t>Interprofessional Clinical Rotations </a:t>
            </a:r>
          </a:p>
          <a:p>
            <a:pPr algn="ctr" defTabSz="423276" eaLnBrk="1" hangingPunct="1"/>
            <a:r>
              <a:rPr lang="en-US" sz="2592" b="1" dirty="0">
                <a:solidFill>
                  <a:prstClr val="black"/>
                </a:solidFill>
                <a:latin typeface="Corbel" panose="020B0503020204020204"/>
                <a:cs typeface="Times New Roman" panose="02020603050405020304" pitchFamily="18" charset="0"/>
              </a:rPr>
              <a:t>(FYE 2019-2020)</a:t>
            </a:r>
          </a:p>
          <a:p>
            <a:pPr algn="ctr" defTabSz="423276" eaLnBrk="1" hangingPunct="1"/>
            <a:r>
              <a:rPr lang="en-US" sz="2592" b="1" dirty="0">
                <a:solidFill>
                  <a:prstClr val="black"/>
                </a:solidFill>
                <a:latin typeface="Corbel" panose="020B0503020204020204"/>
                <a:cs typeface="Times New Roman" panose="02020603050405020304" pitchFamily="18" charset="0"/>
              </a:rPr>
              <a:t>#259 Students’ Rotations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46" y="5538687"/>
            <a:ext cx="1030899" cy="10308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843" r="13198"/>
          <a:stretch/>
        </p:blipFill>
        <p:spPr>
          <a:xfrm>
            <a:off x="2344171" y="3967025"/>
            <a:ext cx="1111265" cy="105824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3816" b="32754"/>
          <a:stretch/>
        </p:blipFill>
        <p:spPr>
          <a:xfrm>
            <a:off x="2201667" y="1891968"/>
            <a:ext cx="2209375" cy="830148"/>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6582" y="1780624"/>
            <a:ext cx="2980304" cy="827383"/>
          </a:xfrm>
          <a:prstGeom prst="rect">
            <a:avLst/>
          </a:prstGeom>
        </p:spPr>
      </p:pic>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31006" y="4129826"/>
            <a:ext cx="1350007" cy="1010886"/>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8844" y="1874326"/>
            <a:ext cx="1679138" cy="844333"/>
          </a:xfrm>
          <a:prstGeom prst="rect">
            <a:avLst/>
          </a:prstGeom>
        </p:spPr>
      </p:pic>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8046" y="5673941"/>
            <a:ext cx="2133102" cy="638471"/>
          </a:xfrm>
          <a:prstGeom prst="rect">
            <a:avLst/>
          </a:prstGeom>
        </p:spPr>
      </p:pic>
      <p:pic>
        <p:nvPicPr>
          <p:cNvPr id="13" name="Picture 1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7328" y="3791480"/>
            <a:ext cx="1220502" cy="1220502"/>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1043" y="3934902"/>
            <a:ext cx="1373648" cy="1220502"/>
          </a:xfrm>
          <a:prstGeom prst="rect">
            <a:avLst/>
          </a:prstGeom>
        </p:spPr>
      </p:pic>
      <p:pic>
        <p:nvPicPr>
          <p:cNvPr id="15" name="Picture 14"/>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1165" b="22470"/>
          <a:stretch/>
        </p:blipFill>
        <p:spPr>
          <a:xfrm>
            <a:off x="8132849" y="2850409"/>
            <a:ext cx="1852460" cy="846594"/>
          </a:xfrm>
          <a:prstGeom prst="rect">
            <a:avLst/>
          </a:prstGeom>
        </p:spPr>
      </p:pic>
      <p:pic>
        <p:nvPicPr>
          <p:cNvPr id="16" name="Picture 1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9094" y="2985591"/>
            <a:ext cx="1024427" cy="1024427"/>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8844" y="5618637"/>
            <a:ext cx="1853170" cy="846593"/>
          </a:xfrm>
          <a:prstGeom prst="rect">
            <a:avLst/>
          </a:prstGeom>
        </p:spPr>
      </p:pic>
      <p:pic>
        <p:nvPicPr>
          <p:cNvPr id="20" name="Picture 5" descr="WAHEC 0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6179" y="358557"/>
            <a:ext cx="951668" cy="1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F94EC1B-2E9A-4121-A257-E7F193BA436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92074" y="3135522"/>
            <a:ext cx="1949075" cy="417086"/>
          </a:xfrm>
          <a:prstGeom prst="rect">
            <a:avLst/>
          </a:prstGeom>
        </p:spPr>
      </p:pic>
      <p:pic>
        <p:nvPicPr>
          <p:cNvPr id="22" name="Picture 1">
            <a:extLst>
              <a:ext uri="{FF2B5EF4-FFF2-40B4-BE49-F238E27FC236}">
                <a16:creationId xmlns:a16="http://schemas.microsoft.com/office/drawing/2014/main" id="{E5C04BE4-FA61-48BB-9E86-5170032C1944}"/>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5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A3BCE3F0-8875-4D8F-9C8E-9BD3EA26C12A}"/>
              </a:ext>
            </a:extLst>
          </p:cNvPr>
          <p:cNvSpPr>
            <a:spLocks noChangeArrowheads="1"/>
          </p:cNvSpPr>
          <p:nvPr/>
        </p:nvSpPr>
        <p:spPr bwMode="auto">
          <a:xfrm>
            <a:off x="3480965" y="1565275"/>
            <a:ext cx="5815435" cy="914400"/>
          </a:xfrm>
          <a:prstGeom prst="rect">
            <a:avLst/>
          </a:prstGeom>
          <a:solidFill>
            <a:schemeClr val="bg1"/>
          </a:solidFill>
          <a:ln w="9525" algn="ctr">
            <a:solidFill>
              <a:schemeClr val="bg1"/>
            </a:solidFill>
            <a:round/>
            <a:headEnd/>
            <a:tailEnd/>
          </a:ln>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defTabSz="423276">
              <a:spcBef>
                <a:spcPct val="0"/>
              </a:spcBef>
              <a:buClrTx/>
              <a:buSzTx/>
              <a:buNone/>
            </a:pPr>
            <a:endParaRPr lang="en-US" altLang="en-US" sz="1800">
              <a:solidFill>
                <a:prstClr val="black"/>
              </a:solidFill>
            </a:endParaRPr>
          </a:p>
        </p:txBody>
      </p:sp>
      <p:sp>
        <p:nvSpPr>
          <p:cNvPr id="166914" name="AutoShape 2">
            <a:extLst>
              <a:ext uri="{FF2B5EF4-FFF2-40B4-BE49-F238E27FC236}">
                <a16:creationId xmlns:a16="http://schemas.microsoft.com/office/drawing/2014/main" id="{6C47E6DF-B87A-48BD-A470-EDC4466D8B7A}"/>
              </a:ext>
            </a:extLst>
          </p:cNvPr>
          <p:cNvSpPr>
            <a:spLocks noGrp="1" noChangeArrowheads="1"/>
          </p:cNvSpPr>
          <p:nvPr>
            <p:ph type="title"/>
          </p:nvPr>
        </p:nvSpPr>
        <p:spPr>
          <a:xfrm>
            <a:off x="2895601" y="531814"/>
            <a:ext cx="6295171" cy="1593675"/>
          </a:xfrm>
        </p:spPr>
        <p:txBody>
          <a:bodyPr>
            <a:normAutofit fontScale="90000"/>
          </a:bodyPr>
          <a:lstStyle/>
          <a:p>
            <a:pPr algn="ctr" eaLnBrk="1" hangingPunct="1">
              <a:defRPr/>
            </a:pPr>
            <a:r>
              <a:rPr lang="en-US" altLang="en-US" sz="4536">
                <a:solidFill>
                  <a:srgbClr val="000099"/>
                </a:solidFill>
                <a:effectLst>
                  <a:outerShdw blurRad="38100" dist="38100" dir="2700000" algn="tl">
                    <a:srgbClr val="000000">
                      <a:alpha val="43137"/>
                    </a:srgbClr>
                  </a:outerShdw>
                </a:effectLst>
              </a:rPr>
              <a:t>“Growing Our Own”</a:t>
            </a:r>
            <a:br>
              <a:rPr lang="en-US" altLang="en-US" sz="4536">
                <a:solidFill>
                  <a:srgbClr val="000099"/>
                </a:solidFill>
                <a:effectLst>
                  <a:outerShdw blurRad="38100" dist="38100" dir="2700000" algn="tl">
                    <a:srgbClr val="000000">
                      <a:alpha val="43137"/>
                    </a:srgbClr>
                  </a:outerShdw>
                </a:effectLst>
              </a:rPr>
            </a:br>
            <a:r>
              <a:rPr lang="en-US" altLang="en-US" sz="3200">
                <a:solidFill>
                  <a:srgbClr val="000099"/>
                </a:solidFill>
                <a:effectLst>
                  <a:outerShdw blurRad="38100" dist="38100" dir="2700000" algn="tl">
                    <a:srgbClr val="000000">
                      <a:alpha val="43137"/>
                    </a:srgbClr>
                  </a:outerShdw>
                </a:effectLst>
              </a:rPr>
              <a:t>Health Professional </a:t>
            </a:r>
            <a:br>
              <a:rPr lang="en-US" altLang="en-US" sz="3200">
                <a:solidFill>
                  <a:srgbClr val="000099"/>
                </a:solidFill>
                <a:effectLst>
                  <a:outerShdw blurRad="38100" dist="38100" dir="2700000" algn="tl">
                    <a:srgbClr val="000000">
                      <a:alpha val="43137"/>
                    </a:srgbClr>
                  </a:outerShdw>
                </a:effectLst>
              </a:rPr>
            </a:br>
            <a:r>
              <a:rPr lang="en-US" altLang="en-US" sz="3200">
                <a:solidFill>
                  <a:srgbClr val="000099"/>
                </a:solidFill>
                <a:effectLst>
                  <a:outerShdw blurRad="38100" dist="38100" dir="2700000" algn="tl">
                    <a:srgbClr val="000000">
                      <a:alpha val="43137"/>
                    </a:srgbClr>
                  </a:outerShdw>
                </a:effectLst>
              </a:rPr>
              <a:t>Recruitment and Retention &amp;</a:t>
            </a:r>
            <a:br>
              <a:rPr lang="en-US" altLang="en-US" sz="3200">
                <a:solidFill>
                  <a:srgbClr val="000099"/>
                </a:solidFill>
                <a:effectLst>
                  <a:outerShdw blurRad="38100" dist="38100" dir="2700000" algn="tl">
                    <a:srgbClr val="000000">
                      <a:alpha val="43137"/>
                    </a:srgbClr>
                  </a:outerShdw>
                </a:effectLst>
              </a:rPr>
            </a:br>
            <a:r>
              <a:rPr lang="en-US" altLang="en-US" sz="3200">
                <a:solidFill>
                  <a:srgbClr val="000099"/>
                </a:solidFill>
                <a:effectLst>
                  <a:outerShdw blurRad="38100" dist="38100" dir="2700000" algn="tl">
                    <a:srgbClr val="000000">
                      <a:alpha val="43137"/>
                    </a:srgbClr>
                  </a:outerShdw>
                </a:effectLst>
              </a:rPr>
              <a:t>Interprofessional Clinical Rotations</a:t>
            </a:r>
            <a:endParaRPr lang="en-US" altLang="en-US" sz="3200" dirty="0">
              <a:solidFill>
                <a:srgbClr val="000099"/>
              </a:solidFill>
              <a:effectLst>
                <a:outerShdw blurRad="38100" dist="38100" dir="2700000" algn="tl">
                  <a:srgbClr val="000000">
                    <a:alpha val="43137"/>
                  </a:srgbClr>
                </a:outerShdw>
              </a:effectLst>
            </a:endParaRPr>
          </a:p>
        </p:txBody>
      </p:sp>
      <p:sp>
        <p:nvSpPr>
          <p:cNvPr id="166915" name="Rectangle 3">
            <a:extLst>
              <a:ext uri="{FF2B5EF4-FFF2-40B4-BE49-F238E27FC236}">
                <a16:creationId xmlns:a16="http://schemas.microsoft.com/office/drawing/2014/main" id="{F3689F06-D74B-4F95-A5EE-B05D2C1193F7}"/>
              </a:ext>
            </a:extLst>
          </p:cNvPr>
          <p:cNvSpPr>
            <a:spLocks noGrp="1" noChangeArrowheads="1"/>
          </p:cNvSpPr>
          <p:nvPr>
            <p:ph type="body" idx="1"/>
          </p:nvPr>
        </p:nvSpPr>
        <p:spPr>
          <a:xfrm>
            <a:off x="1478445" y="2479675"/>
            <a:ext cx="6213640" cy="4359043"/>
          </a:xfrm>
        </p:spPr>
        <p:txBody>
          <a:bodyPr>
            <a:normAutofit fontScale="85000" lnSpcReduction="20000"/>
          </a:bodyPr>
          <a:lstStyle/>
          <a:p>
            <a:pPr eaLnBrk="1" hangingPunct="1">
              <a:lnSpc>
                <a:spcPct val="70000"/>
              </a:lnSpc>
              <a:buFont typeface="Wingdings" panose="05000000000000000000" pitchFamily="2" charset="2"/>
              <a:buChar char="v"/>
              <a:defRPr/>
            </a:pPr>
            <a:r>
              <a:rPr lang="en-US" altLang="en-US" sz="2100" b="1" dirty="0">
                <a:solidFill>
                  <a:schemeClr val="tx1"/>
                </a:solidFill>
                <a:latin typeface="+mj-lt"/>
              </a:rPr>
              <a:t>Medical Student Rotation</a:t>
            </a:r>
          </a:p>
          <a:p>
            <a:pPr eaLnBrk="1" hangingPunct="1">
              <a:lnSpc>
                <a:spcPct val="70000"/>
              </a:lnSpc>
              <a:buFont typeface="Wingdings" panose="05000000000000000000" pitchFamily="2" charset="2"/>
              <a:buChar char="v"/>
              <a:defRPr/>
            </a:pPr>
            <a:r>
              <a:rPr lang="en-US" altLang="en-US" sz="2100" b="1" dirty="0">
                <a:solidFill>
                  <a:schemeClr val="tx1"/>
                </a:solidFill>
                <a:latin typeface="+mj-lt"/>
              </a:rPr>
              <a:t>Border Health Career  </a:t>
            </a:r>
          </a:p>
          <a:p>
            <a:pPr eaLnBrk="1" hangingPunct="1">
              <a:lnSpc>
                <a:spcPct val="70000"/>
              </a:lnSpc>
              <a:buFont typeface="Wingdings" panose="05000000000000000000" pitchFamily="2" charset="2"/>
              <a:buChar char="v"/>
              <a:defRPr/>
            </a:pPr>
            <a:r>
              <a:rPr lang="en-US" altLang="en-US" sz="2100" b="1" dirty="0">
                <a:solidFill>
                  <a:schemeClr val="tx1"/>
                </a:solidFill>
              </a:rPr>
              <a:t>Health Career Clubs (HOSA)</a:t>
            </a:r>
          </a:p>
          <a:p>
            <a:pPr eaLnBrk="1" hangingPunct="1">
              <a:lnSpc>
                <a:spcPct val="70000"/>
              </a:lnSpc>
              <a:buFont typeface="Wingdings" panose="05000000000000000000" pitchFamily="2" charset="2"/>
              <a:buChar char="v"/>
              <a:defRPr/>
            </a:pPr>
            <a:r>
              <a:rPr lang="en-US" altLang="en-US" sz="2100" b="1" dirty="0">
                <a:solidFill>
                  <a:schemeClr val="tx1"/>
                </a:solidFill>
              </a:rPr>
              <a:t>RHPP</a:t>
            </a:r>
          </a:p>
          <a:p>
            <a:pPr eaLnBrk="1" hangingPunct="1">
              <a:lnSpc>
                <a:spcPct val="70000"/>
              </a:lnSpc>
              <a:buFont typeface="Wingdings" panose="05000000000000000000" pitchFamily="2" charset="2"/>
              <a:buChar char="v"/>
              <a:defRPr/>
            </a:pPr>
            <a:r>
              <a:rPr lang="en-US" altLang="en-US" sz="2100" b="1" dirty="0">
                <a:solidFill>
                  <a:schemeClr val="tx1"/>
                </a:solidFill>
              </a:rPr>
              <a:t>Pharmacy Camp</a:t>
            </a:r>
          </a:p>
          <a:p>
            <a:pPr eaLnBrk="1" hangingPunct="1">
              <a:lnSpc>
                <a:spcPct val="70000"/>
              </a:lnSpc>
              <a:buFont typeface="Wingdings" panose="05000000000000000000" pitchFamily="2" charset="2"/>
              <a:buChar char="v"/>
              <a:defRPr/>
            </a:pPr>
            <a:r>
              <a:rPr lang="en-US" altLang="en-US" sz="2100" b="1" dirty="0">
                <a:solidFill>
                  <a:schemeClr val="tx1"/>
                </a:solidFill>
              </a:rPr>
              <a:t>Future Health Leaders</a:t>
            </a:r>
          </a:p>
          <a:p>
            <a:pPr marL="0" indent="0">
              <a:lnSpc>
                <a:spcPct val="110000"/>
              </a:lnSpc>
              <a:buNone/>
              <a:defRPr/>
            </a:pPr>
            <a:r>
              <a:rPr lang="en-US" altLang="en-US" sz="2100" b="1" dirty="0">
                <a:solidFill>
                  <a:schemeClr val="tx1"/>
                </a:solidFill>
                <a:latin typeface="+mj-lt"/>
              </a:rPr>
              <a:t>Health Career Opportunities Program—                                                                                                            Summer Opportunities:</a:t>
            </a:r>
          </a:p>
          <a:p>
            <a:pPr lvl="1" eaLnBrk="1" hangingPunct="1">
              <a:lnSpc>
                <a:spcPct val="150000"/>
              </a:lnSpc>
              <a:buFont typeface="Wingdings" panose="05000000000000000000" pitchFamily="2" charset="2"/>
              <a:buChar char="v"/>
              <a:defRPr/>
            </a:pPr>
            <a:r>
              <a:rPr lang="en-US" altLang="en-US" sz="1800" b="1" dirty="0">
                <a:solidFill>
                  <a:schemeClr val="tx1"/>
                </a:solidFill>
                <a:latin typeface="+mj-lt"/>
              </a:rPr>
              <a:t>Med-Start Summer Enrichment (U of A)</a:t>
            </a:r>
          </a:p>
          <a:p>
            <a:pPr lvl="1" eaLnBrk="1" hangingPunct="1">
              <a:lnSpc>
                <a:spcPct val="150000"/>
              </a:lnSpc>
              <a:buFont typeface="Wingdings" panose="05000000000000000000" pitchFamily="2" charset="2"/>
              <a:buChar char="v"/>
              <a:defRPr/>
            </a:pPr>
            <a:r>
              <a:rPr lang="en-US" altLang="en-US" sz="1800" b="1" dirty="0">
                <a:solidFill>
                  <a:schemeClr val="tx1"/>
                </a:solidFill>
                <a:latin typeface="+mj-lt"/>
              </a:rPr>
              <a:t>Minority Medical Education Program Opportunity (U of A)</a:t>
            </a:r>
          </a:p>
          <a:p>
            <a:pPr marL="502898" lvl="1" indent="0">
              <a:lnSpc>
                <a:spcPct val="150000"/>
              </a:lnSpc>
              <a:buNone/>
              <a:defRPr/>
            </a:pPr>
            <a:r>
              <a:rPr lang="en-US" altLang="en-US" sz="1800" b="1" dirty="0">
                <a:solidFill>
                  <a:schemeClr val="tx1"/>
                </a:solidFill>
                <a:latin typeface="+mj-lt"/>
              </a:rPr>
              <a:t>    PREP Summer Enrichment Opportunity (NAU)</a:t>
            </a:r>
          </a:p>
          <a:p>
            <a:pPr marL="502898" lvl="1" indent="0">
              <a:lnSpc>
                <a:spcPct val="150000"/>
              </a:lnSpc>
              <a:buNone/>
              <a:defRPr/>
            </a:pPr>
            <a:r>
              <a:rPr lang="en-US" altLang="en-US" sz="1800" b="1" dirty="0">
                <a:solidFill>
                  <a:schemeClr val="tx1"/>
                </a:solidFill>
                <a:latin typeface="+mj-lt"/>
              </a:rPr>
              <a:t>LIC Longitudinal Integrated Curriculum (U of A)</a:t>
            </a:r>
          </a:p>
          <a:p>
            <a:pPr marL="502898" lvl="1" indent="0">
              <a:lnSpc>
                <a:spcPct val="150000"/>
              </a:lnSpc>
              <a:buNone/>
              <a:defRPr/>
            </a:pPr>
            <a:r>
              <a:rPr lang="en-US" altLang="en-US" sz="1800" b="1" dirty="0">
                <a:solidFill>
                  <a:schemeClr val="tx1"/>
                </a:solidFill>
                <a:latin typeface="+mj-lt"/>
              </a:rPr>
              <a:t>    </a:t>
            </a:r>
          </a:p>
        </p:txBody>
      </p:sp>
      <p:pic>
        <p:nvPicPr>
          <p:cNvPr id="12293" name="Picture 6" descr="C:\Documents and Settings\Martha\My Documents\Pictures\AWC Job Fair\MVC-001S.JPG">
            <a:extLst>
              <a:ext uri="{FF2B5EF4-FFF2-40B4-BE49-F238E27FC236}">
                <a16:creationId xmlns:a16="http://schemas.microsoft.com/office/drawing/2014/main" id="{01570775-BC85-4994-8417-8F2EE1DFC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6422">
            <a:off x="6440555" y="2770219"/>
            <a:ext cx="3128438" cy="23753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WAHEC 06">
            <a:extLst>
              <a:ext uri="{FF2B5EF4-FFF2-40B4-BE49-F238E27FC236}">
                <a16:creationId xmlns:a16="http://schemas.microsoft.com/office/drawing/2014/main" id="{0DB32EE2-9515-45F8-B990-6FAC18A75AF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6179" y="358557"/>
            <a:ext cx="951668" cy="1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0F79FB1B-E321-4288-AB56-202D9862612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744864" y="516205"/>
            <a:ext cx="6777162" cy="678434"/>
          </a:xfrm>
        </p:spPr>
        <p:txBody>
          <a:bodyPr>
            <a:normAutofit fontScale="90000"/>
          </a:bodyPr>
          <a:lstStyle/>
          <a:p>
            <a:pPr algn="ctr"/>
            <a:r>
              <a:rPr lang="en-US" sz="2963" b="1" dirty="0">
                <a:solidFill>
                  <a:schemeClr val="tx1"/>
                </a:solidFill>
                <a:cs typeface="Times New Roman" panose="02020603050405020304" pitchFamily="18" charset="0"/>
              </a:rPr>
              <a:t>Accrediting Bureau of Health Education Schools (ABHES)</a:t>
            </a:r>
            <a:br>
              <a:rPr lang="en-US" sz="2963" b="1" dirty="0">
                <a:solidFill>
                  <a:schemeClr val="tx2">
                    <a:lumMod val="75000"/>
                  </a:schemeClr>
                </a:solidFill>
              </a:rPr>
            </a:br>
            <a:endParaRPr lang="en-US" sz="2963" dirty="0">
              <a:solidFill>
                <a:schemeClr val="tx2">
                  <a:lumMod val="75000"/>
                </a:schemeClr>
              </a:solidFill>
            </a:endParaRPr>
          </a:p>
        </p:txBody>
      </p:sp>
      <p:sp>
        <p:nvSpPr>
          <p:cNvPr id="20483" name="Content Placeholder 2"/>
          <p:cNvSpPr>
            <a:spLocks noGrp="1"/>
          </p:cNvSpPr>
          <p:nvPr>
            <p:ph idx="1"/>
          </p:nvPr>
        </p:nvSpPr>
        <p:spPr>
          <a:xfrm>
            <a:off x="2703429" y="2144705"/>
            <a:ext cx="7133339" cy="2327532"/>
          </a:xfrm>
        </p:spPr>
        <p:txBody>
          <a:bodyPr>
            <a:normAutofit fontScale="55000" lnSpcReduction="20000"/>
          </a:bodyPr>
          <a:lstStyle/>
          <a:p>
            <a:pPr marL="0" indent="0">
              <a:buNone/>
              <a:defRPr/>
            </a:pPr>
            <a:endParaRPr lang="en-US" b="1" dirty="0">
              <a:solidFill>
                <a:srgbClr val="002060"/>
              </a:solidFill>
            </a:endParaRPr>
          </a:p>
          <a:p>
            <a:pPr marL="0" indent="0" algn="ctr">
              <a:buNone/>
              <a:defRPr/>
            </a:pPr>
            <a:endParaRPr lang="en-US" sz="2592" dirty="0">
              <a:solidFill>
                <a:schemeClr val="tx1"/>
              </a:solidFill>
              <a:latin typeface="+mj-lt"/>
              <a:cs typeface="Times New Roman" panose="02020603050405020304" pitchFamily="18" charset="0"/>
            </a:endParaRPr>
          </a:p>
          <a:p>
            <a:pPr marL="0" indent="0" algn="ctr">
              <a:buNone/>
              <a:defRPr/>
            </a:pPr>
            <a:r>
              <a:rPr lang="en-US" sz="4074" b="1" dirty="0">
                <a:solidFill>
                  <a:schemeClr val="tx1"/>
                </a:solidFill>
                <a:latin typeface="+mj-lt"/>
                <a:cs typeface="Times New Roman" panose="02020603050405020304" pitchFamily="18" charset="0"/>
              </a:rPr>
              <a:t>The RCBH-College of Health Careers  was accredited by ABHES</a:t>
            </a:r>
          </a:p>
          <a:p>
            <a:pPr marL="0" indent="0" algn="ctr">
              <a:buNone/>
              <a:defRPr/>
            </a:pPr>
            <a:r>
              <a:rPr lang="en-US" sz="3333" b="1" dirty="0">
                <a:solidFill>
                  <a:schemeClr val="tx1"/>
                </a:solidFill>
                <a:cs typeface="Times New Roman" panose="02020603050405020304" pitchFamily="18" charset="0"/>
              </a:rPr>
              <a:t>Effective August 1, 2013,</a:t>
            </a:r>
            <a:endParaRPr lang="en-US" sz="3333" b="1" dirty="0">
              <a:solidFill>
                <a:schemeClr val="tx1"/>
              </a:solidFill>
              <a:latin typeface="+mj-lt"/>
              <a:cs typeface="Times New Roman" panose="02020603050405020304" pitchFamily="18" charset="0"/>
            </a:endParaRPr>
          </a:p>
          <a:p>
            <a:pPr marL="0" indent="0" algn="ctr">
              <a:buNone/>
              <a:defRPr/>
            </a:pPr>
            <a:r>
              <a:rPr lang="en-US" sz="2963" b="1" dirty="0">
                <a:solidFill>
                  <a:schemeClr val="tx1"/>
                </a:solidFill>
                <a:latin typeface="+mj-lt"/>
                <a:cs typeface="Times New Roman" panose="02020603050405020304" pitchFamily="18" charset="0"/>
              </a:rPr>
              <a:t>The Accrediting Bureau of Health Education Schools is the only organization that is recognized by the U.S. Department of Education as a specialized accrediting organization for healthcare education and training</a:t>
            </a:r>
            <a:r>
              <a:rPr lang="en-US" sz="2592" dirty="0">
                <a:solidFill>
                  <a:schemeClr val="tx1"/>
                </a:solidFill>
                <a:latin typeface="+mj-lt"/>
                <a:cs typeface="Times New Roman" panose="02020603050405020304" pitchFamily="18" charset="0"/>
              </a:rPr>
              <a:t>.</a:t>
            </a:r>
            <a:br>
              <a:rPr lang="en-US" b="1" dirty="0">
                <a:solidFill>
                  <a:schemeClr val="tx1"/>
                </a:solidFill>
                <a:latin typeface="+mj-lt"/>
              </a:rPr>
            </a:br>
            <a:endParaRPr lang="en-US" dirty="0">
              <a:solidFill>
                <a:schemeClr val="tx1"/>
              </a:solidFill>
              <a:latin typeface="+mj-lt"/>
            </a:endParaRPr>
          </a:p>
        </p:txBody>
      </p:sp>
      <p:pic>
        <p:nvPicPr>
          <p:cNvPr id="4" name="Picture 7" descr="http://www.abhes.org/assets/imgs/resource/abhes_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591" y="4628049"/>
            <a:ext cx="8644775" cy="2106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49FE56A-471A-4AEA-A400-7083D010463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3256" y="310563"/>
            <a:ext cx="1117617" cy="1382626"/>
          </a:xfrm>
          <a:prstGeom prst="rect">
            <a:avLst/>
          </a:prstGeom>
        </p:spPr>
      </p:pic>
      <p:pic>
        <p:nvPicPr>
          <p:cNvPr id="10" name="Picture 1">
            <a:extLst>
              <a:ext uri="{FF2B5EF4-FFF2-40B4-BE49-F238E27FC236}">
                <a16:creationId xmlns:a16="http://schemas.microsoft.com/office/drawing/2014/main" id="{73F55602-F154-416B-94B5-DC7748561D1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5" descr="WAHEC 06">
            <a:extLst>
              <a:ext uri="{FF2B5EF4-FFF2-40B4-BE49-F238E27FC236}">
                <a16:creationId xmlns:a16="http://schemas.microsoft.com/office/drawing/2014/main" id="{DD8BDB48-A1CA-4FBF-BA6A-D6637F7B486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3033" y="1122565"/>
            <a:ext cx="1303713" cy="138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203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439733" y="328804"/>
            <a:ext cx="8450263" cy="1345561"/>
          </a:xfrm>
        </p:spPr>
        <p:txBody>
          <a:bodyPr>
            <a:normAutofit fontScale="90000"/>
          </a:bodyPr>
          <a:lstStyle/>
          <a:p>
            <a:pPr algn="ctr"/>
            <a:br>
              <a:rPr lang="en-US" sz="3333" b="1" dirty="0">
                <a:solidFill>
                  <a:schemeClr val="tx1"/>
                </a:solidFill>
                <a:cs typeface="Times New Roman" panose="02020603050405020304" pitchFamily="18" charset="0"/>
              </a:rPr>
            </a:br>
            <a:br>
              <a:rPr lang="en-US" sz="3333" b="1" dirty="0">
                <a:solidFill>
                  <a:schemeClr val="tx1"/>
                </a:solidFill>
                <a:cs typeface="Times New Roman" panose="02020603050405020304" pitchFamily="18" charset="0"/>
              </a:rPr>
            </a:br>
            <a:br>
              <a:rPr lang="en-US" sz="3333" b="1" dirty="0">
                <a:solidFill>
                  <a:schemeClr val="tx1"/>
                </a:solidFill>
                <a:cs typeface="Times New Roman" panose="02020603050405020304" pitchFamily="18" charset="0"/>
              </a:rPr>
            </a:br>
            <a:br>
              <a:rPr lang="en-US" sz="3333" b="1" dirty="0">
                <a:solidFill>
                  <a:schemeClr val="tx1"/>
                </a:solidFill>
                <a:cs typeface="Times New Roman" panose="02020603050405020304" pitchFamily="18" charset="0"/>
              </a:rPr>
            </a:br>
            <a:r>
              <a:rPr lang="en-US" sz="3333" b="1" dirty="0">
                <a:solidFill>
                  <a:schemeClr val="tx1"/>
                </a:solidFill>
                <a:cs typeface="Times New Roman" panose="02020603050405020304" pitchFamily="18" charset="0"/>
              </a:rPr>
              <a:t>                   </a:t>
            </a:r>
            <a:r>
              <a:rPr lang="en-US" sz="2500" b="1" dirty="0">
                <a:solidFill>
                  <a:schemeClr val="tx1"/>
                </a:solidFill>
                <a:cs typeface="Times New Roman" panose="02020603050405020304" pitchFamily="18" charset="0"/>
              </a:rPr>
              <a:t>“Growing Our Own”</a:t>
            </a:r>
          </a:p>
        </p:txBody>
      </p:sp>
      <p:sp>
        <p:nvSpPr>
          <p:cNvPr id="7171" name="Rectangle 3"/>
          <p:cNvSpPr>
            <a:spLocks noGrp="1" noChangeArrowheads="1"/>
          </p:cNvSpPr>
          <p:nvPr>
            <p:ph idx="1"/>
          </p:nvPr>
        </p:nvSpPr>
        <p:spPr>
          <a:xfrm>
            <a:off x="5819435" y="1785392"/>
            <a:ext cx="4680338" cy="4869976"/>
          </a:xfrm>
        </p:spPr>
        <p:txBody>
          <a:bodyPr>
            <a:normAutofit fontScale="77500" lnSpcReduction="20000"/>
          </a:bodyPr>
          <a:lstStyle/>
          <a:p>
            <a:pPr algn="ctr" eaLnBrk="1" hangingPunct="1"/>
            <a:endParaRPr lang="en-US" sz="2222" dirty="0">
              <a:solidFill>
                <a:schemeClr val="tx1"/>
              </a:solidFill>
              <a:latin typeface="+mj-lt"/>
              <a:cs typeface="Times New Roman" panose="02020603050405020304" pitchFamily="18" charset="0"/>
            </a:endParaRPr>
          </a:p>
          <a:p>
            <a:pPr algn="ctr" eaLnBrk="1" hangingPunct="1"/>
            <a:r>
              <a:rPr lang="en-US" sz="2870" b="1" dirty="0">
                <a:solidFill>
                  <a:schemeClr val="tx1"/>
                </a:solidFill>
                <a:latin typeface="+mj-lt"/>
                <a:cs typeface="Times New Roman" panose="02020603050405020304" pitchFamily="18" charset="0"/>
              </a:rPr>
              <a:t>Medical Assistant</a:t>
            </a:r>
          </a:p>
          <a:p>
            <a:pPr algn="ctr" eaLnBrk="1" hangingPunct="1"/>
            <a:r>
              <a:rPr lang="en-US" sz="2870" b="1" dirty="0">
                <a:solidFill>
                  <a:schemeClr val="tx1"/>
                </a:solidFill>
                <a:latin typeface="+mj-lt"/>
                <a:cs typeface="Times New Roman" panose="02020603050405020304" pitchFamily="18" charset="0"/>
              </a:rPr>
              <a:t>Medical Office Specialist</a:t>
            </a:r>
          </a:p>
          <a:p>
            <a:pPr algn="ctr" eaLnBrk="1" hangingPunct="1"/>
            <a:r>
              <a:rPr lang="en-US" sz="2870" b="1" dirty="0">
                <a:solidFill>
                  <a:schemeClr val="tx1"/>
                </a:solidFill>
                <a:latin typeface="+mj-lt"/>
                <a:cs typeface="Times New Roman" panose="02020603050405020304" pitchFamily="18" charset="0"/>
              </a:rPr>
              <a:t>Nursing Assistant </a:t>
            </a:r>
          </a:p>
          <a:p>
            <a:pPr algn="ctr" eaLnBrk="1" hangingPunct="1"/>
            <a:r>
              <a:rPr lang="en-US" sz="2870" b="1" dirty="0">
                <a:solidFill>
                  <a:schemeClr val="tx1"/>
                </a:solidFill>
                <a:latin typeface="+mj-lt"/>
                <a:cs typeface="Times New Roman" panose="02020603050405020304" pitchFamily="18" charset="0"/>
              </a:rPr>
              <a:t>Medical Coder &amp; Biller</a:t>
            </a:r>
          </a:p>
          <a:p>
            <a:pPr algn="ctr" eaLnBrk="1" hangingPunct="1"/>
            <a:r>
              <a:rPr lang="en-US" sz="2870" b="1" dirty="0">
                <a:solidFill>
                  <a:schemeClr val="tx1"/>
                </a:solidFill>
                <a:latin typeface="+mj-lt"/>
                <a:cs typeface="Times New Roman" panose="02020603050405020304" pitchFamily="18" charset="0"/>
              </a:rPr>
              <a:t>Pharmacy Technician</a:t>
            </a:r>
          </a:p>
          <a:p>
            <a:pPr algn="ctr" eaLnBrk="1" hangingPunct="1"/>
            <a:r>
              <a:rPr lang="en-US" sz="2870" b="1" dirty="0">
                <a:solidFill>
                  <a:schemeClr val="tx1"/>
                </a:solidFill>
                <a:latin typeface="+mj-lt"/>
                <a:cs typeface="Times New Roman" panose="02020603050405020304" pitchFamily="18" charset="0"/>
              </a:rPr>
              <a:t>Phlebotomy Technician</a:t>
            </a:r>
          </a:p>
          <a:p>
            <a:pPr algn="ctr" eaLnBrk="1" hangingPunct="1"/>
            <a:r>
              <a:rPr lang="en-US" sz="2870" b="1" dirty="0">
                <a:solidFill>
                  <a:schemeClr val="tx1"/>
                </a:solidFill>
                <a:latin typeface="+mj-lt"/>
                <a:cs typeface="Times New Roman" panose="02020603050405020304" pitchFamily="18" charset="0"/>
              </a:rPr>
              <a:t>Medication Assistant</a:t>
            </a:r>
          </a:p>
          <a:p>
            <a:pPr algn="ctr" eaLnBrk="1" hangingPunct="1"/>
            <a:r>
              <a:rPr lang="en-US" sz="2870" b="1" dirty="0">
                <a:solidFill>
                  <a:schemeClr val="tx1"/>
                </a:solidFill>
                <a:latin typeface="+mj-lt"/>
                <a:cs typeface="Times New Roman" panose="02020603050405020304" pitchFamily="18" charset="0"/>
              </a:rPr>
              <a:t>Caregiver</a:t>
            </a:r>
          </a:p>
          <a:p>
            <a:pPr algn="ctr"/>
            <a:r>
              <a:rPr lang="en-US" sz="2870" b="1" dirty="0">
                <a:solidFill>
                  <a:schemeClr val="tx1"/>
                </a:solidFill>
                <a:latin typeface="+mj-lt"/>
                <a:cs typeface="Times New Roman" panose="02020603050405020304" pitchFamily="18" charset="0"/>
              </a:rPr>
              <a:t>Nutrition &amp; Food Services Management</a:t>
            </a:r>
          </a:p>
          <a:p>
            <a:pPr lvl="0" algn="ctr"/>
            <a:r>
              <a:rPr lang="en-US" sz="2870" b="1" dirty="0" err="1">
                <a:solidFill>
                  <a:schemeClr val="tx1"/>
                </a:solidFill>
                <a:latin typeface="+mj-lt"/>
                <a:cs typeface="Times New Roman" panose="02020603050405020304" pitchFamily="18" charset="0"/>
              </a:rPr>
              <a:t>ServSafe</a:t>
            </a:r>
            <a:r>
              <a:rPr lang="en-US" sz="2870" b="1" dirty="0">
                <a:solidFill>
                  <a:schemeClr val="tx1"/>
                </a:solidFill>
                <a:latin typeface="+mj-lt"/>
                <a:cs typeface="Times New Roman" panose="02020603050405020304" pitchFamily="18" charset="0"/>
              </a:rPr>
              <a:t> (National Certification)</a:t>
            </a:r>
          </a:p>
          <a:p>
            <a:pPr lvl="0" algn="ctr"/>
            <a:r>
              <a:rPr lang="en-US" sz="2870" b="1" dirty="0">
                <a:solidFill>
                  <a:schemeClr val="tx1"/>
                </a:solidFill>
                <a:latin typeface="+mj-lt"/>
                <a:cs typeface="Times New Roman" panose="02020603050405020304" pitchFamily="18" charset="0"/>
              </a:rPr>
              <a:t>CPR and First Aid</a:t>
            </a:r>
            <a:endParaRPr lang="en-US" sz="2870" b="1" dirty="0"/>
          </a:p>
        </p:txBody>
      </p:sp>
      <p:pic>
        <p:nvPicPr>
          <p:cNvPr id="7" name="Picture 6"/>
          <p:cNvPicPr>
            <a:picLocks noChangeAspect="1"/>
          </p:cNvPicPr>
          <p:nvPr/>
        </p:nvPicPr>
        <p:blipFill>
          <a:blip r:embed="rId2"/>
          <a:stretch>
            <a:fillRect/>
          </a:stretch>
        </p:blipFill>
        <p:spPr>
          <a:xfrm>
            <a:off x="1910063" y="4357149"/>
            <a:ext cx="2594076" cy="217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IMG_0581_"/>
          <p:cNvPicPr/>
          <p:nvPr/>
        </p:nvPicPr>
        <p:blipFill>
          <a:blip r:embed="rId3" cstate="print">
            <a:extLst>
              <a:ext uri="{28A0092B-C50C-407E-A947-70E740481C1C}">
                <a14:useLocalDpi xmlns:a14="http://schemas.microsoft.com/office/drawing/2010/main" val="0"/>
              </a:ext>
            </a:extLst>
          </a:blip>
          <a:srcRect l="4333" r="4333"/>
          <a:stretch>
            <a:fillRect/>
          </a:stretch>
        </p:blipFill>
        <p:spPr bwMode="auto">
          <a:xfrm rot="-321092">
            <a:off x="1642616" y="1662726"/>
            <a:ext cx="2629554" cy="193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RCBH-MOS3"/>
          <p:cNvPicPr/>
          <p:nvPr/>
        </p:nvPicPr>
        <p:blipFill>
          <a:blip r:embed="rId4" cstate="print">
            <a:extLst>
              <a:ext uri="{28A0092B-C50C-407E-A947-70E740481C1C}">
                <a14:useLocalDpi xmlns:a14="http://schemas.microsoft.com/office/drawing/2010/main" val="0"/>
              </a:ext>
            </a:extLst>
          </a:blip>
          <a:srcRect l="6050" t="12505"/>
          <a:stretch>
            <a:fillRect/>
          </a:stretch>
        </p:blipFill>
        <p:spPr bwMode="auto">
          <a:xfrm rot="512215">
            <a:off x="3648700" y="2538520"/>
            <a:ext cx="3047429" cy="2233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4CACAE6-05AB-452E-8168-57F2C68784F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7237" y="67575"/>
            <a:ext cx="1329420" cy="1606790"/>
          </a:xfrm>
          <a:prstGeom prst="rect">
            <a:avLst/>
          </a:prstGeom>
        </p:spPr>
      </p:pic>
      <p:pic>
        <p:nvPicPr>
          <p:cNvPr id="2" name="Picture 1">
            <a:extLst>
              <a:ext uri="{FF2B5EF4-FFF2-40B4-BE49-F238E27FC236}">
                <a16:creationId xmlns:a16="http://schemas.microsoft.com/office/drawing/2014/main" id="{E770E4F0-C3D9-4E98-9E97-65B09DE0045D}"/>
              </a:ext>
            </a:extLst>
          </p:cNvPr>
          <p:cNvPicPr/>
          <p:nvPr/>
        </p:nvPicPr>
        <p:blipFill>
          <a:blip r:embed="rId6">
            <a:extLst>
              <a:ext uri="{28A0092B-C50C-407E-A947-70E740481C1C}">
                <a14:useLocalDpi xmlns:a14="http://schemas.microsoft.com/office/drawing/2010/main" val="0"/>
              </a:ext>
            </a:extLst>
          </a:blip>
          <a:stretch>
            <a:fillRect/>
          </a:stretch>
        </p:blipFill>
        <p:spPr>
          <a:xfrm>
            <a:off x="5346350" y="86399"/>
            <a:ext cx="1604315" cy="1569143"/>
          </a:xfrm>
          <a:prstGeom prst="rect">
            <a:avLst/>
          </a:prstGeom>
        </p:spPr>
      </p:pic>
      <p:pic>
        <p:nvPicPr>
          <p:cNvPr id="17" name="Picture 1">
            <a:extLst>
              <a:ext uri="{FF2B5EF4-FFF2-40B4-BE49-F238E27FC236}">
                <a16:creationId xmlns:a16="http://schemas.microsoft.com/office/drawing/2014/main" id="{8FD2A754-5B39-4D2E-9633-9D279B3255B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33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6D931-66AE-4524-9039-DD0EB81E3F3F}"/>
              </a:ext>
            </a:extLst>
          </p:cNvPr>
          <p:cNvSpPr>
            <a:spLocks noGrp="1"/>
          </p:cNvSpPr>
          <p:nvPr>
            <p:ph type="title"/>
          </p:nvPr>
        </p:nvSpPr>
        <p:spPr>
          <a:xfrm>
            <a:off x="1524001" y="914400"/>
            <a:ext cx="9144000" cy="895350"/>
          </a:xfrm>
        </p:spPr>
        <p:txBody>
          <a:bodyPr>
            <a:normAutofit fontScale="90000"/>
          </a:bodyPr>
          <a:lstStyle/>
          <a:p>
            <a:pPr algn="ctr" eaLnBrk="1" hangingPunct="1">
              <a:defRPr/>
            </a:pPr>
            <a:r>
              <a:rPr lang="en-US" sz="2900" dirty="0">
                <a:solidFill>
                  <a:schemeClr val="tx2">
                    <a:lumMod val="75000"/>
                  </a:schemeClr>
                </a:solidFill>
                <a:effectLst>
                  <a:outerShdw blurRad="38100" dist="38100" dir="2700000" algn="tl">
                    <a:srgbClr val="000000">
                      <a:alpha val="43137"/>
                    </a:srgbClr>
                  </a:outerShdw>
                </a:effectLst>
                <a:cs typeface="Times New Roman" panose="02020603050405020304" pitchFamily="18" charset="0"/>
              </a:rPr>
              <a:t>     </a:t>
            </a:r>
            <a:r>
              <a:rPr lang="en-US" dirty="0">
                <a:solidFill>
                  <a:srgbClr val="000099"/>
                </a:solidFill>
                <a:effectLst>
                  <a:outerShdw blurRad="38100" dist="38100" dir="2700000" algn="tl">
                    <a:srgbClr val="000000">
                      <a:alpha val="43137"/>
                    </a:srgbClr>
                  </a:outerShdw>
                </a:effectLst>
                <a:cs typeface="Times New Roman" panose="02020603050405020304" pitchFamily="18" charset="0"/>
              </a:rPr>
              <a:t>College of Health Careers </a:t>
            </a:r>
            <a:br>
              <a:rPr lang="en-US" dirty="0">
                <a:solidFill>
                  <a:srgbClr val="000099"/>
                </a:solidFill>
                <a:effectLst>
                  <a:outerShdw blurRad="38100" dist="38100" dir="2700000" algn="tl">
                    <a:srgbClr val="000000">
                      <a:alpha val="43137"/>
                    </a:srgbClr>
                  </a:outerShdw>
                </a:effectLst>
                <a:cs typeface="Times New Roman" panose="02020603050405020304" pitchFamily="18" charset="0"/>
              </a:rPr>
            </a:br>
            <a:r>
              <a:rPr lang="en-US" dirty="0">
                <a:solidFill>
                  <a:srgbClr val="000099"/>
                </a:solidFill>
                <a:effectLst>
                  <a:outerShdw blurRad="38100" dist="38100" dir="2700000" algn="tl">
                    <a:srgbClr val="000000">
                      <a:alpha val="43137"/>
                    </a:srgbClr>
                  </a:outerShdw>
                </a:effectLst>
                <a:cs typeface="Times New Roman" panose="02020603050405020304" pitchFamily="18" charset="0"/>
              </a:rPr>
              <a:t>Collaborators &amp; Student’s Sponsors</a:t>
            </a:r>
            <a:endParaRPr lang="en-US" sz="2900" dirty="0">
              <a:solidFill>
                <a:srgbClr val="000099"/>
              </a:solidFill>
              <a:effectLst>
                <a:outerShdw blurRad="38100" dist="38100" dir="2700000" algn="tl">
                  <a:srgbClr val="000000">
                    <a:alpha val="43137"/>
                  </a:srgbClr>
                </a:outerShdw>
              </a:effectLst>
              <a:cs typeface="Times New Roman" panose="02020603050405020304" pitchFamily="18" charset="0"/>
            </a:endParaRPr>
          </a:p>
        </p:txBody>
      </p:sp>
      <p:pic>
        <p:nvPicPr>
          <p:cNvPr id="43012" name="Picture 23">
            <a:extLst>
              <a:ext uri="{FF2B5EF4-FFF2-40B4-BE49-F238E27FC236}">
                <a16:creationId xmlns:a16="http://schemas.microsoft.com/office/drawing/2014/main" id="{FBFC59AB-5A10-46BF-B34D-F9890BC11D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5076" y="5081588"/>
            <a:ext cx="167481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5">
            <a:extLst>
              <a:ext uri="{FF2B5EF4-FFF2-40B4-BE49-F238E27FC236}">
                <a16:creationId xmlns:a16="http://schemas.microsoft.com/office/drawing/2014/main" id="{B8CA80FA-9C47-4E9F-9F7C-D9FCA53AEB9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9200" y="2870201"/>
            <a:ext cx="1573213"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9">
            <a:extLst>
              <a:ext uri="{FF2B5EF4-FFF2-40B4-BE49-F238E27FC236}">
                <a16:creationId xmlns:a16="http://schemas.microsoft.com/office/drawing/2014/main" id="{D89E3851-2BCD-4C96-A3AC-0E851C49C26D}"/>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065338" y="2943226"/>
            <a:ext cx="1550987"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3">
            <a:extLst>
              <a:ext uri="{FF2B5EF4-FFF2-40B4-BE49-F238E27FC236}">
                <a16:creationId xmlns:a16="http://schemas.microsoft.com/office/drawing/2014/main" id="{B21FD7AF-897D-4508-A4A8-0BF172718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5516564"/>
            <a:ext cx="22050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36">
            <a:extLst>
              <a:ext uri="{FF2B5EF4-FFF2-40B4-BE49-F238E27FC236}">
                <a16:creationId xmlns:a16="http://schemas.microsoft.com/office/drawing/2014/main" id="{C198C5FA-3D88-4409-81E9-429F8F41B2F7}"/>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105025" y="5489576"/>
            <a:ext cx="17907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1">
            <a:extLst>
              <a:ext uri="{FF2B5EF4-FFF2-40B4-BE49-F238E27FC236}">
                <a16:creationId xmlns:a16="http://schemas.microsoft.com/office/drawing/2014/main" id="{51E1211D-76FB-4239-BE9A-4352D1F4C2EA}"/>
              </a:ext>
            </a:extLst>
          </p:cNvPr>
          <p:cNvSpPr>
            <a:spLocks noChangeArrowheads="1"/>
          </p:cNvSpPr>
          <p:nvPr/>
        </p:nvSpPr>
        <p:spPr bwMode="auto">
          <a:xfrm>
            <a:off x="2286000" y="1763714"/>
            <a:ext cx="7467600" cy="914400"/>
          </a:xfrm>
          <a:prstGeom prst="rect">
            <a:avLst/>
          </a:prstGeom>
          <a:solidFill>
            <a:schemeClr val="bg1"/>
          </a:solidFill>
          <a:ln w="9525" algn="ctr">
            <a:solidFill>
              <a:schemeClr val="bg1"/>
            </a:solidFill>
            <a:round/>
            <a:headEnd/>
            <a:tailEnd/>
          </a:ln>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defTabSz="423276">
              <a:spcBef>
                <a:spcPct val="0"/>
              </a:spcBef>
              <a:buClrTx/>
              <a:buSzTx/>
              <a:buNone/>
            </a:pPr>
            <a:endParaRPr lang="en-US" altLang="en-US" sz="1800">
              <a:solidFill>
                <a:prstClr val="black"/>
              </a:solidFill>
            </a:endParaRPr>
          </a:p>
        </p:txBody>
      </p:sp>
      <p:pic>
        <p:nvPicPr>
          <p:cNvPr id="43018" name="Picture 3">
            <a:extLst>
              <a:ext uri="{FF2B5EF4-FFF2-40B4-BE49-F238E27FC236}">
                <a16:creationId xmlns:a16="http://schemas.microsoft.com/office/drawing/2014/main" id="{57381CFD-D9B6-40A1-80C1-4D3083EC0899}"/>
              </a:ext>
            </a:extLst>
          </p:cNvPr>
          <p:cNvPicPr>
            <a:picLocks noChangeAspect="1" noChangeArrowheads="1"/>
          </p:cNvPicPr>
          <p:nvPr/>
        </p:nvPicPr>
        <p:blipFill>
          <a:blip r:embed="rId7">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2203450" y="1763713"/>
            <a:ext cx="28606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a:extLst>
              <a:ext uri="{FF2B5EF4-FFF2-40B4-BE49-F238E27FC236}">
                <a16:creationId xmlns:a16="http://schemas.microsoft.com/office/drawing/2014/main" id="{1D796A35-FC59-4D23-821C-934583BA6E6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9876" y="1395414"/>
            <a:ext cx="26908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9">
            <a:extLst>
              <a:ext uri="{FF2B5EF4-FFF2-40B4-BE49-F238E27FC236}">
                <a16:creationId xmlns:a16="http://schemas.microsoft.com/office/drawing/2014/main" id="{28C1715F-864F-4D88-9B4C-52B8A3C1137B}"/>
              </a:ext>
            </a:extLst>
          </p:cNvPr>
          <p:cNvPicPr>
            <a:picLocks noChangeAspect="1" noChangeArrowheads="1"/>
          </p:cNvPicPr>
          <p:nvPr/>
        </p:nvPicPr>
        <p:blipFill>
          <a:blip r:embed="rId9">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376989" y="5746750"/>
            <a:ext cx="20034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1">
            <a:extLst>
              <a:ext uri="{FF2B5EF4-FFF2-40B4-BE49-F238E27FC236}">
                <a16:creationId xmlns:a16="http://schemas.microsoft.com/office/drawing/2014/main" id="{7A08B910-0D0E-48D4-9ECF-D6176FBA75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1526" y="4565651"/>
            <a:ext cx="3190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3">
            <a:extLst>
              <a:ext uri="{FF2B5EF4-FFF2-40B4-BE49-F238E27FC236}">
                <a16:creationId xmlns:a16="http://schemas.microsoft.com/office/drawing/2014/main" id="{2EB4F5E0-EF30-469A-930C-9C827F0AC68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5289" y="2857501"/>
            <a:ext cx="1658937"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5">
            <a:extLst>
              <a:ext uri="{FF2B5EF4-FFF2-40B4-BE49-F238E27FC236}">
                <a16:creationId xmlns:a16="http://schemas.microsoft.com/office/drawing/2014/main" id="{C0794831-DE77-49D9-81DE-07820C81A132}"/>
              </a:ext>
            </a:extLst>
          </p:cNvPr>
          <p:cNvPicPr>
            <a:picLocks noChangeAspect="1" noChangeArrowheads="1"/>
          </p:cNvPicPr>
          <p:nvPr/>
        </p:nvPicPr>
        <p:blipFill>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050213" y="1652589"/>
            <a:ext cx="2297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20">
            <a:extLst>
              <a:ext uri="{FF2B5EF4-FFF2-40B4-BE49-F238E27FC236}">
                <a16:creationId xmlns:a16="http://schemas.microsoft.com/office/drawing/2014/main" id="{12698B05-0550-492A-AE16-D4E1010CFE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5488" y="4511675"/>
            <a:ext cx="1905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24">
            <a:extLst>
              <a:ext uri="{FF2B5EF4-FFF2-40B4-BE49-F238E27FC236}">
                <a16:creationId xmlns:a16="http://schemas.microsoft.com/office/drawing/2014/main" id="{9685D20C-8616-4CBB-8205-FB4E6DFC8EBC}"/>
              </a:ext>
            </a:extLst>
          </p:cNvPr>
          <p:cNvPicPr>
            <a:picLocks noChangeAspect="1" noChangeArrowheads="1"/>
          </p:cNvPicPr>
          <p:nvPr/>
        </p:nvPicPr>
        <p:blipFill>
          <a:blip r:embed="rId1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275513" y="2857501"/>
            <a:ext cx="15795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27">
            <a:extLst>
              <a:ext uri="{FF2B5EF4-FFF2-40B4-BE49-F238E27FC236}">
                <a16:creationId xmlns:a16="http://schemas.microsoft.com/office/drawing/2014/main" id="{6651F049-688F-4EBB-8351-8E0F0465EBA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0489" y="2827339"/>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4">
            <a:extLst>
              <a:ext uri="{FF2B5EF4-FFF2-40B4-BE49-F238E27FC236}">
                <a16:creationId xmlns:a16="http://schemas.microsoft.com/office/drawing/2014/main" id="{6DD43C62-A792-4D00-9A68-C9CCA34041C4}"/>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88475" y="239714"/>
            <a:ext cx="10160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6B27828E-149D-4EA6-994A-27C3191CC967}"/>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762000"/>
            <a:ext cx="6982582"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0575" y="762000"/>
            <a:ext cx="2234427"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id="{39854EA4-C2EA-4CC9-AB13-F4357EA5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1"/>
            <a:ext cx="9312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3276"/>
            <a:endParaRPr lang="en-US" sz="1666">
              <a:solidFill>
                <a:prstClr val="white"/>
              </a:solidFill>
              <a:latin typeface="Corbel" panose="020B0503020204020204"/>
            </a:endParaRPr>
          </a:p>
        </p:txBody>
      </p:sp>
      <p:sp>
        <p:nvSpPr>
          <p:cNvPr id="77" name="Rectangle 76">
            <a:extLst>
              <a:ext uri="{FF2B5EF4-FFF2-40B4-BE49-F238E27FC236}">
                <a16:creationId xmlns:a16="http://schemas.microsoft.com/office/drawing/2014/main" id="{49C9BC5A-12D7-407E-B635-9C0CD487E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9733" y="762000"/>
            <a:ext cx="3545842" cy="5334001"/>
          </a:xfrm>
          <a:prstGeom prst="rect">
            <a:avLst/>
          </a:prstGeom>
          <a:solidFill>
            <a:srgbClr val="0D3B7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26" name="Title 1">
            <a:extLst>
              <a:ext uri="{FF2B5EF4-FFF2-40B4-BE49-F238E27FC236}">
                <a16:creationId xmlns:a16="http://schemas.microsoft.com/office/drawing/2014/main" id="{D3F8C971-FA1C-42AF-8677-40249DFDF3DB}"/>
              </a:ext>
            </a:extLst>
          </p:cNvPr>
          <p:cNvSpPr>
            <a:spLocks noGrp="1" noChangeArrowheads="1"/>
          </p:cNvSpPr>
          <p:nvPr>
            <p:ph type="title"/>
          </p:nvPr>
        </p:nvSpPr>
        <p:spPr>
          <a:xfrm>
            <a:off x="1931228" y="1298448"/>
            <a:ext cx="2814743" cy="3255264"/>
          </a:xfrm>
        </p:spPr>
        <p:txBody>
          <a:bodyPr vert="horz" lIns="84659" tIns="42330" rIns="84659" bIns="42330" rtlCol="0" anchor="b">
            <a:normAutofit/>
          </a:bodyPr>
          <a:lstStyle/>
          <a:p>
            <a:pPr defTabSz="846552"/>
            <a:r>
              <a:rPr lang="en-US" altLang="en-US" sz="2963" spc="-93"/>
              <a:t>Health Promotion and Disease Prevention</a:t>
            </a:r>
            <a:br>
              <a:rPr lang="en-US" altLang="en-US" sz="2963" spc="-93"/>
            </a:br>
            <a:r>
              <a:rPr lang="en-US" altLang="en-US" sz="2963" spc="-93"/>
              <a:t>Social Determinants of Health (SDoH)</a:t>
            </a:r>
          </a:p>
        </p:txBody>
      </p:sp>
      <p:pic>
        <p:nvPicPr>
          <p:cNvPr id="5" name="Picture 4" descr="A group of people posing for the camera&#10;&#10;Description automatically generated">
            <a:extLst>
              <a:ext uri="{FF2B5EF4-FFF2-40B4-BE49-F238E27FC236}">
                <a16:creationId xmlns:a16="http://schemas.microsoft.com/office/drawing/2014/main" id="{0C37244B-DF81-46BD-8953-2F824D3C0932}"/>
              </a:ext>
            </a:extLst>
          </p:cNvPr>
          <p:cNvPicPr>
            <a:picLocks noChangeAspect="1"/>
          </p:cNvPicPr>
          <p:nvPr/>
        </p:nvPicPr>
        <p:blipFill rotWithShape="1">
          <a:blip r:embed="rId2"/>
          <a:srcRect l="14668" r="26029" b="2"/>
          <a:stretch/>
        </p:blipFill>
        <p:spPr>
          <a:xfrm>
            <a:off x="5350997" y="759600"/>
            <a:ext cx="4863470" cy="5330649"/>
          </a:xfrm>
          <a:prstGeom prst="rect">
            <a:avLst/>
          </a:prstGeom>
        </p:spPr>
      </p:pic>
      <p:sp>
        <p:nvSpPr>
          <p:cNvPr id="79" name="Rectangle 78">
            <a:extLst>
              <a:ext uri="{FF2B5EF4-FFF2-40B4-BE49-F238E27FC236}">
                <a16:creationId xmlns:a16="http://schemas.microsoft.com/office/drawing/2014/main" id="{D5CA3B5C-C1FB-42DE-B567-1CC43D264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4965" y="758952"/>
            <a:ext cx="293345"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473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D246-543C-40B9-A813-7D8EE1992111}"/>
              </a:ext>
            </a:extLst>
          </p:cNvPr>
          <p:cNvSpPr>
            <a:spLocks noGrp="1"/>
          </p:cNvSpPr>
          <p:nvPr>
            <p:ph type="title"/>
          </p:nvPr>
        </p:nvSpPr>
        <p:spPr>
          <a:xfrm>
            <a:off x="314384" y="232287"/>
            <a:ext cx="9395668" cy="1120944"/>
          </a:xfrm>
        </p:spPr>
        <p:txBody>
          <a:bodyPr>
            <a:normAutofit/>
          </a:bodyPr>
          <a:lstStyle/>
          <a:p>
            <a:r>
              <a:rPr lang="en-US" sz="5400" dirty="0">
                <a:solidFill>
                  <a:schemeClr val="accent4">
                    <a:lumMod val="60000"/>
                    <a:lumOff val="40000"/>
                  </a:schemeClr>
                </a:solidFill>
              </a:rPr>
              <a:t>Gold Sponsors</a:t>
            </a:r>
          </a:p>
        </p:txBody>
      </p:sp>
      <p:pic>
        <p:nvPicPr>
          <p:cNvPr id="11" name="Picture 10">
            <a:extLst>
              <a:ext uri="{FF2B5EF4-FFF2-40B4-BE49-F238E27FC236}">
                <a16:creationId xmlns:a16="http://schemas.microsoft.com/office/drawing/2014/main" id="{1A5CF2FF-9D21-4F91-8106-9351EF1CC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74" y="2253695"/>
            <a:ext cx="6291722" cy="2295468"/>
          </a:xfrm>
          <a:prstGeom prst="rect">
            <a:avLst/>
          </a:prstGeom>
        </p:spPr>
      </p:pic>
      <p:sp>
        <p:nvSpPr>
          <p:cNvPr id="7" name="Rectangle 6"/>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8" name="Rectangle 7"/>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90CD5F11-0B30-42EA-924E-33ED9B87A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0142" y="242639"/>
            <a:ext cx="2217474" cy="705223"/>
          </a:xfrm>
          <a:prstGeom prst="rect">
            <a:avLst/>
          </a:prstGeom>
        </p:spPr>
      </p:pic>
      <p:pic>
        <p:nvPicPr>
          <p:cNvPr id="4" name="Picture 3" descr="Text&#10;&#10;Description automatically generated">
            <a:extLst>
              <a:ext uri="{FF2B5EF4-FFF2-40B4-BE49-F238E27FC236}">
                <a16:creationId xmlns:a16="http://schemas.microsoft.com/office/drawing/2014/main" id="{6EF40460-6BEE-457A-AD91-8D50B99F5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877" y="2489574"/>
            <a:ext cx="3983364" cy="1823709"/>
          </a:xfrm>
          <a:prstGeom prst="rect">
            <a:avLst/>
          </a:prstGeom>
        </p:spPr>
      </p:pic>
    </p:spTree>
    <p:extLst>
      <p:ext uri="{BB962C8B-B14F-4D97-AF65-F5344CB8AC3E}">
        <p14:creationId xmlns:p14="http://schemas.microsoft.com/office/powerpoint/2010/main" val="1318314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697054" y="1047742"/>
            <a:ext cx="3309117" cy="472008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8405"/>
            <a:endParaRPr lang="en-US" sz="1375">
              <a:solidFill>
                <a:prstClr val="white"/>
              </a:solidFill>
              <a:latin typeface="Calibri" panose="020F0502020204030204"/>
            </a:endParaRPr>
          </a:p>
        </p:txBody>
      </p:sp>
      <p:sp>
        <p:nvSpPr>
          <p:cNvPr id="2" name="Title 1">
            <a:extLst>
              <a:ext uri="{FF2B5EF4-FFF2-40B4-BE49-F238E27FC236}">
                <a16:creationId xmlns:a16="http://schemas.microsoft.com/office/drawing/2014/main" id="{389AF4EE-A97C-4E82-9C52-07B1E90D6B8B}"/>
              </a:ext>
            </a:extLst>
          </p:cNvPr>
          <p:cNvSpPr>
            <a:spLocks noGrp="1"/>
          </p:cNvSpPr>
          <p:nvPr>
            <p:ph type="ctrTitle"/>
          </p:nvPr>
        </p:nvSpPr>
        <p:spPr>
          <a:xfrm>
            <a:off x="2001155" y="1451399"/>
            <a:ext cx="2655528" cy="3790492"/>
          </a:xfrm>
        </p:spPr>
        <p:txBody>
          <a:bodyPr vert="horz" lIns="69844" tIns="34922" rIns="69844" bIns="34922" rtlCol="0" anchor="ctr">
            <a:normAutofit/>
          </a:bodyPr>
          <a:lstStyle/>
          <a:p>
            <a:pPr lvl="0" fontAlgn="base">
              <a:spcAft>
                <a:spcPct val="0"/>
              </a:spcAft>
            </a:pPr>
            <a:r>
              <a:rPr lang="en-US" altLang="en-US" sz="3666" b="1" dirty="0">
                <a:solidFill>
                  <a:srgbClr val="FFFFFF"/>
                </a:solidFill>
              </a:rPr>
              <a:t>“Improving Health Equity Through Collective </a:t>
            </a:r>
            <a:br>
              <a:rPr lang="en-US" altLang="en-US" sz="3666" b="1" dirty="0">
                <a:solidFill>
                  <a:srgbClr val="FFFFFF"/>
                </a:solidFill>
              </a:rPr>
            </a:br>
            <a:r>
              <a:rPr lang="en-US" altLang="en-US" sz="3666" b="1" dirty="0">
                <a:solidFill>
                  <a:srgbClr val="FFFFFF"/>
                </a:solidFill>
              </a:rPr>
              <a:t>Community Action”</a:t>
            </a:r>
            <a:br>
              <a:rPr lang="en-US" altLang="en-US" sz="3666" b="1" dirty="0">
                <a:solidFill>
                  <a:srgbClr val="FFFFFF"/>
                </a:solidFill>
              </a:rPr>
            </a:br>
            <a:endParaRPr lang="en-US" sz="3666" b="1" dirty="0">
              <a:solidFill>
                <a:srgbClr val="FFFFFF"/>
              </a:solidFill>
            </a:endParaRPr>
          </a:p>
        </p:txBody>
      </p:sp>
      <p:pic>
        <p:nvPicPr>
          <p:cNvPr id="9" name="Picture 8">
            <a:extLst>
              <a:ext uri="{FF2B5EF4-FFF2-40B4-BE49-F238E27FC236}">
                <a16:creationId xmlns:a16="http://schemas.microsoft.com/office/drawing/2014/main" id="{3A9477C9-3340-40CA-85DF-B2215D20DAD4}"/>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037"/>
          <a:stretch/>
        </p:blipFill>
        <p:spPr bwMode="auto">
          <a:xfrm>
            <a:off x="5264044" y="809850"/>
            <a:ext cx="5328031" cy="4287646"/>
          </a:xfrm>
          <a:prstGeom prst="rect">
            <a:avLst/>
          </a:prstGeom>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2B713849-F05E-4D42-8D00-AD3ED23D3E2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0824" y="5160550"/>
            <a:ext cx="2009229" cy="485028"/>
          </a:xfrm>
          <a:prstGeom prst="rect">
            <a:avLst/>
          </a:prstGeom>
        </p:spPr>
      </p:pic>
      <p:pic>
        <p:nvPicPr>
          <p:cNvPr id="14" name="Picture 13">
            <a:extLst>
              <a:ext uri="{FF2B5EF4-FFF2-40B4-BE49-F238E27FC236}">
                <a16:creationId xmlns:a16="http://schemas.microsoft.com/office/drawing/2014/main" id="{9AFCFDD3-D755-4414-93E6-FCDD02A5F464}"/>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8174345" y="5160550"/>
            <a:ext cx="2273568" cy="485028"/>
          </a:xfrm>
          <a:prstGeom prst="rect">
            <a:avLst/>
          </a:prstGeom>
          <a:extLst>
            <a:ext uri="{53640926-AAD7-44D8-BBD7-CCE9431645EC}">
              <a14:shadowObscured xmlns:a14="http://schemas.microsoft.com/office/drawing/2010/main"/>
            </a:ext>
          </a:extLst>
        </p:spPr>
      </p:pic>
      <p:pic>
        <p:nvPicPr>
          <p:cNvPr id="15" name="Picture 14" descr="1RCBHLogohires">
            <a:extLst>
              <a:ext uri="{FF2B5EF4-FFF2-40B4-BE49-F238E27FC236}">
                <a16:creationId xmlns:a16="http://schemas.microsoft.com/office/drawing/2014/main" id="{555F25E4-76A6-4FF2-8339-E6174A9552E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7059" y="4932587"/>
            <a:ext cx="774833" cy="712991"/>
          </a:xfrm>
          <a:prstGeom prst="rect">
            <a:avLst/>
          </a:prstGeom>
        </p:spPr>
      </p:pic>
      <p:sp>
        <p:nvSpPr>
          <p:cNvPr id="11" name="TextBox 10">
            <a:extLst>
              <a:ext uri="{FF2B5EF4-FFF2-40B4-BE49-F238E27FC236}">
                <a16:creationId xmlns:a16="http://schemas.microsoft.com/office/drawing/2014/main" id="{EA3DC90C-8038-43E4-BC60-32894071127C}"/>
              </a:ext>
            </a:extLst>
          </p:cNvPr>
          <p:cNvSpPr txBox="1"/>
          <p:nvPr/>
        </p:nvSpPr>
        <p:spPr>
          <a:xfrm>
            <a:off x="1697053" y="5363473"/>
            <a:ext cx="3263731" cy="421526"/>
          </a:xfrm>
          <a:prstGeom prst="rect">
            <a:avLst/>
          </a:prstGeom>
          <a:noFill/>
        </p:spPr>
        <p:txBody>
          <a:bodyPr wrap="square" rtlCol="0">
            <a:spAutoFit/>
          </a:bodyPr>
          <a:lstStyle/>
          <a:p>
            <a:pPr algn="ctr" defTabSz="698405"/>
            <a:r>
              <a:rPr lang="en-US" sz="2139" b="1" dirty="0">
                <a:solidFill>
                  <a:prstClr val="white">
                    <a:lumMod val="95000"/>
                  </a:prstClr>
                </a:solidFill>
                <a:latin typeface="Calibri" panose="020F0502020204030204"/>
              </a:rPr>
              <a:t>June 2018</a:t>
            </a:r>
          </a:p>
        </p:txBody>
      </p:sp>
    </p:spTree>
    <p:extLst>
      <p:ext uri="{BB962C8B-B14F-4D97-AF65-F5344CB8AC3E}">
        <p14:creationId xmlns:p14="http://schemas.microsoft.com/office/powerpoint/2010/main" val="739056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023ED6-8DEB-46CD-8810-767CC832E500}"/>
              </a:ext>
            </a:extLst>
          </p:cNvPr>
          <p:cNvSpPr/>
          <p:nvPr/>
        </p:nvSpPr>
        <p:spPr>
          <a:xfrm>
            <a:off x="1590613" y="1165998"/>
            <a:ext cx="460361" cy="4969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3276"/>
            <a:endParaRPr lang="en-US" sz="1666">
              <a:solidFill>
                <a:prstClr val="white"/>
              </a:solidFill>
              <a:latin typeface="Corbel" panose="020B0503020204020204"/>
            </a:endParaRPr>
          </a:p>
        </p:txBody>
      </p:sp>
      <p:pic>
        <p:nvPicPr>
          <p:cNvPr id="6" name="Picture 1">
            <a:extLst>
              <a:ext uri="{FF2B5EF4-FFF2-40B4-BE49-F238E27FC236}">
                <a16:creationId xmlns:a16="http://schemas.microsoft.com/office/drawing/2014/main" id="{FBA1E9BE-3807-4EC0-B608-B7E5BF4D4AC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046" y="240607"/>
            <a:ext cx="1303713" cy="130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D38ADA-5ED5-4765-B78C-0300C36B89A1}"/>
              </a:ext>
            </a:extLst>
          </p:cNvPr>
          <p:cNvSpPr/>
          <p:nvPr/>
        </p:nvSpPr>
        <p:spPr>
          <a:xfrm>
            <a:off x="3245772" y="194326"/>
            <a:ext cx="6895256" cy="705129"/>
          </a:xfrm>
          <a:prstGeom prst="rect">
            <a:avLst/>
          </a:prstGeom>
        </p:spPr>
        <p:txBody>
          <a:bodyPr wrap="square">
            <a:spAutoFit/>
          </a:bodyPr>
          <a:lstStyle/>
          <a:p>
            <a:pPr algn="ctr" defTabSz="423276">
              <a:lnSpc>
                <a:spcPct val="115000"/>
              </a:lnSpc>
              <a:spcBef>
                <a:spcPts val="278"/>
              </a:spcBef>
            </a:pPr>
            <a:r>
              <a:rPr lang="en-US" sz="1852">
                <a:solidFill>
                  <a:srgbClr val="323E4F"/>
                </a:solidFill>
                <a:latin typeface="Corbel" panose="020B0503020204020204"/>
                <a:ea typeface="Times New Roman" panose="02020603050405020304" pitchFamily="18" charset="0"/>
                <a:cs typeface="Times New Roman" panose="02020603050405020304" pitchFamily="18" charset="0"/>
              </a:rPr>
              <a:t>2</a:t>
            </a:r>
            <a:r>
              <a:rPr lang="en-US" sz="1852" baseline="30000">
                <a:solidFill>
                  <a:srgbClr val="323E4F"/>
                </a:solidFill>
                <a:latin typeface="Corbel" panose="020B0503020204020204"/>
                <a:ea typeface="Times New Roman" panose="02020603050405020304" pitchFamily="18" charset="0"/>
                <a:cs typeface="Times New Roman" panose="02020603050405020304" pitchFamily="18" charset="0"/>
              </a:rPr>
              <a:t>nd </a:t>
            </a:r>
            <a:r>
              <a:rPr lang="en-US" sz="1852" b="1">
                <a:solidFill>
                  <a:srgbClr val="323E4F"/>
                </a:solidFill>
                <a:latin typeface="Corbel" panose="020B0503020204020204"/>
                <a:ea typeface="Times New Roman" panose="02020603050405020304" pitchFamily="18" charset="0"/>
                <a:cs typeface="Times New Roman" panose="02020603050405020304" pitchFamily="18" charset="0"/>
              </a:rPr>
              <a:t>Annual ABRC Yuma County Forum</a:t>
            </a:r>
            <a:endParaRPr lang="en-US" sz="1018">
              <a:solidFill>
                <a:prstClr val="black"/>
              </a:solidFill>
              <a:latin typeface="Corbel" panose="020B0503020204020204"/>
              <a:ea typeface="Times New Roman" panose="02020603050405020304" pitchFamily="18" charset="0"/>
              <a:cs typeface="Times New Roman" panose="02020603050405020304" pitchFamily="18" charset="0"/>
            </a:endParaRPr>
          </a:p>
          <a:p>
            <a:pPr algn="ctr" defTabSz="423276"/>
            <a:r>
              <a:rPr lang="en-US" sz="1852" b="1">
                <a:solidFill>
                  <a:srgbClr val="323E4F"/>
                </a:solidFill>
                <a:latin typeface="Corbel" panose="020B0503020204020204"/>
                <a:ea typeface="Times New Roman" panose="02020603050405020304" pitchFamily="18" charset="0"/>
              </a:rPr>
              <a:t>“Improving Health Equity Through Collective Community Action”</a:t>
            </a:r>
            <a:endParaRPr lang="en-US" sz="1852">
              <a:solidFill>
                <a:prstClr val="black"/>
              </a:solidFill>
              <a:latin typeface="Corbel" panose="020B0503020204020204"/>
            </a:endParaRPr>
          </a:p>
        </p:txBody>
      </p:sp>
      <p:sp>
        <p:nvSpPr>
          <p:cNvPr id="2" name="TextBox 1">
            <a:extLst>
              <a:ext uri="{FF2B5EF4-FFF2-40B4-BE49-F238E27FC236}">
                <a16:creationId xmlns:a16="http://schemas.microsoft.com/office/drawing/2014/main" id="{359550C8-266A-4639-99F1-5AE16E068842}"/>
              </a:ext>
            </a:extLst>
          </p:cNvPr>
          <p:cNvSpPr txBox="1"/>
          <p:nvPr/>
        </p:nvSpPr>
        <p:spPr>
          <a:xfrm>
            <a:off x="3886657" y="1055758"/>
            <a:ext cx="6108916" cy="491225"/>
          </a:xfrm>
          <a:prstGeom prst="rect">
            <a:avLst/>
          </a:prstGeom>
          <a:noFill/>
        </p:spPr>
        <p:txBody>
          <a:bodyPr wrap="none" rtlCol="0">
            <a:spAutoFit/>
          </a:bodyPr>
          <a:lstStyle/>
          <a:p>
            <a:pPr defTabSz="423276"/>
            <a:r>
              <a:rPr lang="en-US" sz="2592" b="1" dirty="0">
                <a:solidFill>
                  <a:prstClr val="black"/>
                </a:solidFill>
                <a:effectLst>
                  <a:outerShdw blurRad="38100" dist="38100" dir="2700000" algn="tl">
                    <a:srgbClr val="000000">
                      <a:alpha val="43137"/>
                    </a:srgbClr>
                  </a:outerShdw>
                </a:effectLst>
                <a:latin typeface="Corbel" panose="020B0503020204020204"/>
              </a:rPr>
              <a:t>Recommendations for Community Action</a:t>
            </a:r>
          </a:p>
        </p:txBody>
      </p:sp>
      <p:sp>
        <p:nvSpPr>
          <p:cNvPr id="3" name="Rectangle 2">
            <a:extLst>
              <a:ext uri="{FF2B5EF4-FFF2-40B4-BE49-F238E27FC236}">
                <a16:creationId xmlns:a16="http://schemas.microsoft.com/office/drawing/2014/main" id="{1FD73841-C0EC-4B2E-8534-49CE284D733A}"/>
              </a:ext>
            </a:extLst>
          </p:cNvPr>
          <p:cNvSpPr/>
          <p:nvPr/>
        </p:nvSpPr>
        <p:spPr>
          <a:xfrm>
            <a:off x="2050974" y="1662806"/>
            <a:ext cx="8055215" cy="4734758"/>
          </a:xfrm>
          <a:prstGeom prst="rect">
            <a:avLst/>
          </a:prstGeom>
        </p:spPr>
        <p:txBody>
          <a:bodyPr wrap="square">
            <a:spAutoFit/>
          </a:bodyPr>
          <a:lstStyle/>
          <a:p>
            <a:pPr marL="34097" defTabSz="423276">
              <a:spcBef>
                <a:spcPts val="278"/>
              </a:spcBef>
            </a:pPr>
            <a:r>
              <a:rPr lang="en-US" sz="1852"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852" b="1">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Binational Border Health Working Group</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-Improve access to health care</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-Provide health education options</a:t>
            </a:r>
          </a:p>
          <a:p>
            <a:pPr marL="34097" defTabSz="423276">
              <a:spcBef>
                <a:spcPts val="278"/>
              </a:spcBef>
            </a:pPr>
            <a:endParaRPr lang="en-US" sz="1481">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097" defTabSz="423276">
              <a:spcBef>
                <a:spcPts val="278"/>
              </a:spcBef>
            </a:pPr>
            <a:r>
              <a:rPr lang="en-US" sz="1852" b="1">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Community Engagement Working Group</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-Share Data</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-Policy Development Collaborative</a:t>
            </a:r>
          </a:p>
          <a:p>
            <a:pPr marL="34097" defTabSz="423276">
              <a:spcBef>
                <a:spcPts val="278"/>
              </a:spcBef>
            </a:pPr>
            <a:endParaRPr lang="en-US" sz="1481">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097" defTabSz="423276">
              <a:spcBef>
                <a:spcPts val="278"/>
              </a:spcBef>
            </a:pPr>
            <a:r>
              <a:rPr lang="en-US" sz="1852" b="1">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Clinical Research Based Agenda Working Group</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 development of regional research council</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-Workforce development/capacity building</a:t>
            </a:r>
          </a:p>
          <a:p>
            <a:pPr marL="34097" defTabSz="423276">
              <a:spcBef>
                <a:spcPts val="278"/>
              </a:spcBef>
            </a:pPr>
            <a:endParaRPr lang="en-US" sz="1481">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097" defTabSz="423276">
              <a:spcBef>
                <a:spcPts val="278"/>
              </a:spcBef>
            </a:pPr>
            <a:r>
              <a:rPr lang="en-US" sz="1852" b="1">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Workforce Development Working Group</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-Create a higher education pathway-trade and vocational skills</a:t>
            </a:r>
          </a:p>
          <a:p>
            <a:pPr marL="34097" defTabSz="423276">
              <a:spcBef>
                <a:spcPts val="278"/>
              </a:spcBef>
            </a:pPr>
            <a:r>
              <a:rPr lang="en-US" sz="1852">
                <a:solidFill>
                  <a:prstClr val="black"/>
                </a:solidFill>
                <a:latin typeface="Calibri" panose="020F0502020204030204" pitchFamily="34" charset="0"/>
                <a:ea typeface="Times New Roman" panose="02020603050405020304" pitchFamily="18" charset="0"/>
                <a:cs typeface="Times New Roman" panose="02020603050405020304" pitchFamily="18" charset="0"/>
              </a:rPr>
              <a:t>-Create opportunities for economic, professional, individual growth</a:t>
            </a:r>
            <a:r>
              <a:rPr lang="en-US" sz="370"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sz="1111">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B271DB0-3C40-4AFD-8E69-8972918C6DB4}"/>
              </a:ext>
            </a:extLst>
          </p:cNvPr>
          <p:cNvPicPr/>
          <p:nvPr/>
        </p:nvPicPr>
        <p:blipFill rotWithShape="1">
          <a:blip r:embed="rId3" r:link="rId4" cstate="print">
            <a:extLst>
              <a:ext uri="{28A0092B-C50C-407E-A947-70E740481C1C}">
                <a14:useLocalDpi xmlns:a14="http://schemas.microsoft.com/office/drawing/2010/main" val="0"/>
              </a:ext>
            </a:extLst>
          </a:blip>
          <a:srcRect l="9196" t="35236" r="3510"/>
          <a:stretch>
            <a:fillRect/>
          </a:stretch>
        </p:blipFill>
        <p:spPr bwMode="auto">
          <a:xfrm>
            <a:off x="7584125" y="1995649"/>
            <a:ext cx="2392498" cy="1643320"/>
          </a:xfrm>
          <a:prstGeom prst="rect">
            <a:avLst/>
          </a:prstGeom>
          <a:ln>
            <a:noFill/>
          </a:ln>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7C12C173-90C1-4DBE-B8C1-63CA5175D4B0}"/>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600126" y="3722469"/>
            <a:ext cx="2376497" cy="1643320"/>
          </a:xfrm>
          <a:prstGeom prst="rect">
            <a:avLst/>
          </a:prstGeom>
          <a:ln>
            <a:noFill/>
          </a:ln>
          <a:effectLst/>
        </p:spPr>
      </p:pic>
    </p:spTree>
    <p:extLst>
      <p:ext uri="{BB962C8B-B14F-4D97-AF65-F5344CB8AC3E}">
        <p14:creationId xmlns:p14="http://schemas.microsoft.com/office/powerpoint/2010/main" val="4157564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566885" y="1386345"/>
            <a:ext cx="6915495" cy="522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423276" eaLnBrk="1" hangingPunct="1">
              <a:spcBef>
                <a:spcPct val="50000"/>
              </a:spcBef>
            </a:pPr>
            <a:r>
              <a:rPr lang="en-US" sz="4444" b="1" dirty="0">
                <a:solidFill>
                  <a:srgbClr val="F0A22E">
                    <a:lumMod val="75000"/>
                  </a:srgbClr>
                </a:solidFill>
                <a:effectLst>
                  <a:outerShdw blurRad="38100" dist="38100" dir="2700000" algn="tl">
                    <a:srgbClr val="000000">
                      <a:alpha val="43137"/>
                    </a:srgbClr>
                  </a:outerShdw>
                </a:effectLst>
                <a:latin typeface="Corbel" panose="020B0503020204020204"/>
              </a:rPr>
              <a:t>Q &amp; A</a:t>
            </a:r>
          </a:p>
          <a:p>
            <a:pPr algn="ctr" defTabSz="423276" eaLnBrk="1" hangingPunct="1">
              <a:spcBef>
                <a:spcPct val="50000"/>
              </a:spcBef>
            </a:pPr>
            <a:r>
              <a:rPr lang="en-US" sz="4444" b="1" dirty="0">
                <a:solidFill>
                  <a:srgbClr val="F0A22E">
                    <a:lumMod val="75000"/>
                  </a:srgbClr>
                </a:solidFill>
                <a:effectLst>
                  <a:outerShdw blurRad="38100" dist="38100" dir="2700000" algn="tl">
                    <a:srgbClr val="000000">
                      <a:alpha val="43137"/>
                    </a:srgbClr>
                  </a:outerShdw>
                </a:effectLst>
                <a:latin typeface="Corbel" panose="020B0503020204020204"/>
              </a:rPr>
              <a:t>Thank you!</a:t>
            </a:r>
            <a:endParaRPr lang="en-US" sz="3148" b="1" dirty="0">
              <a:solidFill>
                <a:prstClr val="black"/>
              </a:solidFill>
              <a:latin typeface="Corbel" panose="020B0503020204020204"/>
            </a:endParaRPr>
          </a:p>
          <a:p>
            <a:pPr algn="ctr" defTabSz="423276" eaLnBrk="1" hangingPunct="1"/>
            <a:r>
              <a:rPr lang="en-US" sz="2222" b="1" dirty="0">
                <a:solidFill>
                  <a:prstClr val="black"/>
                </a:solidFill>
                <a:latin typeface="Calibri" panose="020F0502020204030204" pitchFamily="34" charset="0"/>
                <a:cs typeface="Calibri" panose="020F0502020204030204" pitchFamily="34" charset="0"/>
              </a:rPr>
              <a:t>Amanda Aguirre</a:t>
            </a:r>
          </a:p>
          <a:p>
            <a:pPr algn="ctr" defTabSz="423276" eaLnBrk="1" hangingPunct="1"/>
            <a:r>
              <a:rPr lang="en-US" sz="2222" b="1" dirty="0">
                <a:solidFill>
                  <a:prstClr val="black"/>
                </a:solidFill>
                <a:latin typeface="Calibri" panose="020F0502020204030204" pitchFamily="34" charset="0"/>
                <a:cs typeface="Calibri" panose="020F0502020204030204" pitchFamily="34" charset="0"/>
              </a:rPr>
              <a:t>President &amp; CEO</a:t>
            </a:r>
          </a:p>
          <a:p>
            <a:pPr algn="ctr" defTabSz="423276" eaLnBrk="1" hangingPunct="1"/>
            <a:r>
              <a:rPr lang="en-US" sz="2222" b="1" dirty="0">
                <a:solidFill>
                  <a:prstClr val="black"/>
                </a:solidFill>
                <a:latin typeface="Calibri" panose="020F0502020204030204" pitchFamily="34" charset="0"/>
                <a:cs typeface="Calibri" panose="020F0502020204030204" pitchFamily="34" charset="0"/>
                <a:hlinkClick r:id="rId3"/>
              </a:rPr>
              <a:t>amanda@rcfbh.org</a:t>
            </a:r>
            <a:r>
              <a:rPr lang="en-US" sz="2222" b="1" dirty="0">
                <a:solidFill>
                  <a:prstClr val="black"/>
                </a:solidFill>
                <a:latin typeface="Calibri" panose="020F0502020204030204" pitchFamily="34" charset="0"/>
                <a:cs typeface="Calibri" panose="020F0502020204030204" pitchFamily="34" charset="0"/>
              </a:rPr>
              <a:t> </a:t>
            </a:r>
          </a:p>
          <a:p>
            <a:pPr algn="ctr" defTabSz="423276" eaLnBrk="1" hangingPunct="1"/>
            <a:endParaRPr lang="en-US" sz="2222" b="1" dirty="0">
              <a:solidFill>
                <a:prstClr val="black"/>
              </a:solidFill>
              <a:latin typeface="Calibri" panose="020F0502020204030204" pitchFamily="34" charset="0"/>
              <a:cs typeface="Calibri" panose="020F0502020204030204" pitchFamily="34" charset="0"/>
            </a:endParaRPr>
          </a:p>
          <a:p>
            <a:pPr algn="ctr" defTabSz="423276" eaLnBrk="1" hangingPunct="1"/>
            <a:r>
              <a:rPr lang="en-US" sz="2222" b="1" dirty="0">
                <a:solidFill>
                  <a:prstClr val="black"/>
                </a:solidFill>
                <a:latin typeface="Calibri" panose="020F0502020204030204" pitchFamily="34" charset="0"/>
                <a:cs typeface="Calibri" panose="020F0502020204030204" pitchFamily="34" charset="0"/>
              </a:rPr>
              <a:t>Joena Ezroj</a:t>
            </a:r>
          </a:p>
          <a:p>
            <a:pPr algn="ctr" defTabSz="423276" eaLnBrk="1" hangingPunct="1"/>
            <a:r>
              <a:rPr lang="en-US" sz="2222" b="1" dirty="0">
                <a:solidFill>
                  <a:prstClr val="black"/>
                </a:solidFill>
                <a:latin typeface="Calibri" panose="020F0502020204030204" pitchFamily="34" charset="0"/>
                <a:cs typeface="Calibri" panose="020F0502020204030204" pitchFamily="34" charset="0"/>
              </a:rPr>
              <a:t>WAHEC Director</a:t>
            </a:r>
          </a:p>
          <a:p>
            <a:pPr algn="ctr" defTabSz="423276" eaLnBrk="1" hangingPunct="1"/>
            <a:r>
              <a:rPr lang="en-US" sz="2222" b="1" dirty="0">
                <a:solidFill>
                  <a:prstClr val="black"/>
                </a:solidFill>
                <a:latin typeface="Calibri" panose="020F0502020204030204" pitchFamily="34" charset="0"/>
                <a:cs typeface="Calibri" panose="020F0502020204030204" pitchFamily="34" charset="0"/>
                <a:hlinkClick r:id="rId4"/>
              </a:rPr>
              <a:t>jezroj@rcbh.edu</a:t>
            </a:r>
            <a:endParaRPr lang="en-US" sz="2222" b="1" dirty="0">
              <a:solidFill>
                <a:prstClr val="black"/>
              </a:solidFill>
              <a:latin typeface="Calibri" panose="020F0502020204030204" pitchFamily="34" charset="0"/>
              <a:cs typeface="Calibri" panose="020F0502020204030204" pitchFamily="34" charset="0"/>
            </a:endParaRPr>
          </a:p>
          <a:p>
            <a:pPr algn="ctr" defTabSz="423276" eaLnBrk="1" hangingPunct="1"/>
            <a:endParaRPr lang="en-US" sz="2222" b="1" dirty="0">
              <a:solidFill>
                <a:prstClr val="black"/>
              </a:solidFill>
              <a:latin typeface="Calibri" panose="020F0502020204030204" pitchFamily="34" charset="0"/>
              <a:cs typeface="Calibri" panose="020F0502020204030204" pitchFamily="34" charset="0"/>
            </a:endParaRPr>
          </a:p>
          <a:p>
            <a:pPr algn="ctr" defTabSz="423276" eaLnBrk="1" hangingPunct="1"/>
            <a:endParaRPr lang="en-US" sz="2222" b="1" dirty="0">
              <a:solidFill>
                <a:prstClr val="black"/>
              </a:solidFill>
              <a:latin typeface="Calibri" panose="020F0502020204030204" pitchFamily="34" charset="0"/>
              <a:cs typeface="Calibri" panose="020F0502020204030204" pitchFamily="34" charset="0"/>
            </a:endParaRPr>
          </a:p>
          <a:p>
            <a:pPr algn="ctr" defTabSz="423276" eaLnBrk="1" hangingPunct="1"/>
            <a:r>
              <a:rPr lang="en-US" sz="2222" b="1" dirty="0">
                <a:solidFill>
                  <a:prstClr val="black"/>
                </a:solidFill>
                <a:latin typeface="Calibri" panose="020F0502020204030204" pitchFamily="34" charset="0"/>
                <a:cs typeface="Calibri" panose="020F0502020204030204" pitchFamily="34" charset="0"/>
              </a:rPr>
              <a:t>www.rcfbh.org  </a:t>
            </a:r>
            <a:endParaRPr lang="en-US" sz="1852" b="1" dirty="0">
              <a:solidFill>
                <a:prstClr val="black"/>
              </a:solidFill>
              <a:latin typeface="Calibri" panose="020F0502020204030204" pitchFamily="34" charset="0"/>
              <a:cs typeface="Calibri" panose="020F0502020204030204" pitchFamily="34" charset="0"/>
            </a:endParaRPr>
          </a:p>
        </p:txBody>
      </p:sp>
      <p:pic>
        <p:nvPicPr>
          <p:cNvPr id="5" name="Picture 5" descr="WAHEC 06">
            <a:extLst>
              <a:ext uri="{FF2B5EF4-FFF2-40B4-BE49-F238E27FC236}">
                <a16:creationId xmlns:a16="http://schemas.microsoft.com/office/drawing/2014/main" id="{64E4CDFC-228B-4047-AA52-6F80FFDAEE2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4904" y="433479"/>
            <a:ext cx="848114" cy="105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F43C175-ACA2-4B69-99EF-4EF603CC9E8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15780" y="488636"/>
            <a:ext cx="1048398" cy="1048398"/>
          </a:xfrm>
          <a:prstGeom prst="rect">
            <a:avLst/>
          </a:prstGeom>
        </p:spPr>
      </p:pic>
    </p:spTree>
    <p:extLst>
      <p:ext uri="{BB962C8B-B14F-4D97-AF65-F5344CB8AC3E}">
        <p14:creationId xmlns:p14="http://schemas.microsoft.com/office/powerpoint/2010/main" val="258671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75000"/>
                </a:srgbClr>
              </a:solidFill>
              <a:effectLst/>
              <a:uLnTx/>
              <a:uFillTx/>
              <a:latin typeface="Calibri"/>
              <a:ea typeface="+mn-ea"/>
              <a:cs typeface="+mn-cs"/>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593293" y="774607"/>
            <a:ext cx="11146247"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Looking Toward the Future</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The State and Regional AHEC Priorities in a Post-Pandemic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Kim Russell</a:t>
            </a: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Representative on Behalf of the new Tribal AHEC</a:t>
            </a: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066" y="221833"/>
            <a:ext cx="2217474" cy="705223"/>
          </a:xfrm>
          <a:prstGeom prst="rect">
            <a:avLst/>
          </a:prstGeom>
        </p:spPr>
      </p:pic>
    </p:spTree>
    <p:extLst>
      <p:ext uri="{BB962C8B-B14F-4D97-AF65-F5344CB8AC3E}">
        <p14:creationId xmlns:p14="http://schemas.microsoft.com/office/powerpoint/2010/main" val="1389718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2876" y="638660"/>
            <a:ext cx="11146247" cy="510909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Morning Breakout Sessions: </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Attend 2 of 3 Sessions</a:t>
            </a:r>
          </a:p>
          <a:p>
            <a:endParaRPr lang="en-US" sz="2400" b="1" dirty="0">
              <a:latin typeface="Verdana" panose="020B0604030504040204" pitchFamily="34" charset="0"/>
              <a:ea typeface="Verdana" panose="020B0604030504040204" pitchFamily="34" charset="0"/>
            </a:endParaRPr>
          </a:p>
          <a:p>
            <a:r>
              <a:rPr lang="en-US" sz="2200" dirty="0">
                <a:latin typeface="Verdana" panose="020B0604030504040204" pitchFamily="34" charset="0"/>
                <a:ea typeface="Verdana" panose="020B0604030504040204" pitchFamily="34" charset="0"/>
              </a:rPr>
              <a:t>Session #1: 10:45 – 11:30 am</a:t>
            </a:r>
          </a:p>
          <a:p>
            <a:r>
              <a:rPr lang="en-US" sz="2200" dirty="0">
                <a:latin typeface="Verdana" panose="020B0604030504040204" pitchFamily="34" charset="0"/>
                <a:ea typeface="Verdana" panose="020B0604030504040204" pitchFamily="34" charset="0"/>
              </a:rPr>
              <a:t>Session #2: 11:35 – 12:20 pm</a:t>
            </a:r>
          </a:p>
          <a:p>
            <a:endParaRPr lang="en-US" sz="2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Post Pandemic Vaccination Coverage: Workforce Intervention Strategies to Catch Kids Up</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Satya </a:t>
            </a:r>
            <a:r>
              <a:rPr lang="en-US" sz="1600" b="1" dirty="0" err="1">
                <a:latin typeface="Verdana" panose="020B0604030504040204" pitchFamily="34" charset="0"/>
                <a:ea typeface="Verdana" panose="020B0604030504040204" pitchFamily="34" charset="0"/>
              </a:rPr>
              <a:t>Sarma</a:t>
            </a:r>
            <a:r>
              <a:rPr lang="en-US" sz="1600" dirty="0">
                <a:latin typeface="Verdana" panose="020B0604030504040204" pitchFamily="34" charset="0"/>
                <a:ea typeface="Verdana" panose="020B0604030504040204" pitchFamily="34" charset="0"/>
              </a:rPr>
              <a:t>, AHCCCS</a:t>
            </a:r>
          </a:p>
          <a:p>
            <a:pPr marL="800100" lvl="1" indent="-342900">
              <a:buFont typeface="Arial" panose="020B0604020202020204" pitchFamily="34" charset="0"/>
              <a:buChar char="•"/>
            </a:pPr>
            <a:r>
              <a:rPr lang="en-US" sz="1600" b="1" dirty="0" err="1">
                <a:latin typeface="Verdana" panose="020B0604030504040204" pitchFamily="34" charset="0"/>
                <a:ea typeface="Verdana" panose="020B0604030504040204" pitchFamily="34" charset="0"/>
              </a:rPr>
              <a:t>Vijette</a:t>
            </a:r>
            <a:r>
              <a:rPr lang="en-US" sz="1600" b="1" dirty="0">
                <a:latin typeface="Verdana" panose="020B0604030504040204" pitchFamily="34" charset="0"/>
                <a:ea typeface="Verdana" panose="020B0604030504040204" pitchFamily="34" charset="0"/>
              </a:rPr>
              <a:t>, </a:t>
            </a:r>
            <a:r>
              <a:rPr lang="en-US" sz="1600" b="1" dirty="0" err="1">
                <a:latin typeface="Verdana" panose="020B0604030504040204" pitchFamily="34" charset="0"/>
                <a:ea typeface="Verdana" panose="020B0604030504040204" pitchFamily="34" charset="0"/>
              </a:rPr>
              <a:t>Saari</a:t>
            </a:r>
            <a:r>
              <a:rPr lang="en-US" sz="1600" dirty="0">
                <a:latin typeface="Verdana" panose="020B0604030504040204" pitchFamily="34" charset="0"/>
                <a:ea typeface="Verdana" panose="020B0604030504040204" pitchFamily="34" charset="0"/>
              </a:rPr>
              <a:t>, First Things First</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Jennifer </a:t>
            </a:r>
            <a:r>
              <a:rPr lang="en-US" sz="1600" b="1" dirty="0" err="1">
                <a:latin typeface="Verdana" panose="020B0604030504040204" pitchFamily="34" charset="0"/>
                <a:ea typeface="Verdana" panose="020B0604030504040204" pitchFamily="34" charset="0"/>
              </a:rPr>
              <a:t>Tinney</a:t>
            </a:r>
            <a:r>
              <a:rPr lang="en-US" sz="1600" dirty="0">
                <a:latin typeface="Verdana" panose="020B0604030504040204" pitchFamily="34" charset="0"/>
                <a:ea typeface="Verdana" panose="020B0604030504040204" pitchFamily="34" charset="0"/>
              </a:rPr>
              <a:t>, TAPI</a:t>
            </a:r>
          </a:p>
          <a:p>
            <a:pPr marL="800100" lvl="1" indent="-342900">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Clinical Rotations &amp; Enhancing Training Center Locations</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Wendy Redford</a:t>
            </a:r>
            <a:r>
              <a:rPr lang="en-US" sz="1600" dirty="0">
                <a:latin typeface="Verdana" panose="020B0604030504040204" pitchFamily="34" charset="0"/>
                <a:ea typeface="Verdana" panose="020B0604030504040204" pitchFamily="34" charset="0"/>
              </a:rPr>
              <a:t>, Wesley Community &amp; Health Centers</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Leveraging Telehealth in Medicaid During COVID: Look to the Future</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Sara </a:t>
            </a:r>
            <a:r>
              <a:rPr lang="en-US" sz="1600" b="1" dirty="0" err="1">
                <a:latin typeface="Verdana" panose="020B0604030504040204" pitchFamily="34" charset="0"/>
                <a:ea typeface="Verdana" panose="020B0604030504040204" pitchFamily="34" charset="0"/>
              </a:rPr>
              <a:t>Salek</a:t>
            </a:r>
            <a:r>
              <a:rPr lang="en-US" sz="1600" dirty="0">
                <a:latin typeface="Verdana" panose="020B0604030504040204" pitchFamily="34" charset="0"/>
                <a:ea typeface="Verdana" panose="020B0604030504040204" pitchFamily="34" charset="0"/>
              </a:rPr>
              <a:t>, AHCCCS</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Justin Bayless</a:t>
            </a:r>
            <a:r>
              <a:rPr lang="en-US" sz="1600" dirty="0">
                <a:latin typeface="Verdana" panose="020B0604030504040204" pitchFamily="34" charset="0"/>
                <a:ea typeface="Verdana" panose="020B0604030504040204" pitchFamily="34" charset="0"/>
              </a:rPr>
              <a:t>, Bayless Integrated Healthcare</a:t>
            </a:r>
            <a:endParaRPr lang="en-US" sz="2400" b="1"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6772" y="303097"/>
            <a:ext cx="2047738" cy="651242"/>
          </a:xfrm>
          <a:prstGeom prst="rect">
            <a:avLst/>
          </a:prstGeom>
        </p:spPr>
      </p:pic>
    </p:spTree>
    <p:extLst>
      <p:ext uri="{BB962C8B-B14F-4D97-AF65-F5344CB8AC3E}">
        <p14:creationId xmlns:p14="http://schemas.microsoft.com/office/powerpoint/2010/main" val="1633775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45151" y="77569"/>
            <a:ext cx="11146247" cy="433965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Lunch Break: 12:20 - 1:00pm</a:t>
            </a:r>
          </a:p>
          <a:p>
            <a:pPr algn="ctr"/>
            <a:r>
              <a:rPr lang="en-US" sz="2800" dirty="0">
                <a:latin typeface="Verdana" panose="020B0604030504040204" pitchFamily="34" charset="0"/>
                <a:ea typeface="Verdana" panose="020B0604030504040204" pitchFamily="34" charset="0"/>
              </a:rPr>
              <a:t>Please Return to Ballroom at 1:00pm</a:t>
            </a:r>
          </a:p>
          <a:p>
            <a:pPr algn="ctr"/>
            <a:r>
              <a:rPr lang="en-US" sz="2800" b="1" dirty="0">
                <a:latin typeface="Verdana" panose="020B0604030504040204" pitchFamily="34" charset="0"/>
                <a:ea typeface="Verdana" panose="020B0604030504040204" pitchFamily="34" charset="0"/>
              </a:rPr>
              <a:t>Thank You to Our Sponsors!</a:t>
            </a:r>
          </a:p>
          <a:p>
            <a:pPr algn="ctr"/>
            <a:endParaRPr lang="en-US" sz="28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p:txBody>
      </p:sp>
      <p:pic>
        <p:nvPicPr>
          <p:cNvPr id="12" name="Picture 11" descr="Logo&#10;&#10;Description automatically generated">
            <a:extLst>
              <a:ext uri="{FF2B5EF4-FFF2-40B4-BE49-F238E27FC236}">
                <a16:creationId xmlns:a16="http://schemas.microsoft.com/office/drawing/2014/main" id="{220E623B-3A45-44DF-8521-FDB96261D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276" y="2022460"/>
            <a:ext cx="4239261" cy="1285111"/>
          </a:xfrm>
          <a:prstGeom prst="rect">
            <a:avLst/>
          </a:prstGeom>
        </p:spPr>
      </p:pic>
      <p:pic>
        <p:nvPicPr>
          <p:cNvPr id="3" name="Picture 2">
            <a:extLst>
              <a:ext uri="{FF2B5EF4-FFF2-40B4-BE49-F238E27FC236}">
                <a16:creationId xmlns:a16="http://schemas.microsoft.com/office/drawing/2014/main" id="{F75C9F0E-87A4-49AF-AD97-B12CA7208A43}"/>
              </a:ext>
            </a:extLst>
          </p:cNvPr>
          <p:cNvPicPr>
            <a:picLocks noChangeAspect="1"/>
          </p:cNvPicPr>
          <p:nvPr/>
        </p:nvPicPr>
        <p:blipFill>
          <a:blip r:embed="rId3"/>
          <a:stretch>
            <a:fillRect/>
          </a:stretch>
        </p:blipFill>
        <p:spPr>
          <a:xfrm>
            <a:off x="8733183" y="2072860"/>
            <a:ext cx="3446513" cy="1376629"/>
          </a:xfrm>
          <a:prstGeom prst="rect">
            <a:avLst/>
          </a:prstGeom>
        </p:spPr>
      </p:pic>
      <p:pic>
        <p:nvPicPr>
          <p:cNvPr id="4" name="Picture 3">
            <a:extLst>
              <a:ext uri="{FF2B5EF4-FFF2-40B4-BE49-F238E27FC236}">
                <a16:creationId xmlns:a16="http://schemas.microsoft.com/office/drawing/2014/main" id="{7192104E-8213-47D0-839C-D1B98691CA18}"/>
              </a:ext>
            </a:extLst>
          </p:cNvPr>
          <p:cNvPicPr>
            <a:picLocks noChangeAspect="1"/>
          </p:cNvPicPr>
          <p:nvPr/>
        </p:nvPicPr>
        <p:blipFill>
          <a:blip r:embed="rId4"/>
          <a:stretch>
            <a:fillRect/>
          </a:stretch>
        </p:blipFill>
        <p:spPr>
          <a:xfrm>
            <a:off x="533177" y="2266415"/>
            <a:ext cx="2336484" cy="1069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710FAE3-5C3F-4203-A7F4-ED3A27D98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5890" y="3662792"/>
            <a:ext cx="2139821" cy="75607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884E5D2-A7BE-44B8-B071-CB56C71494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6454" y="3401032"/>
            <a:ext cx="2468348" cy="1538372"/>
          </a:xfrm>
          <a:prstGeom prst="rect">
            <a:avLst/>
          </a:prstGeom>
        </p:spPr>
      </p:pic>
      <p:pic>
        <p:nvPicPr>
          <p:cNvPr id="15" name="Picture 14" descr="Logo, company name&#10;&#10;Description automatically generated">
            <a:extLst>
              <a:ext uri="{FF2B5EF4-FFF2-40B4-BE49-F238E27FC236}">
                <a16:creationId xmlns:a16="http://schemas.microsoft.com/office/drawing/2014/main" id="{E044A13E-C094-458A-9B7D-44AA95E38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21600"/>
            <a:ext cx="2345635" cy="1172818"/>
          </a:xfrm>
          <a:prstGeom prst="rect">
            <a:avLst/>
          </a:prstGeom>
        </p:spPr>
      </p:pic>
      <p:pic>
        <p:nvPicPr>
          <p:cNvPr id="5" name="Picture 4">
            <a:extLst>
              <a:ext uri="{FF2B5EF4-FFF2-40B4-BE49-F238E27FC236}">
                <a16:creationId xmlns:a16="http://schemas.microsoft.com/office/drawing/2014/main" id="{22401604-AB62-4052-9A22-546354C14133}"/>
              </a:ext>
            </a:extLst>
          </p:cNvPr>
          <p:cNvPicPr>
            <a:picLocks noChangeAspect="1"/>
          </p:cNvPicPr>
          <p:nvPr/>
        </p:nvPicPr>
        <p:blipFill>
          <a:blip r:embed="rId8"/>
          <a:stretch>
            <a:fillRect/>
          </a:stretch>
        </p:blipFill>
        <p:spPr>
          <a:xfrm>
            <a:off x="3192843" y="4756751"/>
            <a:ext cx="1602867" cy="862171"/>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3866D3ED-F054-4998-B3AF-DFF1599C80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6450" y="4810995"/>
            <a:ext cx="2468348" cy="673187"/>
          </a:xfrm>
          <a:prstGeom prst="rect">
            <a:avLst/>
          </a:prstGeom>
        </p:spPr>
      </p:pic>
      <p:pic>
        <p:nvPicPr>
          <p:cNvPr id="17" name="Picture 16" descr="Logo, company name&#10;&#10;Description automatically generated">
            <a:extLst>
              <a:ext uri="{FF2B5EF4-FFF2-40B4-BE49-F238E27FC236}">
                <a16:creationId xmlns:a16="http://schemas.microsoft.com/office/drawing/2014/main" id="{001109F0-17F4-43D2-BAC7-B1A3873C3D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0039" y="4722325"/>
            <a:ext cx="1664729" cy="743579"/>
          </a:xfrm>
          <a:prstGeom prst="rect">
            <a:avLst/>
          </a:prstGeom>
        </p:spPr>
      </p:pic>
    </p:spTree>
    <p:extLst>
      <p:ext uri="{BB962C8B-B14F-4D97-AF65-F5344CB8AC3E}">
        <p14:creationId xmlns:p14="http://schemas.microsoft.com/office/powerpoint/2010/main" val="276530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98264" y="562781"/>
            <a:ext cx="11146247" cy="4924425"/>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rPr>
              <a:t>The American Rescue Plan Act: </a:t>
            </a:r>
          </a:p>
          <a:p>
            <a:r>
              <a:rPr lang="en-US" sz="2800" dirty="0">
                <a:latin typeface="Verdana" panose="020B0604030504040204" pitchFamily="34" charset="0"/>
                <a:ea typeface="Verdana" panose="020B0604030504040204" pitchFamily="34" charset="0"/>
              </a:rPr>
              <a:t>Unprecedented Opportunities to Invest in Public Health</a:t>
            </a:r>
            <a:endParaRPr lang="en-US" sz="2400"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b="1" dirty="0">
                <a:latin typeface="Verdana" panose="020B0604030504040204" pitchFamily="34" charset="0"/>
                <a:ea typeface="Verdana" panose="020B0604030504040204" pitchFamily="34" charset="0"/>
              </a:rPr>
              <a:t>Suzanne Pfister</a:t>
            </a:r>
            <a:r>
              <a:rPr lang="en-US" sz="2400" dirty="0">
                <a:latin typeface="Verdana" panose="020B0604030504040204" pitchFamily="34" charset="0"/>
                <a:ea typeface="Verdana" panose="020B0604030504040204" pitchFamily="34" charset="0"/>
              </a:rPr>
              <a:t>, President &amp; CEO, </a:t>
            </a:r>
            <a:r>
              <a:rPr lang="en-US" sz="2400" dirty="0" err="1">
                <a:latin typeface="Verdana" panose="020B0604030504040204" pitchFamily="34" charset="0"/>
                <a:ea typeface="Verdana" panose="020B0604030504040204" pitchFamily="34" charset="0"/>
              </a:rPr>
              <a:t>Vitalyst</a:t>
            </a:r>
            <a:r>
              <a:rPr lang="en-US" sz="2400" dirty="0">
                <a:latin typeface="Verdana" panose="020B0604030504040204" pitchFamily="34" charset="0"/>
                <a:ea typeface="Verdana" panose="020B0604030504040204" pitchFamily="34" charset="0"/>
              </a:rPr>
              <a:t> Health Foundation</a:t>
            </a:r>
            <a:endParaRPr lang="en-US" b="1"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037" y="105201"/>
            <a:ext cx="2217474" cy="705223"/>
          </a:xfrm>
          <a:prstGeom prst="rect">
            <a:avLst/>
          </a:prstGeom>
        </p:spPr>
      </p:pic>
      <p:pic>
        <p:nvPicPr>
          <p:cNvPr id="4098" name="Picture 2" descr="Suzanne Pfister leaves Dignity Health for CEO post at St. Luke's Health  Initiatives - Phoenix Business Journal">
            <a:extLst>
              <a:ext uri="{FF2B5EF4-FFF2-40B4-BE49-F238E27FC236}">
                <a16:creationId xmlns:a16="http://schemas.microsoft.com/office/drawing/2014/main" id="{3A498C1B-3D2C-4B7A-8FDC-DF2897A1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7" y="2021787"/>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530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descr="VHF-TitleScreenAlt-01.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79" name="Shape 79"/>
          <p:cNvSpPr txBox="1">
            <a:spLocks noGrp="1"/>
          </p:cNvSpPr>
          <p:nvPr>
            <p:ph type="ctrTitle"/>
          </p:nvPr>
        </p:nvSpPr>
        <p:spPr>
          <a:xfrm>
            <a:off x="2016460" y="1562439"/>
            <a:ext cx="7772400" cy="1470025"/>
          </a:xfrm>
          <a:prstGeom prst="rect">
            <a:avLst/>
          </a:prstGeom>
          <a:noFill/>
          <a:ln>
            <a:noFill/>
          </a:ln>
        </p:spPr>
        <p:txBody>
          <a:bodyPr spcFirstLastPara="1" wrap="square" lIns="91425" tIns="45700" rIns="91425" bIns="45700" anchor="t" anchorCtr="0">
            <a:noAutofit/>
          </a:bodyPr>
          <a:lstStyle/>
          <a:p>
            <a:pPr>
              <a:lnSpc>
                <a:spcPct val="90454"/>
              </a:lnSpc>
            </a:pPr>
            <a:r>
              <a:rPr lang="en-US"/>
              <a:t>The American Rescue Plan Act</a:t>
            </a:r>
            <a:br>
              <a:rPr lang="en-US"/>
            </a:br>
            <a:br>
              <a:rPr lang="en-US"/>
            </a:br>
            <a:r>
              <a:rPr lang="en-US"/>
              <a:t>How To Influence This </a:t>
            </a:r>
            <a:br>
              <a:rPr lang="en-US"/>
            </a:br>
            <a:r>
              <a:rPr lang="en-US"/>
              <a:t>“Once in a Generation” </a:t>
            </a:r>
            <a:br>
              <a:rPr lang="en-US"/>
            </a:br>
            <a:r>
              <a:rPr lang="en-US"/>
              <a:t>Funding Opportunity</a:t>
            </a:r>
          </a:p>
        </p:txBody>
      </p:sp>
      <p:pic>
        <p:nvPicPr>
          <p:cNvPr id="80" name="Shape 80" descr="VitalystLogo-GreyTag-FNL-CMYK.pdf"/>
          <p:cNvPicPr preferRelativeResize="0"/>
          <p:nvPr/>
        </p:nvPicPr>
        <p:blipFill rotWithShape="1">
          <a:blip r:embed="rId4">
            <a:alphaModFix/>
          </a:blip>
          <a:srcRect l="19986" t="30992" r="19951" b="31590"/>
          <a:stretch/>
        </p:blipFill>
        <p:spPr>
          <a:xfrm>
            <a:off x="2016461" y="5105288"/>
            <a:ext cx="2730133" cy="131423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is Vitalyst Health Foundation?</a:t>
            </a:r>
          </a:p>
        </p:txBody>
      </p:sp>
      <p:sp>
        <p:nvSpPr>
          <p:cNvPr id="3" name="Content Placeholder 2"/>
          <p:cNvSpPr>
            <a:spLocks noGrp="1"/>
          </p:cNvSpPr>
          <p:nvPr>
            <p:ph idx="1"/>
          </p:nvPr>
        </p:nvSpPr>
        <p:spPr>
          <a:xfrm>
            <a:off x="1872558" y="1090582"/>
            <a:ext cx="8229600" cy="4525963"/>
          </a:xfrm>
        </p:spPr>
        <p:txBody>
          <a:bodyPr/>
          <a:lstStyle/>
          <a:p>
            <a:pPr marL="0" indent="0" algn="ctr">
              <a:buNone/>
            </a:pPr>
            <a:r>
              <a:rPr lang="en-US"/>
              <a:t>Mission: To connect, support, and inform efforts that improve the health of individuals and communities in Arizona</a:t>
            </a:r>
          </a:p>
          <a:p>
            <a:pPr marL="0" indent="0">
              <a:buNone/>
            </a:pPr>
            <a:endParaRPr lang="en-US"/>
          </a:p>
          <a:p>
            <a:pPr lvl="1"/>
            <a:endParaRPr lang="en-US"/>
          </a:p>
          <a:p>
            <a:endParaRPr lang="en-US"/>
          </a:p>
          <a:p>
            <a:endParaRPr lang="en-US"/>
          </a:p>
        </p:txBody>
      </p:sp>
      <p:pic>
        <p:nvPicPr>
          <p:cNvPr id="4" name="Picture 2" descr="http://www.biotropico.com/web/wp-content/uploads/vi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821" y="2840312"/>
            <a:ext cx="5480359" cy="2278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4797A0-3BE3-4E76-A4AF-7DB930045E05}"/>
              </a:ext>
            </a:extLst>
          </p:cNvPr>
          <p:cNvSpPr txBox="1"/>
          <p:nvPr/>
        </p:nvSpPr>
        <p:spPr>
          <a:xfrm>
            <a:off x="2089842" y="5118605"/>
            <a:ext cx="8550998" cy="954107"/>
          </a:xfrm>
          <a:prstGeom prst="rect">
            <a:avLst/>
          </a:prstGeom>
          <a:noFill/>
        </p:spPr>
        <p:txBody>
          <a:bodyPr wrap="square" rtlCol="0">
            <a:spAutoFit/>
          </a:bodyPr>
          <a:lstStyle/>
          <a:p>
            <a:pPr algn="ctr">
              <a:buClr>
                <a:srgbClr val="000000"/>
              </a:buClr>
            </a:pPr>
            <a:r>
              <a:rPr lang="en-US" sz="2800" kern="0">
                <a:solidFill>
                  <a:srgbClr val="000000"/>
                </a:solidFill>
                <a:latin typeface="Arial"/>
                <a:cs typeface="Arial"/>
                <a:sym typeface="Arial"/>
              </a:rPr>
              <a:t>All individuals and communities in Arizona                   are healthy and resilient</a:t>
            </a:r>
          </a:p>
        </p:txBody>
      </p:sp>
    </p:spTree>
    <p:extLst>
      <p:ext uri="{BB962C8B-B14F-4D97-AF65-F5344CB8AC3E}">
        <p14:creationId xmlns:p14="http://schemas.microsoft.com/office/powerpoint/2010/main" val="2503251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Vitalyst Goals</a:t>
            </a:r>
          </a:p>
        </p:txBody>
      </p:sp>
      <p:graphicFrame>
        <p:nvGraphicFramePr>
          <p:cNvPr id="5" name="Content Placeholder 2">
            <a:extLst>
              <a:ext uri="{FF2B5EF4-FFF2-40B4-BE49-F238E27FC236}">
                <a16:creationId xmlns:a16="http://schemas.microsoft.com/office/drawing/2014/main" id="{FECD0BD5-BD6E-44BD-BDE5-3EC747E2F1C3}"/>
              </a:ext>
            </a:extLst>
          </p:cNvPr>
          <p:cNvGraphicFramePr>
            <a:graphicFrameLocks noGrp="1"/>
          </p:cNvGraphicFramePr>
          <p:nvPr>
            <p:ph idx="1"/>
          </p:nvPr>
        </p:nvGraphicFramePr>
        <p:xfrm>
          <a:off x="1981200" y="1024129"/>
          <a:ext cx="8458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79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D246-543C-40B9-A813-7D8EE1992111}"/>
              </a:ext>
            </a:extLst>
          </p:cNvPr>
          <p:cNvSpPr>
            <a:spLocks noGrp="1"/>
          </p:cNvSpPr>
          <p:nvPr>
            <p:ph type="title"/>
          </p:nvPr>
        </p:nvSpPr>
        <p:spPr>
          <a:xfrm>
            <a:off x="535378" y="180073"/>
            <a:ext cx="8154696" cy="1077653"/>
          </a:xfrm>
        </p:spPr>
        <p:txBody>
          <a:bodyPr>
            <a:normAutofit/>
          </a:bodyPr>
          <a:lstStyle/>
          <a:p>
            <a:r>
              <a:rPr lang="en-US" sz="6000" dirty="0">
                <a:solidFill>
                  <a:schemeClr val="accent2">
                    <a:lumMod val="60000"/>
                    <a:lumOff val="40000"/>
                  </a:schemeClr>
                </a:solidFill>
              </a:rPr>
              <a:t>Silver Sponsors</a:t>
            </a:r>
          </a:p>
        </p:txBody>
      </p:sp>
      <p:sp>
        <p:nvSpPr>
          <p:cNvPr id="7" name="Rectangle 6"/>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9" name="Rectangle 8"/>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9F3F0B68-562B-4961-8AD5-B63F9F262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148" y="298548"/>
            <a:ext cx="2217474" cy="70522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B647F047-FC56-40E3-8BD1-AE31C3A51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39" y="2762527"/>
            <a:ext cx="3772487" cy="133294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5426A73-20E6-4327-B962-D2350EF3C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095" y="2058744"/>
            <a:ext cx="4686355" cy="2920722"/>
          </a:xfrm>
          <a:prstGeom prst="rect">
            <a:avLst/>
          </a:prstGeom>
        </p:spPr>
      </p:pic>
    </p:spTree>
    <p:extLst>
      <p:ext uri="{BB962C8B-B14F-4D97-AF65-F5344CB8AC3E}">
        <p14:creationId xmlns:p14="http://schemas.microsoft.com/office/powerpoint/2010/main" val="1803243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2962" y="512419"/>
            <a:ext cx="5099379" cy="5147726"/>
          </a:xfrm>
          <a:prstGeom prst="rect">
            <a:avLst/>
          </a:prstGeom>
        </p:spPr>
      </p:pic>
    </p:spTree>
    <p:extLst>
      <p:ext uri="{BB962C8B-B14F-4D97-AF65-F5344CB8AC3E}">
        <p14:creationId xmlns:p14="http://schemas.microsoft.com/office/powerpoint/2010/main" val="22834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FC1D-95DF-4E1D-9CA0-A9F735E6965B}"/>
              </a:ext>
            </a:extLst>
          </p:cNvPr>
          <p:cNvSpPr>
            <a:spLocks noGrp="1"/>
          </p:cNvSpPr>
          <p:nvPr>
            <p:ph type="title"/>
          </p:nvPr>
        </p:nvSpPr>
        <p:spPr/>
        <p:txBody>
          <a:bodyPr/>
          <a:lstStyle/>
          <a:p>
            <a:r>
              <a:rPr lang="en-US"/>
              <a:t>Today’s Presentation</a:t>
            </a:r>
          </a:p>
        </p:txBody>
      </p:sp>
      <p:graphicFrame>
        <p:nvGraphicFramePr>
          <p:cNvPr id="5" name="Text Placeholder 2">
            <a:extLst>
              <a:ext uri="{FF2B5EF4-FFF2-40B4-BE49-F238E27FC236}">
                <a16:creationId xmlns:a16="http://schemas.microsoft.com/office/drawing/2014/main" id="{23D0F57C-5F90-49DA-9847-E703E3DE7C30}"/>
              </a:ext>
            </a:extLst>
          </p:cNvPr>
          <p:cNvGraphicFramePr/>
          <p:nvPr/>
        </p:nvGraphicFramePr>
        <p:xfrm>
          <a:off x="1907721" y="146718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826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DA61-A880-4E0D-9AEE-7082C63A6855}"/>
              </a:ext>
            </a:extLst>
          </p:cNvPr>
          <p:cNvSpPr>
            <a:spLocks noGrp="1"/>
          </p:cNvSpPr>
          <p:nvPr>
            <p:ph type="title"/>
          </p:nvPr>
        </p:nvSpPr>
        <p:spPr/>
        <p:txBody>
          <a:bodyPr/>
          <a:lstStyle/>
          <a:p>
            <a:r>
              <a:rPr lang="en-US"/>
              <a:t>The American Rescue Plan Act</a:t>
            </a:r>
          </a:p>
        </p:txBody>
      </p:sp>
      <p:graphicFrame>
        <p:nvGraphicFramePr>
          <p:cNvPr id="5" name="Text Placeholder 2">
            <a:extLst>
              <a:ext uri="{FF2B5EF4-FFF2-40B4-BE49-F238E27FC236}">
                <a16:creationId xmlns:a16="http://schemas.microsoft.com/office/drawing/2014/main" id="{4F9CC3C3-761E-4A7C-893C-FF1D6E661A15}"/>
              </a:ext>
            </a:extLst>
          </p:cNvPr>
          <p:cNvGraphicFramePr/>
          <p:nvPr/>
        </p:nvGraphicFramePr>
        <p:xfrm>
          <a:off x="1981200" y="96924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4850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C5B4-26B8-46DB-96ED-292A792AE1BE}"/>
              </a:ext>
            </a:extLst>
          </p:cNvPr>
          <p:cNvSpPr>
            <a:spLocks noGrp="1"/>
          </p:cNvSpPr>
          <p:nvPr>
            <p:ph type="title"/>
          </p:nvPr>
        </p:nvSpPr>
        <p:spPr>
          <a:xfrm>
            <a:off x="1981200" y="274638"/>
            <a:ext cx="8229600" cy="1143000"/>
          </a:xfrm>
        </p:spPr>
        <p:txBody>
          <a:bodyPr wrap="square" anchor="t">
            <a:normAutofit/>
          </a:bodyPr>
          <a:lstStyle/>
          <a:p>
            <a:pPr>
              <a:lnSpc>
                <a:spcPct val="90000"/>
              </a:lnSpc>
            </a:pPr>
            <a:r>
              <a:rPr lang="en-US" sz="3700"/>
              <a:t>The American Rescue Plan (ARP) </a:t>
            </a:r>
            <a:br>
              <a:rPr lang="en-US" sz="3700"/>
            </a:br>
            <a:r>
              <a:rPr lang="en-US" sz="3700"/>
              <a:t>and Arizona</a:t>
            </a:r>
          </a:p>
        </p:txBody>
      </p:sp>
      <p:sp>
        <p:nvSpPr>
          <p:cNvPr id="3" name="Text Placeholder 2">
            <a:extLst>
              <a:ext uri="{FF2B5EF4-FFF2-40B4-BE49-F238E27FC236}">
                <a16:creationId xmlns:a16="http://schemas.microsoft.com/office/drawing/2014/main" id="{0158D4D8-8110-4A89-A396-AC3A5313A57F}"/>
              </a:ext>
            </a:extLst>
          </p:cNvPr>
          <p:cNvSpPr>
            <a:spLocks noGrp="1"/>
          </p:cNvSpPr>
          <p:nvPr>
            <p:ph type="body" idx="1"/>
          </p:nvPr>
        </p:nvSpPr>
        <p:spPr>
          <a:xfrm>
            <a:off x="2083052" y="1360378"/>
            <a:ext cx="8025897" cy="4525963"/>
          </a:xfrm>
        </p:spPr>
        <p:txBody>
          <a:bodyPr wrap="square" anchor="t">
            <a:normAutofit/>
          </a:bodyPr>
          <a:lstStyle/>
          <a:p>
            <a:pPr marL="25400" indent="0">
              <a:lnSpc>
                <a:spcPct val="90000"/>
              </a:lnSpc>
              <a:buNone/>
            </a:pPr>
            <a:r>
              <a:rPr lang="en-US"/>
              <a:t>$24.5 billion coming to Arizona:</a:t>
            </a:r>
          </a:p>
          <a:p>
            <a:pPr>
              <a:lnSpc>
                <a:spcPct val="90000"/>
              </a:lnSpc>
            </a:pPr>
            <a:r>
              <a:rPr lang="en-US"/>
              <a:t>$12.2 billion to the state</a:t>
            </a:r>
          </a:p>
          <a:p>
            <a:pPr>
              <a:lnSpc>
                <a:spcPct val="90000"/>
              </a:lnSpc>
            </a:pPr>
            <a:r>
              <a:rPr lang="en-US"/>
              <a:t>$2.6 billion to local levels</a:t>
            </a:r>
          </a:p>
          <a:p>
            <a:pPr>
              <a:lnSpc>
                <a:spcPct val="90000"/>
              </a:lnSpc>
            </a:pPr>
            <a:r>
              <a:rPr lang="en-US"/>
              <a:t>1.2 billion in business aid</a:t>
            </a:r>
          </a:p>
          <a:p>
            <a:pPr>
              <a:lnSpc>
                <a:spcPct val="90000"/>
              </a:lnSpc>
            </a:pPr>
            <a:r>
              <a:rPr lang="en-US"/>
              <a:t>$8.5 billion in direct stimulus payments</a:t>
            </a:r>
          </a:p>
        </p:txBody>
      </p:sp>
      <p:pic>
        <p:nvPicPr>
          <p:cNvPr id="5" name="Picture 4" descr="A group of people holding signs&#10;&#10;Description automatically generated">
            <a:extLst>
              <a:ext uri="{FF2B5EF4-FFF2-40B4-BE49-F238E27FC236}">
                <a16:creationId xmlns:a16="http://schemas.microsoft.com/office/drawing/2014/main" id="{1C46968D-D559-4447-985D-21DDC9BBB68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65144" y="3732539"/>
            <a:ext cx="5509035" cy="2780076"/>
          </a:xfrm>
          <a:prstGeom prst="rect">
            <a:avLst/>
          </a:prstGeom>
        </p:spPr>
      </p:pic>
    </p:spTree>
    <p:extLst>
      <p:ext uri="{BB962C8B-B14F-4D97-AF65-F5344CB8AC3E}">
        <p14:creationId xmlns:p14="http://schemas.microsoft.com/office/powerpoint/2010/main" val="2642397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902D-D2A0-4F41-AF0E-979DE4E3EBDA}"/>
              </a:ext>
            </a:extLst>
          </p:cNvPr>
          <p:cNvSpPr>
            <a:spLocks noGrp="1"/>
          </p:cNvSpPr>
          <p:nvPr>
            <p:ph type="title"/>
          </p:nvPr>
        </p:nvSpPr>
        <p:spPr/>
        <p:txBody>
          <a:bodyPr/>
          <a:lstStyle/>
          <a:p>
            <a:r>
              <a:rPr lang="en-US"/>
              <a:t>Vitalyst Research </a:t>
            </a:r>
          </a:p>
        </p:txBody>
      </p:sp>
      <p:sp>
        <p:nvSpPr>
          <p:cNvPr id="3" name="Text Placeholder 2">
            <a:extLst>
              <a:ext uri="{FF2B5EF4-FFF2-40B4-BE49-F238E27FC236}">
                <a16:creationId xmlns:a16="http://schemas.microsoft.com/office/drawing/2014/main" id="{4C70ED4C-0C40-40C5-A251-B874BBF6A3DB}"/>
              </a:ext>
            </a:extLst>
          </p:cNvPr>
          <p:cNvSpPr>
            <a:spLocks noGrp="1"/>
          </p:cNvSpPr>
          <p:nvPr>
            <p:ph type="body" idx="1"/>
          </p:nvPr>
        </p:nvSpPr>
        <p:spPr>
          <a:xfrm>
            <a:off x="1674771" y="1086939"/>
            <a:ext cx="8229600" cy="4525963"/>
          </a:xfrm>
        </p:spPr>
        <p:txBody>
          <a:bodyPr/>
          <a:lstStyle/>
          <a:p>
            <a:pPr marL="25400" indent="0">
              <a:buNone/>
            </a:pPr>
            <a:r>
              <a:rPr lang="en-US"/>
              <a:t>Consultant team interviewed/surveyed state agency leaders, counties, and 20 largest cities</a:t>
            </a:r>
          </a:p>
          <a:p>
            <a:pPr lvl="1"/>
            <a:r>
              <a:rPr lang="en-US"/>
              <a:t>How they were going to spend the ARPA money</a:t>
            </a:r>
          </a:p>
          <a:p>
            <a:pPr lvl="1"/>
            <a:r>
              <a:rPr lang="en-US"/>
              <a:t>What kinds of disparities they would address</a:t>
            </a:r>
          </a:p>
          <a:p>
            <a:pPr lvl="1"/>
            <a:r>
              <a:rPr lang="en-US"/>
              <a:t>Would the public be consulted</a:t>
            </a:r>
          </a:p>
          <a:p>
            <a:pPr lvl="1"/>
            <a:r>
              <a:rPr lang="en-US"/>
              <a:t>Sharing best practices</a:t>
            </a:r>
          </a:p>
          <a:p>
            <a:pPr lvl="1"/>
            <a:r>
              <a:rPr lang="en-US"/>
              <a:t>How would they analyze the                                    impacts</a:t>
            </a:r>
          </a:p>
          <a:p>
            <a:pPr lvl="1"/>
            <a:endParaRPr lang="en-US"/>
          </a:p>
        </p:txBody>
      </p:sp>
      <p:pic>
        <p:nvPicPr>
          <p:cNvPr id="5" name="Picture 4" descr="A picture containing icon&#10;&#10;Description automatically generated">
            <a:extLst>
              <a:ext uri="{FF2B5EF4-FFF2-40B4-BE49-F238E27FC236}">
                <a16:creationId xmlns:a16="http://schemas.microsoft.com/office/drawing/2014/main" id="{1ACE16F8-793B-4795-B46D-63B52067E47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86964" y="3116132"/>
            <a:ext cx="3259226" cy="3374568"/>
          </a:xfrm>
          <a:prstGeom prst="rect">
            <a:avLst/>
          </a:prstGeom>
        </p:spPr>
      </p:pic>
    </p:spTree>
    <p:extLst>
      <p:ext uri="{BB962C8B-B14F-4D97-AF65-F5344CB8AC3E}">
        <p14:creationId xmlns:p14="http://schemas.microsoft.com/office/powerpoint/2010/main" val="4293620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cietyhealth.vcu.edu/media/society-health/pdf/LE-Map-Phoenix-Pur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91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2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7606" y="420849"/>
            <a:ext cx="8888680" cy="615553"/>
          </a:xfrm>
          <a:prstGeom prst="rect">
            <a:avLst/>
          </a:prstGeom>
        </p:spPr>
        <p:txBody>
          <a:bodyPr wrap="square">
            <a:spAutoFit/>
          </a:bodyPr>
          <a:lstStyle/>
          <a:p>
            <a:pPr>
              <a:buClr>
                <a:srgbClr val="000000"/>
              </a:buClr>
            </a:pPr>
            <a:r>
              <a:rPr lang="en-US" sz="2000" b="1" kern="0" dirty="0">
                <a:solidFill>
                  <a:prstClr val="black"/>
                </a:solidFill>
                <a:latin typeface="Arial"/>
                <a:cs typeface="Arial"/>
                <a:sym typeface="Arial"/>
              </a:rPr>
              <a:t>The average life expectancy in the US and Arizona is </a:t>
            </a:r>
            <a:r>
              <a:rPr lang="en-US" sz="2000" b="1" kern="0" dirty="0">
                <a:solidFill>
                  <a:srgbClr val="25408F"/>
                </a:solidFill>
                <a:latin typeface="Arial"/>
                <a:cs typeface="Arial"/>
                <a:sym typeface="Arial"/>
              </a:rPr>
              <a:t>78.7</a:t>
            </a:r>
            <a:r>
              <a:rPr lang="en-US" sz="2000" b="1" kern="0" dirty="0">
                <a:solidFill>
                  <a:prstClr val="black"/>
                </a:solidFill>
                <a:latin typeface="Arial"/>
                <a:cs typeface="Arial"/>
                <a:sym typeface="Arial"/>
              </a:rPr>
              <a:t> years.</a:t>
            </a:r>
          </a:p>
          <a:p>
            <a:pPr>
              <a:buClr>
                <a:srgbClr val="000000"/>
              </a:buClr>
            </a:pPr>
            <a:r>
              <a:rPr lang="en-US" sz="1400" kern="0" dirty="0">
                <a:solidFill>
                  <a:prstClr val="black"/>
                </a:solidFill>
                <a:latin typeface="Arial"/>
                <a:cs typeface="Arial"/>
                <a:sym typeface="Arial"/>
              </a:rPr>
              <a:t>Six of the state’s counties fall below the nation average life expectancy of 78.7 years.  </a:t>
            </a:r>
          </a:p>
        </p:txBody>
      </p:sp>
      <p:sp>
        <p:nvSpPr>
          <p:cNvPr id="7" name="TextBox 6"/>
          <p:cNvSpPr txBox="1"/>
          <p:nvPr/>
        </p:nvSpPr>
        <p:spPr>
          <a:xfrm>
            <a:off x="1524000" y="5754531"/>
            <a:ext cx="4668742" cy="276999"/>
          </a:xfrm>
          <a:prstGeom prst="rect">
            <a:avLst/>
          </a:prstGeom>
          <a:noFill/>
        </p:spPr>
        <p:txBody>
          <a:bodyPr wrap="square" rtlCol="0">
            <a:spAutoFit/>
          </a:bodyPr>
          <a:lstStyle/>
          <a:p>
            <a:pPr>
              <a:buClr>
                <a:srgbClr val="000000"/>
              </a:buClr>
            </a:pPr>
            <a:r>
              <a:rPr lang="en-US" sz="1200" b="1" kern="0" dirty="0">
                <a:solidFill>
                  <a:srgbClr val="464646"/>
                </a:solidFill>
                <a:latin typeface="Open Sans" panose="020B0606030504020204" pitchFamily="34" charset="0"/>
                <a:cs typeface="Arial"/>
                <a:sym typeface="Arial"/>
              </a:rPr>
              <a:t>Data Source: National Center for Health Statistics. 2021</a:t>
            </a:r>
            <a:endParaRPr lang="en-US" sz="1200" b="1" kern="0" dirty="0">
              <a:solidFill>
                <a:prstClr val="black"/>
              </a:solidFill>
              <a:latin typeface="Arial"/>
              <a:cs typeface="Arial"/>
              <a:sym typeface="Arial"/>
            </a:endParaRPr>
          </a:p>
        </p:txBody>
      </p:sp>
      <p:pic>
        <p:nvPicPr>
          <p:cNvPr id="6" name="Picture 5" descr="Map&#10;&#10;Description automatically generated">
            <a:extLst>
              <a:ext uri="{FF2B5EF4-FFF2-40B4-BE49-F238E27FC236}">
                <a16:creationId xmlns:a16="http://schemas.microsoft.com/office/drawing/2014/main" id="{F5FDECEF-5F87-4F1D-8E2E-FF4557B3FF67}"/>
              </a:ext>
            </a:extLst>
          </p:cNvPr>
          <p:cNvPicPr>
            <a:picLocks noChangeAspect="1"/>
          </p:cNvPicPr>
          <p:nvPr/>
        </p:nvPicPr>
        <p:blipFill>
          <a:blip r:embed="rId3"/>
          <a:stretch>
            <a:fillRect/>
          </a:stretch>
        </p:blipFill>
        <p:spPr>
          <a:xfrm>
            <a:off x="6591946" y="1539494"/>
            <a:ext cx="4066850" cy="3418096"/>
          </a:xfrm>
          <a:prstGeom prst="rect">
            <a:avLst/>
          </a:prstGeom>
        </p:spPr>
      </p:pic>
      <p:pic>
        <p:nvPicPr>
          <p:cNvPr id="9" name="Picture 8" descr="Company name&#10;&#10;Description automatically generated with low confidence">
            <a:extLst>
              <a:ext uri="{FF2B5EF4-FFF2-40B4-BE49-F238E27FC236}">
                <a16:creationId xmlns:a16="http://schemas.microsoft.com/office/drawing/2014/main" id="{5B641EFF-412A-4766-BD7C-31F81AF13F48}"/>
              </a:ext>
            </a:extLst>
          </p:cNvPr>
          <p:cNvPicPr>
            <a:picLocks noChangeAspect="1"/>
          </p:cNvPicPr>
          <p:nvPr/>
        </p:nvPicPr>
        <p:blipFill>
          <a:blip r:embed="rId4"/>
          <a:stretch>
            <a:fillRect/>
          </a:stretch>
        </p:blipFill>
        <p:spPr>
          <a:xfrm>
            <a:off x="6591946" y="4957591"/>
            <a:ext cx="2995532" cy="818779"/>
          </a:xfrm>
          <a:prstGeom prst="rect">
            <a:avLst/>
          </a:prstGeom>
        </p:spPr>
      </p:pic>
      <p:pic>
        <p:nvPicPr>
          <p:cNvPr id="10" name="Picture 9" descr="Table&#10;&#10;Description automatically generated">
            <a:extLst>
              <a:ext uri="{FF2B5EF4-FFF2-40B4-BE49-F238E27FC236}">
                <a16:creationId xmlns:a16="http://schemas.microsoft.com/office/drawing/2014/main" id="{C470E525-370D-4C2E-902F-322F0826D2C1}"/>
              </a:ext>
            </a:extLst>
          </p:cNvPr>
          <p:cNvPicPr>
            <a:picLocks noChangeAspect="1"/>
          </p:cNvPicPr>
          <p:nvPr/>
        </p:nvPicPr>
        <p:blipFill>
          <a:blip r:embed="rId5"/>
          <a:stretch>
            <a:fillRect/>
          </a:stretch>
        </p:blipFill>
        <p:spPr>
          <a:xfrm>
            <a:off x="2707805" y="1239628"/>
            <a:ext cx="2695575" cy="4236875"/>
          </a:xfrm>
          <a:prstGeom prst="rect">
            <a:avLst/>
          </a:prstGeom>
        </p:spPr>
      </p:pic>
    </p:spTree>
    <p:extLst>
      <p:ext uri="{BB962C8B-B14F-4D97-AF65-F5344CB8AC3E}">
        <p14:creationId xmlns:p14="http://schemas.microsoft.com/office/powerpoint/2010/main" val="3130159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163" t="5075" r="28058" b="5075"/>
          <a:stretch/>
        </p:blipFill>
        <p:spPr bwMode="auto">
          <a:xfrm>
            <a:off x="2007478" y="1750629"/>
            <a:ext cx="3345919" cy="385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50169" y="398115"/>
            <a:ext cx="8888680" cy="1015663"/>
          </a:xfrm>
          <a:prstGeom prst="rect">
            <a:avLst/>
          </a:prstGeom>
        </p:spPr>
        <p:txBody>
          <a:bodyPr wrap="square">
            <a:spAutoFit/>
          </a:bodyPr>
          <a:lstStyle/>
          <a:p>
            <a:pPr>
              <a:buClr>
                <a:srgbClr val="000000"/>
              </a:buClr>
            </a:pPr>
            <a:r>
              <a:rPr lang="en-US" sz="2000" b="1" kern="0">
                <a:solidFill>
                  <a:srgbClr val="000000"/>
                </a:solidFill>
                <a:latin typeface="Arial"/>
                <a:cs typeface="Arial"/>
                <a:sym typeface="Arial"/>
              </a:rPr>
              <a:t>Social vulnerability index (SVI) ranks communities by social factors and estimates readiness or vulnerability in the event of an emergency. The closer to </a:t>
            </a:r>
            <a:r>
              <a:rPr lang="en-US" sz="2000" b="1" kern="0">
                <a:solidFill>
                  <a:srgbClr val="C0504D"/>
                </a:solidFill>
                <a:latin typeface="Arial"/>
                <a:cs typeface="Arial"/>
                <a:sym typeface="Arial"/>
              </a:rPr>
              <a:t>1 indicates the highest risk</a:t>
            </a:r>
            <a:r>
              <a:rPr lang="en-US" sz="2000" b="1" kern="0">
                <a:solidFill>
                  <a:srgbClr val="000000"/>
                </a:solidFill>
                <a:latin typeface="Arial"/>
                <a:cs typeface="Arial"/>
                <a:sym typeface="Arial"/>
              </a:rPr>
              <a:t>.</a:t>
            </a:r>
          </a:p>
        </p:txBody>
      </p:sp>
      <p:graphicFrame>
        <p:nvGraphicFramePr>
          <p:cNvPr id="3" name="Table 2"/>
          <p:cNvGraphicFramePr>
            <a:graphicFrameLocks noGrp="1"/>
          </p:cNvGraphicFramePr>
          <p:nvPr/>
        </p:nvGraphicFramePr>
        <p:xfrm>
          <a:off x="6357256" y="1951680"/>
          <a:ext cx="4096140" cy="4000375"/>
        </p:xfrm>
        <a:graphic>
          <a:graphicData uri="http://schemas.openxmlformats.org/drawingml/2006/table">
            <a:tbl>
              <a:tblPr firstRow="1" bandRow="1">
                <a:tableStyleId>{8A107856-5554-42FB-B03E-39F5DBC370BA}</a:tableStyleId>
              </a:tblPr>
              <a:tblGrid>
                <a:gridCol w="2048070">
                  <a:extLst>
                    <a:ext uri="{9D8B030D-6E8A-4147-A177-3AD203B41FA5}">
                      <a16:colId xmlns:a16="http://schemas.microsoft.com/office/drawing/2014/main" val="20000"/>
                    </a:ext>
                  </a:extLst>
                </a:gridCol>
                <a:gridCol w="2048070">
                  <a:extLst>
                    <a:ext uri="{9D8B030D-6E8A-4147-A177-3AD203B41FA5}">
                      <a16:colId xmlns:a16="http://schemas.microsoft.com/office/drawing/2014/main" val="20001"/>
                    </a:ext>
                  </a:extLst>
                </a:gridCol>
              </a:tblGrid>
              <a:tr h="879751">
                <a:tc>
                  <a:txBody>
                    <a:bodyPr/>
                    <a:lstStyle/>
                    <a:p>
                      <a:pPr algn="ctr"/>
                      <a:r>
                        <a:rPr lang="en-US"/>
                        <a:t>Socioeconomic Status</a:t>
                      </a:r>
                    </a:p>
                  </a:txBody>
                  <a:tcPr/>
                </a:tc>
                <a:tc>
                  <a:txBody>
                    <a:bodyPr/>
                    <a:lstStyle/>
                    <a:p>
                      <a:pPr marL="285750" indent="-285750">
                        <a:buFont typeface="Arial" panose="020B0604020202020204" pitchFamily="34" charset="0"/>
                        <a:buChar char="•"/>
                      </a:pPr>
                      <a:r>
                        <a:rPr lang="en-US" sz="1200"/>
                        <a:t>Below</a:t>
                      </a:r>
                      <a:r>
                        <a:rPr lang="en-US" sz="1200" baseline="0"/>
                        <a:t> Poverty</a:t>
                      </a:r>
                    </a:p>
                    <a:p>
                      <a:pPr marL="285750" indent="-285750">
                        <a:buFont typeface="Arial" panose="020B0604020202020204" pitchFamily="34" charset="0"/>
                        <a:buChar char="•"/>
                      </a:pPr>
                      <a:r>
                        <a:rPr lang="en-US" sz="1200" baseline="0"/>
                        <a:t>Unemployed</a:t>
                      </a:r>
                    </a:p>
                    <a:p>
                      <a:pPr marL="285750" indent="-285750">
                        <a:buFont typeface="Arial" panose="020B0604020202020204" pitchFamily="34" charset="0"/>
                        <a:buChar char="•"/>
                      </a:pPr>
                      <a:r>
                        <a:rPr lang="en-US" sz="1200" baseline="0"/>
                        <a:t>Income</a:t>
                      </a:r>
                    </a:p>
                    <a:p>
                      <a:pPr marL="285750" indent="-285750">
                        <a:buFont typeface="Arial" panose="020B0604020202020204" pitchFamily="34" charset="0"/>
                        <a:buChar char="•"/>
                      </a:pPr>
                      <a:r>
                        <a:rPr lang="en-US" sz="1200" baseline="0"/>
                        <a:t>No High School Diploma</a:t>
                      </a:r>
                      <a:endParaRPr lang="en-US" sz="1200"/>
                    </a:p>
                  </a:txBody>
                  <a:tcPr/>
                </a:tc>
                <a:extLst>
                  <a:ext uri="{0D108BD9-81ED-4DB2-BD59-A6C34878D82A}">
                    <a16:rowId xmlns:a16="http://schemas.microsoft.com/office/drawing/2014/main" val="10000"/>
                  </a:ext>
                </a:extLst>
              </a:tr>
              <a:tr h="1092530">
                <a:tc>
                  <a:txBody>
                    <a:bodyPr/>
                    <a:lstStyle/>
                    <a:p>
                      <a:pPr algn="ctr"/>
                      <a:r>
                        <a:rPr lang="en-US" b="1"/>
                        <a:t>Household Composition &amp; Disability</a:t>
                      </a:r>
                    </a:p>
                  </a:txBody>
                  <a:tcPr/>
                </a:tc>
                <a:tc>
                  <a:txBody>
                    <a:bodyPr/>
                    <a:lstStyle/>
                    <a:p>
                      <a:pPr marL="285750" indent="-285750">
                        <a:buFont typeface="Arial" panose="020B0604020202020204" pitchFamily="34" charset="0"/>
                        <a:buChar char="•"/>
                      </a:pPr>
                      <a:r>
                        <a:rPr lang="en-US" sz="1200" b="1"/>
                        <a:t>Aged 65 or Older</a:t>
                      </a:r>
                    </a:p>
                    <a:p>
                      <a:pPr marL="285750" indent="-285750">
                        <a:buFont typeface="Arial" panose="020B0604020202020204" pitchFamily="34" charset="0"/>
                        <a:buChar char="•"/>
                      </a:pPr>
                      <a:r>
                        <a:rPr lang="en-US" sz="1200" b="1"/>
                        <a:t>Aged 17</a:t>
                      </a:r>
                      <a:r>
                        <a:rPr lang="en-US" sz="1200" b="1" baseline="0"/>
                        <a:t> or Younger</a:t>
                      </a:r>
                    </a:p>
                    <a:p>
                      <a:pPr marL="285750" indent="-285750">
                        <a:buFont typeface="Arial" panose="020B0604020202020204" pitchFamily="34" charset="0"/>
                        <a:buChar char="•"/>
                      </a:pPr>
                      <a:r>
                        <a:rPr lang="en-US" sz="1200" b="1" baseline="0"/>
                        <a:t>Civilian with a Disability</a:t>
                      </a:r>
                    </a:p>
                    <a:p>
                      <a:pPr marL="285750" indent="-285750">
                        <a:buFont typeface="Arial" panose="020B0604020202020204" pitchFamily="34" charset="0"/>
                        <a:buChar char="•"/>
                      </a:pPr>
                      <a:r>
                        <a:rPr lang="en-US" sz="1200" b="1" baseline="0"/>
                        <a:t>Single-Parent Households</a:t>
                      </a:r>
                      <a:endParaRPr lang="en-US" sz="1200" b="1"/>
                    </a:p>
                  </a:txBody>
                  <a:tcPr/>
                </a:tc>
                <a:extLst>
                  <a:ext uri="{0D108BD9-81ED-4DB2-BD59-A6C34878D82A}">
                    <a16:rowId xmlns:a16="http://schemas.microsoft.com/office/drawing/2014/main" val="10001"/>
                  </a:ext>
                </a:extLst>
              </a:tr>
              <a:tr h="699025">
                <a:tc>
                  <a:txBody>
                    <a:bodyPr/>
                    <a:lstStyle/>
                    <a:p>
                      <a:pPr algn="ctr"/>
                      <a:r>
                        <a:rPr lang="en-US" b="1"/>
                        <a:t>Minority Status &amp; Language</a:t>
                      </a:r>
                    </a:p>
                  </a:txBody>
                  <a:tcPr/>
                </a:tc>
                <a:tc>
                  <a:txBody>
                    <a:bodyPr/>
                    <a:lstStyle/>
                    <a:p>
                      <a:pPr marL="285750" indent="-285750">
                        <a:buFont typeface="Arial" panose="020B0604020202020204" pitchFamily="34" charset="0"/>
                        <a:buChar char="•"/>
                      </a:pPr>
                      <a:r>
                        <a:rPr lang="en-US" sz="1200" b="1" dirty="0"/>
                        <a:t>Minority</a:t>
                      </a:r>
                    </a:p>
                    <a:p>
                      <a:pPr marL="285750" indent="-285750">
                        <a:buFont typeface="Arial" panose="020B0604020202020204" pitchFamily="34" charset="0"/>
                        <a:buChar char="•"/>
                      </a:pPr>
                      <a:r>
                        <a:rPr lang="en-US" sz="1200" b="1" dirty="0"/>
                        <a:t>Speak English</a:t>
                      </a:r>
                      <a:r>
                        <a:rPr lang="en-US" sz="1200" b="1" baseline="0" dirty="0"/>
                        <a:t> “Less than Well”</a:t>
                      </a:r>
                      <a:endParaRPr lang="en-US" sz="1200" b="1" dirty="0"/>
                    </a:p>
                  </a:txBody>
                  <a:tcPr/>
                </a:tc>
                <a:extLst>
                  <a:ext uri="{0D108BD9-81ED-4DB2-BD59-A6C34878D82A}">
                    <a16:rowId xmlns:a16="http://schemas.microsoft.com/office/drawing/2014/main" val="10002"/>
                  </a:ext>
                </a:extLst>
              </a:tr>
              <a:tr h="1106790">
                <a:tc>
                  <a:txBody>
                    <a:bodyPr/>
                    <a:lstStyle/>
                    <a:p>
                      <a:pPr algn="ctr"/>
                      <a:r>
                        <a:rPr lang="en-US" b="1"/>
                        <a:t>Housing &amp; Transportation</a:t>
                      </a:r>
                    </a:p>
                  </a:txBody>
                  <a:tcPr/>
                </a:tc>
                <a:tc>
                  <a:txBody>
                    <a:bodyPr/>
                    <a:lstStyle/>
                    <a:p>
                      <a:pPr marL="285750" indent="-285750">
                        <a:buFont typeface="Arial" panose="020B0604020202020204" pitchFamily="34" charset="0"/>
                        <a:buChar char="•"/>
                      </a:pPr>
                      <a:r>
                        <a:rPr lang="en-US" sz="1200" b="1" dirty="0"/>
                        <a:t>Multi-Unit Structures</a:t>
                      </a:r>
                    </a:p>
                    <a:p>
                      <a:pPr marL="285750" indent="-285750">
                        <a:buFont typeface="Arial" panose="020B0604020202020204" pitchFamily="34" charset="0"/>
                        <a:buChar char="•"/>
                      </a:pPr>
                      <a:r>
                        <a:rPr lang="en-US" sz="1200" b="1" dirty="0"/>
                        <a:t>Mobile Homes</a:t>
                      </a:r>
                    </a:p>
                    <a:p>
                      <a:pPr marL="285750" indent="-285750">
                        <a:buFont typeface="Arial" panose="020B0604020202020204" pitchFamily="34" charset="0"/>
                        <a:buChar char="•"/>
                      </a:pPr>
                      <a:r>
                        <a:rPr lang="en-US" sz="1200" b="1" dirty="0"/>
                        <a:t>Crowding</a:t>
                      </a:r>
                    </a:p>
                    <a:p>
                      <a:pPr marL="285750" indent="-285750">
                        <a:buFont typeface="Arial" panose="020B0604020202020204" pitchFamily="34" charset="0"/>
                        <a:buChar char="•"/>
                      </a:pPr>
                      <a:r>
                        <a:rPr lang="en-US" sz="1200" b="1" dirty="0"/>
                        <a:t>No Vehicle</a:t>
                      </a:r>
                    </a:p>
                    <a:p>
                      <a:pPr marL="285750" indent="-285750">
                        <a:buFont typeface="Arial" panose="020B0604020202020204" pitchFamily="34" charset="0"/>
                        <a:buChar char="•"/>
                      </a:pPr>
                      <a:r>
                        <a:rPr lang="en-US" sz="1200" b="1" dirty="0"/>
                        <a:t>Group</a:t>
                      </a:r>
                      <a:r>
                        <a:rPr lang="en-US" sz="1200" b="1" baseline="0" dirty="0"/>
                        <a:t> Quarters</a:t>
                      </a:r>
                      <a:endParaRPr lang="en-US" sz="1200" b="1"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1524000" y="5754531"/>
            <a:ext cx="3306618" cy="246221"/>
          </a:xfrm>
          <a:prstGeom prst="rect">
            <a:avLst/>
          </a:prstGeom>
          <a:noFill/>
        </p:spPr>
        <p:txBody>
          <a:bodyPr wrap="square" rtlCol="0">
            <a:spAutoFit/>
          </a:bodyPr>
          <a:lstStyle/>
          <a:p>
            <a:pPr>
              <a:buClr>
                <a:srgbClr val="000000"/>
              </a:buClr>
            </a:pPr>
            <a:r>
              <a:rPr lang="en-US" sz="1000" kern="0">
                <a:solidFill>
                  <a:srgbClr val="000000"/>
                </a:solidFill>
                <a:latin typeface="Arial"/>
                <a:cs typeface="Arial"/>
                <a:sym typeface="Arial"/>
              </a:rPr>
              <a:t>ATSDR Social Vulnerability Index, 2016</a:t>
            </a:r>
          </a:p>
        </p:txBody>
      </p:sp>
      <p:graphicFrame>
        <p:nvGraphicFramePr>
          <p:cNvPr id="6" name="Table 5"/>
          <p:cNvGraphicFramePr>
            <a:graphicFrameLocks noGrp="1"/>
          </p:cNvGraphicFramePr>
          <p:nvPr/>
        </p:nvGraphicFramePr>
        <p:xfrm>
          <a:off x="2104571" y="5607943"/>
          <a:ext cx="3149600" cy="180975"/>
        </p:xfrm>
        <a:graphic>
          <a:graphicData uri="http://schemas.openxmlformats.org/drawingml/2006/table">
            <a:tbl>
              <a:tblPr/>
              <a:tblGrid>
                <a:gridCol w="546100">
                  <a:extLst>
                    <a:ext uri="{9D8B030D-6E8A-4147-A177-3AD203B41FA5}">
                      <a16:colId xmlns:a16="http://schemas.microsoft.com/office/drawing/2014/main" val="20000"/>
                    </a:ext>
                  </a:extLst>
                </a:gridCol>
                <a:gridCol w="5969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6223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tblGrid>
              <a:tr h="180975">
                <a:tc>
                  <a:txBody>
                    <a:bodyPr/>
                    <a:lstStyle/>
                    <a:p>
                      <a:pPr algn="ctr" fontAlgn="b"/>
                      <a:r>
                        <a:rPr lang="en-US" sz="1100" b="0" i="0" u="none" strike="noStrike">
                          <a:solidFill>
                            <a:srgbClr val="000000"/>
                          </a:solidFill>
                          <a:effectLst/>
                          <a:latin typeface="Calibri"/>
                        </a:rPr>
                        <a:t>&lt;</a:t>
                      </a:r>
                      <a:r>
                        <a:rPr lang="en-US" sz="1100" b="0" i="0" u="none" strike="noStrike" baseline="0">
                          <a:solidFill>
                            <a:srgbClr val="000000"/>
                          </a:solidFill>
                          <a:effectLst/>
                          <a:latin typeface="Calibri"/>
                        </a:rPr>
                        <a:t> .65</a:t>
                      </a:r>
                      <a:endParaRPr lang="en-US" sz="1100" b="0" i="0" u="none" strike="noStrike">
                        <a:solidFill>
                          <a:srgbClr val="000000"/>
                        </a:solidFill>
                        <a:effectLst/>
                        <a:latin typeface="Calibri"/>
                      </a:endParaRPr>
                    </a:p>
                  </a:txBody>
                  <a:tcPr marL="4763" marR="4763" marT="476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AEE"/>
                    </a:solidFill>
                  </a:tcPr>
                </a:tc>
                <a:tc>
                  <a:txBody>
                    <a:bodyPr/>
                    <a:lstStyle/>
                    <a:p>
                      <a:pPr algn="ctr" fontAlgn="b"/>
                      <a:r>
                        <a:rPr lang="en-US" sz="1100" b="0" i="0" u="none" strike="noStrike">
                          <a:solidFill>
                            <a:srgbClr val="000000"/>
                          </a:solidFill>
                          <a:effectLst/>
                          <a:latin typeface="Calibri"/>
                        </a:rPr>
                        <a:t> </a:t>
                      </a:r>
                    </a:p>
                  </a:txBody>
                  <a:tcPr marL="4763" marR="4763" marT="476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ADC"/>
                    </a:solidFill>
                  </a:tcPr>
                </a:tc>
                <a:tc>
                  <a:txBody>
                    <a:bodyPr/>
                    <a:lstStyle/>
                    <a:p>
                      <a:pPr algn="ctr" fontAlgn="b"/>
                      <a:r>
                        <a:rPr lang="en-US" sz="1100" b="0" i="0" u="none" strike="noStrike">
                          <a:solidFill>
                            <a:srgbClr val="000000"/>
                          </a:solidFill>
                          <a:effectLst/>
                          <a:latin typeface="Calibri"/>
                        </a:rPr>
                        <a:t>.70 - .80</a:t>
                      </a:r>
                    </a:p>
                  </a:txBody>
                  <a:tcPr marL="4763" marR="4763" marT="476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5ACCF"/>
                    </a:solidFill>
                  </a:tcPr>
                </a:tc>
                <a:tc>
                  <a:txBody>
                    <a:bodyPr/>
                    <a:lstStyle/>
                    <a:p>
                      <a:pPr algn="ctr" fontAlgn="b"/>
                      <a:r>
                        <a:rPr lang="en-US" sz="1100" b="0" i="0" u="none" strike="noStrike">
                          <a:solidFill>
                            <a:srgbClr val="FFFFFF"/>
                          </a:solidFill>
                          <a:effectLst/>
                          <a:latin typeface="Calibri"/>
                        </a:rPr>
                        <a:t> </a:t>
                      </a:r>
                    </a:p>
                  </a:txBody>
                  <a:tcPr marL="4763" marR="4763" marT="476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9EAC"/>
                    </a:solidFill>
                  </a:tcPr>
                </a:tc>
                <a:tc>
                  <a:txBody>
                    <a:bodyPr/>
                    <a:lstStyle/>
                    <a:p>
                      <a:pPr algn="ctr" fontAlgn="b"/>
                      <a:r>
                        <a:rPr lang="en-US" sz="1100" b="0" i="0" u="none" strike="noStrike">
                          <a:solidFill>
                            <a:srgbClr val="FFFFFF"/>
                          </a:solidFill>
                          <a:effectLst/>
                          <a:latin typeface="Calibri"/>
                        </a:rPr>
                        <a:t>&gt;</a:t>
                      </a:r>
                      <a:r>
                        <a:rPr lang="en-US" sz="1100" b="0" i="0" u="none" strike="noStrike" baseline="0">
                          <a:solidFill>
                            <a:srgbClr val="FFFFFF"/>
                          </a:solidFill>
                          <a:effectLst/>
                          <a:latin typeface="Calibri"/>
                        </a:rPr>
                        <a:t> .90</a:t>
                      </a:r>
                      <a:endParaRPr lang="en-US" sz="1100" b="0" i="0" u="none" strike="noStrike">
                        <a:solidFill>
                          <a:srgbClr val="FFFFFF"/>
                        </a:solidFill>
                        <a:effectLst/>
                        <a:latin typeface="Calibri"/>
                      </a:endParaRPr>
                    </a:p>
                  </a:txBody>
                  <a:tcPr marL="4763" marR="4763" marT="47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5408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06001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77D7910-7649-4A37-8397-4D260AC65230}"/>
              </a:ext>
            </a:extLst>
          </p:cNvPr>
          <p:cNvPicPr>
            <a:picLocks noChangeAspect="1"/>
          </p:cNvPicPr>
          <p:nvPr/>
        </p:nvPicPr>
        <p:blipFill>
          <a:blip r:embed="rId3"/>
          <a:stretch>
            <a:fillRect/>
          </a:stretch>
        </p:blipFill>
        <p:spPr>
          <a:xfrm>
            <a:off x="3099881" y="1025898"/>
            <a:ext cx="5856050" cy="515306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170103FF-AB0F-4B05-88EC-0336234FBFA5}"/>
              </a:ext>
            </a:extLst>
          </p:cNvPr>
          <p:cNvPicPr>
            <a:picLocks noChangeAspect="1"/>
          </p:cNvPicPr>
          <p:nvPr/>
        </p:nvPicPr>
        <p:blipFill>
          <a:blip r:embed="rId4"/>
          <a:stretch>
            <a:fillRect/>
          </a:stretch>
        </p:blipFill>
        <p:spPr>
          <a:xfrm>
            <a:off x="4912569" y="6008017"/>
            <a:ext cx="2600325" cy="571500"/>
          </a:xfrm>
          <a:prstGeom prst="rect">
            <a:avLst/>
          </a:prstGeom>
        </p:spPr>
      </p:pic>
      <p:sp>
        <p:nvSpPr>
          <p:cNvPr id="7" name="TextBox 6">
            <a:extLst>
              <a:ext uri="{FF2B5EF4-FFF2-40B4-BE49-F238E27FC236}">
                <a16:creationId xmlns:a16="http://schemas.microsoft.com/office/drawing/2014/main" id="{4A58C447-BCE8-4057-8FE6-698D573DD12E}"/>
              </a:ext>
            </a:extLst>
          </p:cNvPr>
          <p:cNvSpPr txBox="1"/>
          <p:nvPr/>
        </p:nvSpPr>
        <p:spPr>
          <a:xfrm>
            <a:off x="3429000" y="195944"/>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CDC Social Vulnerability Index 2018</a:t>
            </a:r>
          </a:p>
        </p:txBody>
      </p:sp>
      <p:sp>
        <p:nvSpPr>
          <p:cNvPr id="8" name="TextBox 7">
            <a:extLst>
              <a:ext uri="{FF2B5EF4-FFF2-40B4-BE49-F238E27FC236}">
                <a16:creationId xmlns:a16="http://schemas.microsoft.com/office/drawing/2014/main" id="{4736A349-47FA-4D6C-971F-5370F4ABFE52}"/>
              </a:ext>
            </a:extLst>
          </p:cNvPr>
          <p:cNvSpPr txBox="1"/>
          <p:nvPr/>
        </p:nvSpPr>
        <p:spPr>
          <a:xfrm>
            <a:off x="3429000" y="564234"/>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Maricopa County</a:t>
            </a:r>
          </a:p>
        </p:txBody>
      </p:sp>
    </p:spTree>
    <p:extLst>
      <p:ext uri="{BB962C8B-B14F-4D97-AF65-F5344CB8AC3E}">
        <p14:creationId xmlns:p14="http://schemas.microsoft.com/office/powerpoint/2010/main" val="3819120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52678A-7D0E-4D3B-84B9-6948474EDA3C}"/>
              </a:ext>
            </a:extLst>
          </p:cNvPr>
          <p:cNvSpPr txBox="1"/>
          <p:nvPr/>
        </p:nvSpPr>
        <p:spPr>
          <a:xfrm>
            <a:off x="3203388" y="575230"/>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Apache County</a:t>
            </a:r>
          </a:p>
        </p:txBody>
      </p:sp>
      <p:sp>
        <p:nvSpPr>
          <p:cNvPr id="5" name="TextBox 4">
            <a:extLst>
              <a:ext uri="{FF2B5EF4-FFF2-40B4-BE49-F238E27FC236}">
                <a16:creationId xmlns:a16="http://schemas.microsoft.com/office/drawing/2014/main" id="{0FBC04C8-9C88-4312-9BE6-25E5F261E2D3}"/>
              </a:ext>
            </a:extLst>
          </p:cNvPr>
          <p:cNvSpPr txBox="1"/>
          <p:nvPr/>
        </p:nvSpPr>
        <p:spPr>
          <a:xfrm>
            <a:off x="3377513" y="113565"/>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CDC Social Vulnerability Index 2018</a:t>
            </a:r>
          </a:p>
        </p:txBody>
      </p:sp>
      <p:pic>
        <p:nvPicPr>
          <p:cNvPr id="13" name="Picture 12" descr="Map&#10;&#10;Description automatically generated">
            <a:extLst>
              <a:ext uri="{FF2B5EF4-FFF2-40B4-BE49-F238E27FC236}">
                <a16:creationId xmlns:a16="http://schemas.microsoft.com/office/drawing/2014/main" id="{A6ADCC48-A9DC-4D1C-A346-760647733227}"/>
              </a:ext>
            </a:extLst>
          </p:cNvPr>
          <p:cNvPicPr>
            <a:picLocks noChangeAspect="1"/>
          </p:cNvPicPr>
          <p:nvPr/>
        </p:nvPicPr>
        <p:blipFill>
          <a:blip r:embed="rId3"/>
          <a:stretch>
            <a:fillRect/>
          </a:stretch>
        </p:blipFill>
        <p:spPr>
          <a:xfrm>
            <a:off x="3878788" y="1036895"/>
            <a:ext cx="4429515" cy="5027969"/>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2202FAD4-7B7A-42F0-A894-A429966652BE}"/>
              </a:ext>
            </a:extLst>
          </p:cNvPr>
          <p:cNvPicPr>
            <a:picLocks noChangeAspect="1"/>
          </p:cNvPicPr>
          <p:nvPr/>
        </p:nvPicPr>
        <p:blipFill>
          <a:blip r:embed="rId4"/>
          <a:stretch>
            <a:fillRect/>
          </a:stretch>
        </p:blipFill>
        <p:spPr>
          <a:xfrm>
            <a:off x="4661412" y="5923048"/>
            <a:ext cx="3035162" cy="571500"/>
          </a:xfrm>
          <a:prstGeom prst="rect">
            <a:avLst/>
          </a:prstGeom>
        </p:spPr>
      </p:pic>
    </p:spTree>
    <p:extLst>
      <p:ext uri="{BB962C8B-B14F-4D97-AF65-F5344CB8AC3E}">
        <p14:creationId xmlns:p14="http://schemas.microsoft.com/office/powerpoint/2010/main" val="99013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D246-543C-40B9-A813-7D8EE1992111}"/>
              </a:ext>
            </a:extLst>
          </p:cNvPr>
          <p:cNvSpPr>
            <a:spLocks noGrp="1"/>
          </p:cNvSpPr>
          <p:nvPr>
            <p:ph type="title"/>
          </p:nvPr>
        </p:nvSpPr>
        <p:spPr>
          <a:xfrm>
            <a:off x="490711" y="146361"/>
            <a:ext cx="8125594" cy="1018416"/>
          </a:xfrm>
        </p:spPr>
        <p:txBody>
          <a:bodyPr>
            <a:normAutofit/>
          </a:bodyPr>
          <a:lstStyle/>
          <a:p>
            <a:r>
              <a:rPr lang="en-US" sz="5400" dirty="0">
                <a:solidFill>
                  <a:schemeClr val="accent2">
                    <a:lumMod val="75000"/>
                  </a:schemeClr>
                </a:solidFill>
              </a:rPr>
              <a:t>Bronze Sponsors</a:t>
            </a:r>
          </a:p>
        </p:txBody>
      </p:sp>
      <p:sp>
        <p:nvSpPr>
          <p:cNvPr id="11" name="Rectangle 10"/>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2" name="Rectangle 11"/>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E4F7E074-425E-4E5F-8A63-3418D9908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815" y="302957"/>
            <a:ext cx="2217474" cy="705223"/>
          </a:xfrm>
          <a:prstGeom prst="rect">
            <a:avLst/>
          </a:prstGeom>
        </p:spPr>
      </p:pic>
      <p:pic>
        <p:nvPicPr>
          <p:cNvPr id="4" name="Picture 3" descr="Logo, company name&#10;&#10;Description automatically generated">
            <a:extLst>
              <a:ext uri="{FF2B5EF4-FFF2-40B4-BE49-F238E27FC236}">
                <a16:creationId xmlns:a16="http://schemas.microsoft.com/office/drawing/2014/main" id="{ECF94C33-8110-4FA4-AA64-93D3A2083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510"/>
            <a:ext cx="4876800" cy="24384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06412AA-F4B2-4011-8490-2A653C554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053" y="1894769"/>
            <a:ext cx="4330505" cy="1181047"/>
          </a:xfrm>
          <a:prstGeom prst="rect">
            <a:avLst/>
          </a:prstGeom>
        </p:spPr>
      </p:pic>
      <p:pic>
        <p:nvPicPr>
          <p:cNvPr id="19" name="Picture 18" descr="Logo, company name&#10;&#10;Description automatically generated">
            <a:extLst>
              <a:ext uri="{FF2B5EF4-FFF2-40B4-BE49-F238E27FC236}">
                <a16:creationId xmlns:a16="http://schemas.microsoft.com/office/drawing/2014/main" id="{558ED447-F93F-4FAB-AC6F-CF23467BE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63" y="3584516"/>
            <a:ext cx="3297702" cy="1775686"/>
          </a:xfrm>
          <a:prstGeom prst="rect">
            <a:avLst/>
          </a:prstGeom>
        </p:spPr>
      </p:pic>
      <p:pic>
        <p:nvPicPr>
          <p:cNvPr id="21" name="Picture 20" descr="Logo, company name&#10;&#10;Description automatically generated">
            <a:extLst>
              <a:ext uri="{FF2B5EF4-FFF2-40B4-BE49-F238E27FC236}">
                <a16:creationId xmlns:a16="http://schemas.microsoft.com/office/drawing/2014/main" id="{D6A69140-ACE0-4B04-98C0-9427DE761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847" y="3886804"/>
            <a:ext cx="2857500" cy="1276350"/>
          </a:xfrm>
          <a:prstGeom prst="rect">
            <a:avLst/>
          </a:prstGeom>
        </p:spPr>
      </p:pic>
    </p:spTree>
    <p:extLst>
      <p:ext uri="{BB962C8B-B14F-4D97-AF65-F5344CB8AC3E}">
        <p14:creationId xmlns:p14="http://schemas.microsoft.com/office/powerpoint/2010/main" val="13364653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5442206-86D8-41FF-8238-289C8A13D1C7}"/>
              </a:ext>
            </a:extLst>
          </p:cNvPr>
          <p:cNvPicPr>
            <a:picLocks noChangeAspect="1"/>
          </p:cNvPicPr>
          <p:nvPr/>
        </p:nvPicPr>
        <p:blipFill>
          <a:blip r:embed="rId3"/>
          <a:stretch>
            <a:fillRect/>
          </a:stretch>
        </p:blipFill>
        <p:spPr>
          <a:xfrm>
            <a:off x="5277021" y="5950051"/>
            <a:ext cx="2600325" cy="571500"/>
          </a:xfrm>
          <a:prstGeom prst="rect">
            <a:avLst/>
          </a:prstGeom>
        </p:spPr>
      </p:pic>
      <p:pic>
        <p:nvPicPr>
          <p:cNvPr id="7" name="Picture 6" descr="Map&#10;&#10;Description automatically generated">
            <a:extLst>
              <a:ext uri="{FF2B5EF4-FFF2-40B4-BE49-F238E27FC236}">
                <a16:creationId xmlns:a16="http://schemas.microsoft.com/office/drawing/2014/main" id="{46DEC69E-86F5-43EB-AC52-16459275B6FF}"/>
              </a:ext>
            </a:extLst>
          </p:cNvPr>
          <p:cNvPicPr>
            <a:picLocks noChangeAspect="1"/>
          </p:cNvPicPr>
          <p:nvPr/>
        </p:nvPicPr>
        <p:blipFill>
          <a:blip r:embed="rId4"/>
          <a:stretch>
            <a:fillRect/>
          </a:stretch>
        </p:blipFill>
        <p:spPr>
          <a:xfrm>
            <a:off x="3540225" y="796373"/>
            <a:ext cx="5111550" cy="5265255"/>
          </a:xfrm>
          <a:prstGeom prst="rect">
            <a:avLst/>
          </a:prstGeom>
        </p:spPr>
      </p:pic>
      <p:sp>
        <p:nvSpPr>
          <p:cNvPr id="10" name="TextBox 9">
            <a:extLst>
              <a:ext uri="{FF2B5EF4-FFF2-40B4-BE49-F238E27FC236}">
                <a16:creationId xmlns:a16="http://schemas.microsoft.com/office/drawing/2014/main" id="{73FC83F6-EF9A-45C1-BDF2-4BC57C3FCA9A}"/>
              </a:ext>
            </a:extLst>
          </p:cNvPr>
          <p:cNvSpPr txBox="1"/>
          <p:nvPr/>
        </p:nvSpPr>
        <p:spPr>
          <a:xfrm>
            <a:off x="3391929" y="7906"/>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CDC Social Vulnerability Index 2018</a:t>
            </a:r>
          </a:p>
        </p:txBody>
      </p:sp>
      <p:sp>
        <p:nvSpPr>
          <p:cNvPr id="11" name="TextBox 10">
            <a:extLst>
              <a:ext uri="{FF2B5EF4-FFF2-40B4-BE49-F238E27FC236}">
                <a16:creationId xmlns:a16="http://schemas.microsoft.com/office/drawing/2014/main" id="{05AABA6A-6EDC-4D92-B809-47A7D06D8CCE}"/>
              </a:ext>
            </a:extLst>
          </p:cNvPr>
          <p:cNvSpPr txBox="1"/>
          <p:nvPr/>
        </p:nvSpPr>
        <p:spPr>
          <a:xfrm>
            <a:off x="3113313" y="336450"/>
            <a:ext cx="5780314" cy="461665"/>
          </a:xfrm>
          <a:prstGeom prst="rect">
            <a:avLst/>
          </a:prstGeom>
          <a:noFill/>
        </p:spPr>
        <p:txBody>
          <a:bodyPr wrap="square" rtlCol="0">
            <a:spAutoFit/>
          </a:bodyPr>
          <a:lstStyle/>
          <a:p>
            <a:pPr algn="ctr">
              <a:buClr>
                <a:srgbClr val="000000"/>
              </a:buClr>
            </a:pPr>
            <a:r>
              <a:rPr lang="en-US" sz="2400" b="1" kern="0" dirty="0">
                <a:solidFill>
                  <a:srgbClr val="000000"/>
                </a:solidFill>
                <a:latin typeface="Arial"/>
                <a:cs typeface="Arial"/>
                <a:sym typeface="Arial"/>
              </a:rPr>
              <a:t>Cochise County</a:t>
            </a:r>
          </a:p>
        </p:txBody>
      </p:sp>
    </p:spTree>
    <p:extLst>
      <p:ext uri="{BB962C8B-B14F-4D97-AF65-F5344CB8AC3E}">
        <p14:creationId xmlns:p14="http://schemas.microsoft.com/office/powerpoint/2010/main" val="112497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9A52-4B12-4726-B181-4EDBA64AC04E}"/>
              </a:ext>
            </a:extLst>
          </p:cNvPr>
          <p:cNvSpPr>
            <a:spLocks noGrp="1"/>
          </p:cNvSpPr>
          <p:nvPr>
            <p:ph type="title"/>
          </p:nvPr>
        </p:nvSpPr>
        <p:spPr/>
        <p:txBody>
          <a:bodyPr/>
          <a:lstStyle/>
          <a:p>
            <a:r>
              <a:rPr lang="en-US" dirty="0"/>
              <a:t>Health Disparities Are Real</a:t>
            </a:r>
          </a:p>
        </p:txBody>
      </p:sp>
      <p:pic>
        <p:nvPicPr>
          <p:cNvPr id="5" name="Picture 4" descr="Logo&#10;&#10;Description automatically generated">
            <a:extLst>
              <a:ext uri="{FF2B5EF4-FFF2-40B4-BE49-F238E27FC236}">
                <a16:creationId xmlns:a16="http://schemas.microsoft.com/office/drawing/2014/main" id="{BF8CA2E9-D4E9-439A-A7EA-52FDB10A534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40611" y="1322961"/>
            <a:ext cx="3064961" cy="2451370"/>
          </a:xfrm>
          <a:prstGeom prst="rect">
            <a:avLst/>
          </a:prstGeom>
        </p:spPr>
      </p:pic>
      <p:sp>
        <p:nvSpPr>
          <p:cNvPr id="6" name="TextBox 5">
            <a:extLst>
              <a:ext uri="{FF2B5EF4-FFF2-40B4-BE49-F238E27FC236}">
                <a16:creationId xmlns:a16="http://schemas.microsoft.com/office/drawing/2014/main" id="{F60EFC52-0E22-4DE7-84FB-3876FAA882E5}"/>
              </a:ext>
            </a:extLst>
          </p:cNvPr>
          <p:cNvSpPr txBox="1"/>
          <p:nvPr/>
        </p:nvSpPr>
        <p:spPr>
          <a:xfrm>
            <a:off x="1808704" y="6957862"/>
            <a:ext cx="1981842" cy="369332"/>
          </a:xfrm>
          <a:prstGeom prst="rect">
            <a:avLst/>
          </a:prstGeom>
          <a:noFill/>
        </p:spPr>
        <p:txBody>
          <a:bodyPr wrap="square" rtlCol="0">
            <a:spAutoFit/>
          </a:bodyPr>
          <a:lstStyle/>
          <a:p>
            <a:pPr>
              <a:buClr>
                <a:srgbClr val="000000"/>
              </a:buClr>
            </a:pPr>
            <a:r>
              <a:rPr lang="en-US" sz="900" kern="0">
                <a:solidFill>
                  <a:srgbClr val="000000"/>
                </a:solidFill>
                <a:latin typeface="Arial"/>
                <a:cs typeface="Arial"/>
                <a:sym typeface="Arial"/>
                <a:hlinkClick r:id="rId3" tooltip="https://www.flickr.com/photos/alanenglish/6562662673/"/>
              </a:rPr>
              <a:t>This Photo</a:t>
            </a:r>
            <a:r>
              <a:rPr lang="en-US" sz="900" kern="0">
                <a:solidFill>
                  <a:srgbClr val="000000"/>
                </a:solidFill>
                <a:latin typeface="Arial"/>
                <a:cs typeface="Arial"/>
                <a:sym typeface="Arial"/>
              </a:rPr>
              <a:t> by Unknown Author is licensed under </a:t>
            </a:r>
            <a:r>
              <a:rPr lang="en-US" sz="900" kern="0">
                <a:solidFill>
                  <a:srgbClr val="000000"/>
                </a:solidFill>
                <a:latin typeface="Arial"/>
                <a:cs typeface="Arial"/>
                <a:sym typeface="Arial"/>
                <a:hlinkClick r:id="rId4" tooltip="https://creativecommons.org/licenses/by-nc/3.0/"/>
              </a:rPr>
              <a:t>CC BY-NC</a:t>
            </a:r>
            <a:endParaRPr lang="en-US" sz="900" kern="0">
              <a:solidFill>
                <a:srgbClr val="000000"/>
              </a:solidFill>
              <a:latin typeface="Arial"/>
              <a:cs typeface="Arial"/>
              <a:sym typeface="Arial"/>
            </a:endParaRPr>
          </a:p>
        </p:txBody>
      </p:sp>
      <p:pic>
        <p:nvPicPr>
          <p:cNvPr id="8" name="Picture 7" descr="A group of people posing for a photo&#10;&#10;Description automatically generated">
            <a:extLst>
              <a:ext uri="{FF2B5EF4-FFF2-40B4-BE49-F238E27FC236}">
                <a16:creationId xmlns:a16="http://schemas.microsoft.com/office/drawing/2014/main" id="{834279B3-7809-4E2B-B059-3952DB8464F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82376" y="2928027"/>
            <a:ext cx="2300480" cy="3450719"/>
          </a:xfrm>
          <a:prstGeom prst="rect">
            <a:avLst/>
          </a:prstGeom>
        </p:spPr>
      </p:pic>
      <p:pic>
        <p:nvPicPr>
          <p:cNvPr id="11" name="Picture 10" descr="A picture containing text, building, person, person&#10;&#10;Description automatically generated">
            <a:extLst>
              <a:ext uri="{FF2B5EF4-FFF2-40B4-BE49-F238E27FC236}">
                <a16:creationId xmlns:a16="http://schemas.microsoft.com/office/drawing/2014/main" id="{7319E197-DB5E-4D66-847B-423AA8E4D89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154960" y="3982376"/>
            <a:ext cx="2836830" cy="2126064"/>
          </a:xfrm>
          <a:prstGeom prst="rect">
            <a:avLst/>
          </a:prstGeom>
        </p:spPr>
      </p:pic>
      <p:pic>
        <p:nvPicPr>
          <p:cNvPr id="14" name="Picture 13" descr="A group of people holding signs in front of a building&#10;&#10;Description automatically generated with medium confidence">
            <a:extLst>
              <a:ext uri="{FF2B5EF4-FFF2-40B4-BE49-F238E27FC236}">
                <a16:creationId xmlns:a16="http://schemas.microsoft.com/office/drawing/2014/main" id="{4A47155B-10AA-4D37-BAA7-2368C407BEB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150016" y="1101118"/>
            <a:ext cx="4060784" cy="2126065"/>
          </a:xfrm>
          <a:prstGeom prst="rect">
            <a:avLst/>
          </a:prstGeom>
        </p:spPr>
      </p:pic>
    </p:spTree>
    <p:extLst>
      <p:ext uri="{BB962C8B-B14F-4D97-AF65-F5344CB8AC3E}">
        <p14:creationId xmlns:p14="http://schemas.microsoft.com/office/powerpoint/2010/main" val="2907061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1A37-3A84-43C8-97FE-57CF7842FE05}"/>
              </a:ext>
            </a:extLst>
          </p:cNvPr>
          <p:cNvSpPr>
            <a:spLocks noGrp="1"/>
          </p:cNvSpPr>
          <p:nvPr>
            <p:ph type="title"/>
          </p:nvPr>
        </p:nvSpPr>
        <p:spPr/>
        <p:txBody>
          <a:bodyPr/>
          <a:lstStyle/>
          <a:p>
            <a:r>
              <a:rPr lang="en-US"/>
              <a:t>What Our Research Found</a:t>
            </a:r>
          </a:p>
        </p:txBody>
      </p:sp>
      <p:graphicFrame>
        <p:nvGraphicFramePr>
          <p:cNvPr id="5" name="Text Placeholder 2">
            <a:extLst>
              <a:ext uri="{FF2B5EF4-FFF2-40B4-BE49-F238E27FC236}">
                <a16:creationId xmlns:a16="http://schemas.microsoft.com/office/drawing/2014/main" id="{81E93F6A-0957-4B3F-8DDE-6C242754BFB6}"/>
              </a:ext>
            </a:extLst>
          </p:cNvPr>
          <p:cNvGraphicFramePr/>
          <p:nvPr/>
        </p:nvGraphicFramePr>
        <p:xfrm>
          <a:off x="1898667" y="105978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8060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4873-5DC6-4581-A6EE-3EF0BE100D19}"/>
              </a:ext>
            </a:extLst>
          </p:cNvPr>
          <p:cNvSpPr>
            <a:spLocks noGrp="1"/>
          </p:cNvSpPr>
          <p:nvPr>
            <p:ph type="title"/>
          </p:nvPr>
        </p:nvSpPr>
        <p:spPr/>
        <p:txBody>
          <a:bodyPr/>
          <a:lstStyle/>
          <a:p>
            <a:r>
              <a:rPr lang="en-US"/>
              <a:t>AZ Town Hall Feedback</a:t>
            </a:r>
          </a:p>
        </p:txBody>
      </p:sp>
      <p:sp>
        <p:nvSpPr>
          <p:cNvPr id="3" name="Text Placeholder 2">
            <a:extLst>
              <a:ext uri="{FF2B5EF4-FFF2-40B4-BE49-F238E27FC236}">
                <a16:creationId xmlns:a16="http://schemas.microsoft.com/office/drawing/2014/main" id="{97B9F1DC-729A-4F9B-9ABA-AAAB26834462}"/>
              </a:ext>
            </a:extLst>
          </p:cNvPr>
          <p:cNvSpPr>
            <a:spLocks noGrp="1"/>
          </p:cNvSpPr>
          <p:nvPr>
            <p:ph type="body" idx="1"/>
          </p:nvPr>
        </p:nvSpPr>
        <p:spPr>
          <a:xfrm>
            <a:off x="1718056" y="1166019"/>
            <a:ext cx="8229600" cy="4525963"/>
          </a:xfrm>
        </p:spPr>
        <p:txBody>
          <a:bodyPr/>
          <a:lstStyle/>
          <a:p>
            <a:r>
              <a:rPr lang="en-US"/>
              <a:t>East Valley, West Valley, Northern and Southern AZ, Statewide</a:t>
            </a:r>
          </a:p>
          <a:p>
            <a:r>
              <a:rPr lang="en-US"/>
              <a:t>Several hundreds residents</a:t>
            </a:r>
          </a:p>
          <a:p>
            <a:r>
              <a:rPr lang="en-US"/>
              <a:t>Asked “This is one-time funding – how should it be spent?”	</a:t>
            </a:r>
            <a:br>
              <a:rPr lang="en-US"/>
            </a:br>
            <a:endParaRPr lang="en-US"/>
          </a:p>
        </p:txBody>
      </p:sp>
      <p:pic>
        <p:nvPicPr>
          <p:cNvPr id="11" name="Picture 10" descr="A collage of a person&#10;&#10;Description automatically generated with low confidence">
            <a:extLst>
              <a:ext uri="{FF2B5EF4-FFF2-40B4-BE49-F238E27FC236}">
                <a16:creationId xmlns:a16="http://schemas.microsoft.com/office/drawing/2014/main" id="{CCC80C94-4D5B-4A0B-A431-987FEF70270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65140" y="3495400"/>
            <a:ext cx="4292582" cy="3011008"/>
          </a:xfrm>
          <a:prstGeom prst="rect">
            <a:avLst/>
          </a:prstGeom>
        </p:spPr>
      </p:pic>
      <p:sp>
        <p:nvSpPr>
          <p:cNvPr id="12" name="TextBox 11">
            <a:extLst>
              <a:ext uri="{FF2B5EF4-FFF2-40B4-BE49-F238E27FC236}">
                <a16:creationId xmlns:a16="http://schemas.microsoft.com/office/drawing/2014/main" id="{45962DAE-E81C-4A01-9B6C-C6D7451944F5}"/>
              </a:ext>
            </a:extLst>
          </p:cNvPr>
          <p:cNvSpPr txBox="1"/>
          <p:nvPr/>
        </p:nvSpPr>
        <p:spPr>
          <a:xfrm>
            <a:off x="5832857" y="8979185"/>
            <a:ext cx="7912507" cy="230832"/>
          </a:xfrm>
          <a:prstGeom prst="rect">
            <a:avLst/>
          </a:prstGeom>
          <a:noFill/>
        </p:spPr>
        <p:txBody>
          <a:bodyPr wrap="square" rtlCol="0">
            <a:spAutoFit/>
          </a:bodyPr>
          <a:lstStyle/>
          <a:p>
            <a:pPr>
              <a:buClr>
                <a:srgbClr val="000000"/>
              </a:buClr>
            </a:pPr>
            <a:r>
              <a:rPr lang="en-US" sz="900" kern="0">
                <a:solidFill>
                  <a:srgbClr val="000000"/>
                </a:solidFill>
                <a:latin typeface="Arial"/>
                <a:cs typeface="Arial"/>
                <a:sym typeface="Arial"/>
                <a:hlinkClick r:id="rId3" tooltip="http://2020.igem.org/Team:SDU-Denmark/Partnership"/>
              </a:rPr>
              <a:t>This Photo</a:t>
            </a:r>
            <a:r>
              <a:rPr lang="en-US" sz="900" kern="0">
                <a:solidFill>
                  <a:srgbClr val="000000"/>
                </a:solidFill>
                <a:latin typeface="Arial"/>
                <a:cs typeface="Arial"/>
                <a:sym typeface="Arial"/>
              </a:rPr>
              <a:t> by Unknown Author is licensed under </a:t>
            </a:r>
            <a:r>
              <a:rPr lang="en-US" sz="900" kern="0">
                <a:solidFill>
                  <a:srgbClr val="000000"/>
                </a:solidFill>
                <a:latin typeface="Arial"/>
                <a:cs typeface="Arial"/>
                <a:sym typeface="Arial"/>
                <a:hlinkClick r:id="rId4" tooltip="https://creativecommons.org/licenses/by/3.0/"/>
              </a:rPr>
              <a:t>CC BY</a:t>
            </a:r>
            <a:endParaRPr lang="en-US" sz="900" kern="0">
              <a:solidFill>
                <a:srgbClr val="000000"/>
              </a:solidFill>
              <a:latin typeface="Arial"/>
              <a:cs typeface="Arial"/>
              <a:sym typeface="Arial"/>
            </a:endParaRPr>
          </a:p>
        </p:txBody>
      </p:sp>
    </p:spTree>
    <p:extLst>
      <p:ext uri="{BB962C8B-B14F-4D97-AF65-F5344CB8AC3E}">
        <p14:creationId xmlns:p14="http://schemas.microsoft.com/office/powerpoint/2010/main" val="3393480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E411-6D94-405A-9074-2EA347DA0CBC}"/>
              </a:ext>
            </a:extLst>
          </p:cNvPr>
          <p:cNvSpPr>
            <a:spLocks noGrp="1"/>
          </p:cNvSpPr>
          <p:nvPr>
            <p:ph type="title"/>
          </p:nvPr>
        </p:nvSpPr>
        <p:spPr>
          <a:xfrm>
            <a:off x="1981200" y="160337"/>
            <a:ext cx="8229600" cy="1143000"/>
          </a:xfrm>
        </p:spPr>
        <p:txBody>
          <a:bodyPr/>
          <a:lstStyle/>
          <a:p>
            <a:r>
              <a:rPr lang="en-US"/>
              <a:t>AZ Town Hall Feedback</a:t>
            </a:r>
          </a:p>
        </p:txBody>
      </p:sp>
      <p:sp>
        <p:nvSpPr>
          <p:cNvPr id="3" name="Text Placeholder 2">
            <a:extLst>
              <a:ext uri="{FF2B5EF4-FFF2-40B4-BE49-F238E27FC236}">
                <a16:creationId xmlns:a16="http://schemas.microsoft.com/office/drawing/2014/main" id="{776A57E0-1EFF-4769-8DF1-6C7D64CB99B1}"/>
              </a:ext>
            </a:extLst>
          </p:cNvPr>
          <p:cNvSpPr>
            <a:spLocks noGrp="1"/>
          </p:cNvSpPr>
          <p:nvPr>
            <p:ph type="body" idx="1"/>
          </p:nvPr>
        </p:nvSpPr>
        <p:spPr>
          <a:xfrm>
            <a:off x="2019300" y="1081396"/>
            <a:ext cx="4038600" cy="4525963"/>
          </a:xfrm>
        </p:spPr>
        <p:txBody>
          <a:bodyPr/>
          <a:lstStyle/>
          <a:p>
            <a:r>
              <a:rPr lang="en-US"/>
              <a:t>Affordable Housing/Evictions</a:t>
            </a:r>
          </a:p>
          <a:p>
            <a:r>
              <a:rPr lang="en-US"/>
              <a:t>Healthcare</a:t>
            </a:r>
          </a:p>
          <a:p>
            <a:r>
              <a:rPr lang="en-US"/>
              <a:t>Environmental pollution</a:t>
            </a:r>
          </a:p>
          <a:p>
            <a:r>
              <a:rPr lang="en-US"/>
              <a:t>Infrastructure</a:t>
            </a:r>
          </a:p>
          <a:p>
            <a:r>
              <a:rPr lang="en-US"/>
              <a:t>Business assistance</a:t>
            </a:r>
          </a:p>
        </p:txBody>
      </p:sp>
      <p:sp>
        <p:nvSpPr>
          <p:cNvPr id="4" name="Text Placeholder 3">
            <a:extLst>
              <a:ext uri="{FF2B5EF4-FFF2-40B4-BE49-F238E27FC236}">
                <a16:creationId xmlns:a16="http://schemas.microsoft.com/office/drawing/2014/main" id="{57BB4666-7417-4A2F-832B-AAF6DDFB2EE2}"/>
              </a:ext>
            </a:extLst>
          </p:cNvPr>
          <p:cNvSpPr>
            <a:spLocks noGrp="1"/>
          </p:cNvSpPr>
          <p:nvPr>
            <p:ph type="body" idx="2"/>
          </p:nvPr>
        </p:nvSpPr>
        <p:spPr>
          <a:xfrm>
            <a:off x="5980591" y="979588"/>
            <a:ext cx="4038600" cy="4525963"/>
          </a:xfrm>
        </p:spPr>
        <p:txBody>
          <a:bodyPr/>
          <a:lstStyle/>
          <a:p>
            <a:r>
              <a:rPr lang="en-US"/>
              <a:t>Communications to the public</a:t>
            </a:r>
          </a:p>
          <a:p>
            <a:r>
              <a:rPr lang="en-US"/>
              <a:t>Mental Health &amp; Substance Abuse</a:t>
            </a:r>
          </a:p>
          <a:p>
            <a:r>
              <a:rPr lang="en-US"/>
              <a:t>Childcare</a:t>
            </a:r>
          </a:p>
          <a:p>
            <a:r>
              <a:rPr lang="en-US"/>
              <a:t>Broadband</a:t>
            </a:r>
          </a:p>
        </p:txBody>
      </p:sp>
      <p:pic>
        <p:nvPicPr>
          <p:cNvPr id="5" name="Picture 4">
            <a:extLst>
              <a:ext uri="{FF2B5EF4-FFF2-40B4-BE49-F238E27FC236}">
                <a16:creationId xmlns:a16="http://schemas.microsoft.com/office/drawing/2014/main" id="{960C63F0-12F8-4A84-A777-D6B9457B4E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496" y="3514388"/>
            <a:ext cx="2784017" cy="2810413"/>
          </a:xfrm>
          <a:prstGeom prst="rect">
            <a:avLst/>
          </a:prstGeom>
        </p:spPr>
      </p:pic>
    </p:spTree>
    <p:extLst>
      <p:ext uri="{BB962C8B-B14F-4D97-AF65-F5344CB8AC3E}">
        <p14:creationId xmlns:p14="http://schemas.microsoft.com/office/powerpoint/2010/main" val="4061221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E411-6D94-405A-9074-2EA347DA0CBC}"/>
              </a:ext>
            </a:extLst>
          </p:cNvPr>
          <p:cNvSpPr>
            <a:spLocks noGrp="1"/>
          </p:cNvSpPr>
          <p:nvPr>
            <p:ph type="title"/>
          </p:nvPr>
        </p:nvSpPr>
        <p:spPr>
          <a:xfrm>
            <a:off x="1981200" y="160337"/>
            <a:ext cx="8229600" cy="1143000"/>
          </a:xfrm>
        </p:spPr>
        <p:txBody>
          <a:bodyPr/>
          <a:lstStyle/>
          <a:p>
            <a:r>
              <a:rPr lang="en-US"/>
              <a:t>AZ Town Hall Feedback</a:t>
            </a:r>
          </a:p>
        </p:txBody>
      </p:sp>
      <p:sp>
        <p:nvSpPr>
          <p:cNvPr id="3" name="Text Placeholder 2">
            <a:extLst>
              <a:ext uri="{FF2B5EF4-FFF2-40B4-BE49-F238E27FC236}">
                <a16:creationId xmlns:a16="http://schemas.microsoft.com/office/drawing/2014/main" id="{776A57E0-1EFF-4769-8DF1-6C7D64CB99B1}"/>
              </a:ext>
            </a:extLst>
          </p:cNvPr>
          <p:cNvSpPr>
            <a:spLocks noGrp="1"/>
          </p:cNvSpPr>
          <p:nvPr>
            <p:ph type="body" idx="1"/>
          </p:nvPr>
        </p:nvSpPr>
        <p:spPr>
          <a:xfrm>
            <a:off x="2019300" y="1081396"/>
            <a:ext cx="4038600" cy="4525963"/>
          </a:xfrm>
        </p:spPr>
        <p:txBody>
          <a:bodyPr/>
          <a:lstStyle/>
          <a:p>
            <a:r>
              <a:rPr lang="en-US"/>
              <a:t>Affordable Housing/Evictions</a:t>
            </a:r>
          </a:p>
          <a:p>
            <a:r>
              <a:rPr lang="en-US"/>
              <a:t>Healthcare</a:t>
            </a:r>
          </a:p>
          <a:p>
            <a:r>
              <a:rPr lang="en-US"/>
              <a:t>Environmental pollution</a:t>
            </a:r>
          </a:p>
          <a:p>
            <a:r>
              <a:rPr lang="en-US"/>
              <a:t>Infrastructure</a:t>
            </a:r>
          </a:p>
          <a:p>
            <a:r>
              <a:rPr lang="en-US"/>
              <a:t>Business assistance</a:t>
            </a:r>
          </a:p>
        </p:txBody>
      </p:sp>
      <p:sp>
        <p:nvSpPr>
          <p:cNvPr id="4" name="Text Placeholder 3">
            <a:extLst>
              <a:ext uri="{FF2B5EF4-FFF2-40B4-BE49-F238E27FC236}">
                <a16:creationId xmlns:a16="http://schemas.microsoft.com/office/drawing/2014/main" id="{57BB4666-7417-4A2F-832B-AAF6DDFB2EE2}"/>
              </a:ext>
            </a:extLst>
          </p:cNvPr>
          <p:cNvSpPr>
            <a:spLocks noGrp="1"/>
          </p:cNvSpPr>
          <p:nvPr>
            <p:ph type="body" idx="2"/>
          </p:nvPr>
        </p:nvSpPr>
        <p:spPr>
          <a:xfrm>
            <a:off x="5980591" y="979588"/>
            <a:ext cx="4038600" cy="4525963"/>
          </a:xfrm>
        </p:spPr>
        <p:txBody>
          <a:bodyPr/>
          <a:lstStyle/>
          <a:p>
            <a:r>
              <a:rPr lang="en-US"/>
              <a:t>Communications to the public</a:t>
            </a:r>
          </a:p>
          <a:p>
            <a:r>
              <a:rPr lang="en-US"/>
              <a:t>Mental Health &amp; Substance Abuse</a:t>
            </a:r>
          </a:p>
          <a:p>
            <a:r>
              <a:rPr lang="en-US"/>
              <a:t>Childcare</a:t>
            </a:r>
          </a:p>
          <a:p>
            <a:r>
              <a:rPr lang="en-US"/>
              <a:t>Broadband</a:t>
            </a:r>
          </a:p>
        </p:txBody>
      </p:sp>
      <p:pic>
        <p:nvPicPr>
          <p:cNvPr id="5" name="Picture 4">
            <a:extLst>
              <a:ext uri="{FF2B5EF4-FFF2-40B4-BE49-F238E27FC236}">
                <a16:creationId xmlns:a16="http://schemas.microsoft.com/office/drawing/2014/main" id="{960C63F0-12F8-4A84-A777-D6B9457B4E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496" y="3514388"/>
            <a:ext cx="2784017" cy="2810413"/>
          </a:xfrm>
          <a:prstGeom prst="rect">
            <a:avLst/>
          </a:prstGeom>
        </p:spPr>
      </p:pic>
    </p:spTree>
    <p:extLst>
      <p:ext uri="{BB962C8B-B14F-4D97-AF65-F5344CB8AC3E}">
        <p14:creationId xmlns:p14="http://schemas.microsoft.com/office/powerpoint/2010/main" val="376504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1BBE-2267-418C-8A66-970F6CD0C856}"/>
              </a:ext>
            </a:extLst>
          </p:cNvPr>
          <p:cNvSpPr>
            <a:spLocks noGrp="1"/>
          </p:cNvSpPr>
          <p:nvPr>
            <p:ph type="title"/>
          </p:nvPr>
        </p:nvSpPr>
        <p:spPr/>
        <p:txBody>
          <a:bodyPr/>
          <a:lstStyle/>
          <a:p>
            <a:r>
              <a:rPr lang="en-US"/>
              <a:t>What Needs To Happen</a:t>
            </a:r>
          </a:p>
        </p:txBody>
      </p:sp>
      <p:graphicFrame>
        <p:nvGraphicFramePr>
          <p:cNvPr id="5" name="Text Placeholder 2">
            <a:extLst>
              <a:ext uri="{FF2B5EF4-FFF2-40B4-BE49-F238E27FC236}">
                <a16:creationId xmlns:a16="http://schemas.microsoft.com/office/drawing/2014/main" id="{7DCAFED8-1A32-40AE-8354-E9F09487B314}"/>
              </a:ext>
            </a:extLst>
          </p:cNvPr>
          <p:cNvGraphicFramePr/>
          <p:nvPr/>
        </p:nvGraphicFramePr>
        <p:xfrm>
          <a:off x="1898668" y="101211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3775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FA02-719E-49D2-B7FC-994660BC1C7F}"/>
              </a:ext>
            </a:extLst>
          </p:cNvPr>
          <p:cNvSpPr>
            <a:spLocks noGrp="1"/>
          </p:cNvSpPr>
          <p:nvPr>
            <p:ph type="title"/>
          </p:nvPr>
        </p:nvSpPr>
        <p:spPr/>
        <p:txBody>
          <a:bodyPr/>
          <a:lstStyle/>
          <a:p>
            <a:r>
              <a:rPr lang="en-US"/>
              <a:t>What Government Should Do</a:t>
            </a:r>
          </a:p>
        </p:txBody>
      </p:sp>
      <p:graphicFrame>
        <p:nvGraphicFramePr>
          <p:cNvPr id="5" name="Text Placeholder 2">
            <a:extLst>
              <a:ext uri="{FF2B5EF4-FFF2-40B4-BE49-F238E27FC236}">
                <a16:creationId xmlns:a16="http://schemas.microsoft.com/office/drawing/2014/main" id="{E5144105-DAEB-4D52-83BE-5816DA83E70E}"/>
              </a:ext>
            </a:extLst>
          </p:cNvPr>
          <p:cNvGraphicFramePr/>
          <p:nvPr/>
        </p:nvGraphicFramePr>
        <p:xfrm>
          <a:off x="1981200" y="124008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8079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FA02-719E-49D2-B7FC-994660BC1C7F}"/>
              </a:ext>
            </a:extLst>
          </p:cNvPr>
          <p:cNvSpPr>
            <a:spLocks noGrp="1"/>
          </p:cNvSpPr>
          <p:nvPr>
            <p:ph type="title"/>
          </p:nvPr>
        </p:nvSpPr>
        <p:spPr/>
        <p:txBody>
          <a:bodyPr/>
          <a:lstStyle/>
          <a:p>
            <a:r>
              <a:rPr lang="en-US"/>
              <a:t>What Government Should Do</a:t>
            </a:r>
          </a:p>
        </p:txBody>
      </p:sp>
      <p:pic>
        <p:nvPicPr>
          <p:cNvPr id="4" name="Picture 3" descr="A picture containing diagram&#10;&#10;Description automatically generated">
            <a:extLst>
              <a:ext uri="{FF2B5EF4-FFF2-40B4-BE49-F238E27FC236}">
                <a16:creationId xmlns:a16="http://schemas.microsoft.com/office/drawing/2014/main" id="{A244EC61-309B-470E-B4DD-545E702CFF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05974" y="1569570"/>
            <a:ext cx="3457684" cy="3056091"/>
          </a:xfrm>
          <a:prstGeom prst="rect">
            <a:avLst/>
          </a:prstGeom>
        </p:spPr>
      </p:pic>
      <p:graphicFrame>
        <p:nvGraphicFramePr>
          <p:cNvPr id="8" name="Text Placeholder 2">
            <a:extLst>
              <a:ext uri="{FF2B5EF4-FFF2-40B4-BE49-F238E27FC236}">
                <a16:creationId xmlns:a16="http://schemas.microsoft.com/office/drawing/2014/main" id="{4AE6421D-BFD4-430D-BF3C-D10B7D711706}"/>
              </a:ext>
            </a:extLst>
          </p:cNvPr>
          <p:cNvGraphicFramePr/>
          <p:nvPr/>
        </p:nvGraphicFramePr>
        <p:xfrm>
          <a:off x="1898668" y="1166019"/>
          <a:ext cx="4771916"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7038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5A15-DEAD-4164-B278-1B61714EF4E5}"/>
              </a:ext>
            </a:extLst>
          </p:cNvPr>
          <p:cNvSpPr>
            <a:spLocks noGrp="1"/>
          </p:cNvSpPr>
          <p:nvPr>
            <p:ph type="title"/>
          </p:nvPr>
        </p:nvSpPr>
        <p:spPr/>
        <p:txBody>
          <a:bodyPr/>
          <a:lstStyle/>
          <a:p>
            <a:r>
              <a:rPr lang="en-US"/>
              <a:t>What Vitalyst is Going To Do</a:t>
            </a:r>
          </a:p>
        </p:txBody>
      </p:sp>
      <p:graphicFrame>
        <p:nvGraphicFramePr>
          <p:cNvPr id="5" name="Text Placeholder 2">
            <a:extLst>
              <a:ext uri="{FF2B5EF4-FFF2-40B4-BE49-F238E27FC236}">
                <a16:creationId xmlns:a16="http://schemas.microsoft.com/office/drawing/2014/main" id="{C232299C-84A4-4188-AFB2-D6645BB8D88F}"/>
              </a:ext>
            </a:extLst>
          </p:cNvPr>
          <p:cNvGraphicFramePr/>
          <p:nvPr/>
        </p:nvGraphicFramePr>
        <p:xfrm>
          <a:off x="1916774" y="104061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230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16CF-8266-44A6-84DB-AC9A6408FD12}"/>
              </a:ext>
            </a:extLst>
          </p:cNvPr>
          <p:cNvSpPr>
            <a:spLocks noGrp="1"/>
          </p:cNvSpPr>
          <p:nvPr>
            <p:ph type="title"/>
          </p:nvPr>
        </p:nvSpPr>
        <p:spPr>
          <a:xfrm>
            <a:off x="418548" y="360758"/>
            <a:ext cx="7556900" cy="1024551"/>
          </a:xfrm>
        </p:spPr>
        <p:txBody>
          <a:bodyPr>
            <a:normAutofit/>
          </a:bodyPr>
          <a:lstStyle/>
          <a:p>
            <a:r>
              <a:rPr lang="en-US" sz="5400" dirty="0">
                <a:solidFill>
                  <a:srgbClr val="548235"/>
                </a:solidFill>
              </a:rPr>
              <a:t>Exhibitors</a:t>
            </a:r>
          </a:p>
        </p:txBody>
      </p:sp>
      <p:sp>
        <p:nvSpPr>
          <p:cNvPr id="3" name="Content Placeholder 2">
            <a:extLst>
              <a:ext uri="{FF2B5EF4-FFF2-40B4-BE49-F238E27FC236}">
                <a16:creationId xmlns:a16="http://schemas.microsoft.com/office/drawing/2014/main" id="{49B11618-3904-4FA4-A5D8-AC35669C9FAA}"/>
              </a:ext>
            </a:extLst>
          </p:cNvPr>
          <p:cNvSpPr>
            <a:spLocks noGrp="1"/>
          </p:cNvSpPr>
          <p:nvPr>
            <p:ph sz="half" idx="1"/>
          </p:nvPr>
        </p:nvSpPr>
        <p:spPr>
          <a:xfrm>
            <a:off x="679440" y="1901935"/>
            <a:ext cx="10935252" cy="3451943"/>
          </a:xfrm>
        </p:spPr>
        <p:txBody>
          <a:bodyPr>
            <a:normAutofit/>
          </a:bodyPr>
          <a:lstStyle/>
          <a:p>
            <a:pPr lvl="0" algn="ctr">
              <a:buNone/>
            </a:pPr>
            <a:r>
              <a:rPr lang="en-US" sz="3000" dirty="0">
                <a:solidFill>
                  <a:prstClr val="black"/>
                </a:solidFill>
              </a:rPr>
              <a:t>American College of Education</a:t>
            </a:r>
          </a:p>
          <a:p>
            <a:pPr lvl="0" algn="ctr">
              <a:buNone/>
            </a:pPr>
            <a:r>
              <a:rPr lang="en-US" sz="3000" dirty="0">
                <a:solidFill>
                  <a:prstClr val="black"/>
                </a:solidFill>
              </a:rPr>
              <a:t>Arizona Council of Human Service Providers</a:t>
            </a:r>
          </a:p>
          <a:p>
            <a:pPr lvl="0" algn="ctr">
              <a:buNone/>
            </a:pPr>
            <a:r>
              <a:rPr lang="en-US" sz="3000" dirty="0">
                <a:solidFill>
                  <a:prstClr val="black"/>
                </a:solidFill>
              </a:rPr>
              <a:t>ASU Edson College of Nursing &amp; Health Innovation</a:t>
            </a:r>
          </a:p>
          <a:p>
            <a:pPr lvl="0" algn="ctr">
              <a:buNone/>
            </a:pPr>
            <a:r>
              <a:rPr lang="en-US" sz="3000" dirty="0">
                <a:solidFill>
                  <a:prstClr val="black"/>
                </a:solidFill>
              </a:rPr>
              <a:t>AZ Family Health Partnership</a:t>
            </a:r>
          </a:p>
          <a:p>
            <a:pPr lvl="0" algn="ctr">
              <a:buNone/>
            </a:pPr>
            <a:r>
              <a:rPr lang="en-US" sz="3000" dirty="0">
                <a:solidFill>
                  <a:prstClr val="black"/>
                </a:solidFill>
              </a:rPr>
              <a:t>Aunt Rita’s Foundation</a:t>
            </a:r>
          </a:p>
          <a:p>
            <a:pPr lvl="0" algn="ctr">
              <a:buNone/>
            </a:pPr>
            <a:r>
              <a:rPr lang="en-US" sz="3000" dirty="0">
                <a:solidFill>
                  <a:prstClr val="black"/>
                </a:solidFill>
              </a:rPr>
              <a:t>Central AZ Area Health Education Center</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87F75D5D-BA63-4E7D-A5A2-499F82C0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978" y="360758"/>
            <a:ext cx="2217474" cy="705223"/>
          </a:xfrm>
          <a:prstGeom prst="rect">
            <a:avLst/>
          </a:prstGeom>
        </p:spPr>
      </p:pic>
    </p:spTree>
    <p:extLst>
      <p:ext uri="{BB962C8B-B14F-4D97-AF65-F5344CB8AC3E}">
        <p14:creationId xmlns:p14="http://schemas.microsoft.com/office/powerpoint/2010/main" val="3331082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DB6C-537E-4E34-A254-795EA9E8D37C}"/>
              </a:ext>
            </a:extLst>
          </p:cNvPr>
          <p:cNvSpPr>
            <a:spLocks noGrp="1"/>
          </p:cNvSpPr>
          <p:nvPr>
            <p:ph type="title"/>
          </p:nvPr>
        </p:nvSpPr>
        <p:spPr/>
        <p:txBody>
          <a:bodyPr/>
          <a:lstStyle/>
          <a:p>
            <a:r>
              <a:rPr lang="en-US"/>
              <a:t>Sample of what we provided</a:t>
            </a:r>
          </a:p>
        </p:txBody>
      </p:sp>
      <p:pic>
        <p:nvPicPr>
          <p:cNvPr id="5" name="Picture 4" descr="Text&#10;&#10;Description automatically generated">
            <a:extLst>
              <a:ext uri="{FF2B5EF4-FFF2-40B4-BE49-F238E27FC236}">
                <a16:creationId xmlns:a16="http://schemas.microsoft.com/office/drawing/2014/main" id="{2288FDA5-7C50-4C02-A123-5DE8819627DB}"/>
              </a:ext>
            </a:extLst>
          </p:cNvPr>
          <p:cNvPicPr>
            <a:picLocks noChangeAspect="1"/>
          </p:cNvPicPr>
          <p:nvPr/>
        </p:nvPicPr>
        <p:blipFill>
          <a:blip r:embed="rId3"/>
          <a:stretch>
            <a:fillRect/>
          </a:stretch>
        </p:blipFill>
        <p:spPr>
          <a:xfrm>
            <a:off x="2603771" y="931737"/>
            <a:ext cx="7169285" cy="4994526"/>
          </a:xfrm>
          <a:prstGeom prst="rect">
            <a:avLst/>
          </a:prstGeom>
        </p:spPr>
      </p:pic>
    </p:spTree>
    <p:extLst>
      <p:ext uri="{BB962C8B-B14F-4D97-AF65-F5344CB8AC3E}">
        <p14:creationId xmlns:p14="http://schemas.microsoft.com/office/powerpoint/2010/main" val="3500695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1EAA-D16B-47CF-8C27-2E5CB8128879}"/>
              </a:ext>
            </a:extLst>
          </p:cNvPr>
          <p:cNvSpPr>
            <a:spLocks noGrp="1"/>
          </p:cNvSpPr>
          <p:nvPr>
            <p:ph type="title"/>
          </p:nvPr>
        </p:nvSpPr>
        <p:spPr/>
        <p:txBody>
          <a:bodyPr/>
          <a:lstStyle/>
          <a:p>
            <a:r>
              <a:rPr lang="en-US" altLang="en-US" sz="3600">
                <a:solidFill>
                  <a:schemeClr val="tx1"/>
                </a:solidFill>
                <a:latin typeface="Calibri" panose="020F0502020204030204" pitchFamily="34" charset="0"/>
                <a:ea typeface="Calibri" panose="020F0502020204030204" pitchFamily="34" charset="0"/>
                <a:cs typeface="Calibri" panose="020F0502020204030204" pitchFamily="34" charset="0"/>
              </a:rPr>
              <a:t>Description of Population Facing Greatest Disparities or Most Impacted by COVID19</a:t>
            </a:r>
            <a:br>
              <a:rPr lang="en-US" altLang="en-US" sz="800">
                <a:solidFill>
                  <a:schemeClr val="tx1"/>
                </a:solidFill>
              </a:rPr>
            </a:br>
            <a:endParaRPr lang="en-US"/>
          </a:p>
        </p:txBody>
      </p:sp>
      <p:pic>
        <p:nvPicPr>
          <p:cNvPr id="2049" name="Picture 1">
            <a:extLst>
              <a:ext uri="{FF2B5EF4-FFF2-40B4-BE49-F238E27FC236}">
                <a16:creationId xmlns:a16="http://schemas.microsoft.com/office/drawing/2014/main" id="{7ECBE7BF-9169-494F-A24A-210C7E82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879" y="1632179"/>
            <a:ext cx="5476782" cy="3651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85D1297-E8C9-414D-8D9D-A45A0FA41DA1}"/>
              </a:ext>
            </a:extLst>
          </p:cNvPr>
          <p:cNvSpPr>
            <a:spLocks noChangeArrowheads="1"/>
          </p:cNvSpPr>
          <p:nvPr/>
        </p:nvSpPr>
        <p:spPr bwMode="auto">
          <a:xfrm>
            <a:off x="1981201" y="1712585"/>
            <a:ext cx="272131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South Phoenix Metro Region: </a:t>
            </a:r>
            <a:r>
              <a:rPr lang="en-US" alt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Vitalyst is focusing on this area including Central City, Maryvale, and the West Valley. </a:t>
            </a:r>
          </a:p>
          <a:p>
            <a:pPr eaLnBrk="0" fontAlgn="base" hangingPunct="0">
              <a:spcBef>
                <a:spcPct val="0"/>
              </a:spcBef>
              <a:spcAft>
                <a:spcPct val="0"/>
              </a:spcAft>
            </a:pPr>
            <a:endParaRPr lang="en-US" alt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eaLnBrk="0" fontAlgn="base" hangingPunct="0">
              <a:spcBef>
                <a:spcPct val="0"/>
              </a:spcBef>
              <a:spcAft>
                <a:spcPct val="0"/>
              </a:spcAft>
            </a:pPr>
            <a:r>
              <a:rPr lang="en-US" alt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This is because the zip codes show on the map below were either in the top 10</a:t>
            </a:r>
            <a:r>
              <a:rPr lang="en-US" altLang="en-US" kern="0"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th</a:t>
            </a:r>
            <a:r>
              <a:rPr lang="en-US" alt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percentile of COVID Prevalence, Unemployment Insurance Claim Prevalence, or both.</a:t>
            </a:r>
            <a:endParaRPr lang="en-US" altLang="en-US" sz="1000"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0237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5A15-DEAD-4164-B278-1B61714EF4E5}"/>
              </a:ext>
            </a:extLst>
          </p:cNvPr>
          <p:cNvSpPr>
            <a:spLocks noGrp="1"/>
          </p:cNvSpPr>
          <p:nvPr>
            <p:ph type="title"/>
          </p:nvPr>
        </p:nvSpPr>
        <p:spPr/>
        <p:txBody>
          <a:bodyPr/>
          <a:lstStyle/>
          <a:p>
            <a:r>
              <a:rPr lang="en-US"/>
              <a:t>What Vitalyst is Going To Do</a:t>
            </a:r>
          </a:p>
        </p:txBody>
      </p:sp>
      <p:graphicFrame>
        <p:nvGraphicFramePr>
          <p:cNvPr id="5" name="Text Placeholder 2">
            <a:extLst>
              <a:ext uri="{FF2B5EF4-FFF2-40B4-BE49-F238E27FC236}">
                <a16:creationId xmlns:a16="http://schemas.microsoft.com/office/drawing/2014/main" id="{C232299C-84A4-4188-AFB2-D6645BB8D88F}"/>
              </a:ext>
            </a:extLst>
          </p:cNvPr>
          <p:cNvGraphicFramePr/>
          <p:nvPr/>
        </p:nvGraphicFramePr>
        <p:xfrm>
          <a:off x="1916774" y="102116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4284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whiteboard&#10;&#10;Description automatically generated">
            <a:extLst>
              <a:ext uri="{FF2B5EF4-FFF2-40B4-BE49-F238E27FC236}">
                <a16:creationId xmlns:a16="http://schemas.microsoft.com/office/drawing/2014/main" id="{5B8A4241-1D78-4C9B-B92E-5DCA392980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24410" y="4095608"/>
            <a:ext cx="4143590" cy="2762393"/>
          </a:xfrm>
          <a:prstGeom prst="rect">
            <a:avLst/>
          </a:prstGeom>
        </p:spPr>
      </p:pic>
      <p:sp>
        <p:nvSpPr>
          <p:cNvPr id="2" name="Title 1">
            <a:extLst>
              <a:ext uri="{FF2B5EF4-FFF2-40B4-BE49-F238E27FC236}">
                <a16:creationId xmlns:a16="http://schemas.microsoft.com/office/drawing/2014/main" id="{3E03F1ED-38FF-49E6-885B-FA95F557AC2F}"/>
              </a:ext>
            </a:extLst>
          </p:cNvPr>
          <p:cNvSpPr>
            <a:spLocks noGrp="1"/>
          </p:cNvSpPr>
          <p:nvPr>
            <p:ph type="title"/>
          </p:nvPr>
        </p:nvSpPr>
        <p:spPr>
          <a:xfrm>
            <a:off x="1679121" y="122028"/>
            <a:ext cx="8686800" cy="1143000"/>
          </a:xfrm>
        </p:spPr>
        <p:txBody>
          <a:bodyPr/>
          <a:lstStyle/>
          <a:p>
            <a:r>
              <a:rPr lang="en-US"/>
              <a:t>Priorities for Advancing Racial Equity</a:t>
            </a:r>
          </a:p>
        </p:txBody>
      </p:sp>
      <p:sp>
        <p:nvSpPr>
          <p:cNvPr id="3" name="Text Placeholder 2">
            <a:extLst>
              <a:ext uri="{FF2B5EF4-FFF2-40B4-BE49-F238E27FC236}">
                <a16:creationId xmlns:a16="http://schemas.microsoft.com/office/drawing/2014/main" id="{7C9800E4-4461-42E7-8496-355892C7A661}"/>
              </a:ext>
            </a:extLst>
          </p:cNvPr>
          <p:cNvSpPr>
            <a:spLocks noGrp="1"/>
          </p:cNvSpPr>
          <p:nvPr>
            <p:ph type="body" idx="1"/>
          </p:nvPr>
        </p:nvSpPr>
        <p:spPr>
          <a:xfrm>
            <a:off x="1733731" y="1014423"/>
            <a:ext cx="8229600" cy="4525963"/>
          </a:xfrm>
        </p:spPr>
        <p:txBody>
          <a:bodyPr/>
          <a:lstStyle/>
          <a:p>
            <a:r>
              <a:rPr lang="en-US"/>
              <a:t>Acknowledge the need for equity</a:t>
            </a:r>
          </a:p>
          <a:p>
            <a:r>
              <a:rPr lang="en-US"/>
              <a:t>Engage underserved communities </a:t>
            </a:r>
          </a:p>
          <a:p>
            <a:r>
              <a:rPr lang="en-US"/>
              <a:t>Connect unemployed and low-wage with good jobs and pathways</a:t>
            </a:r>
          </a:p>
          <a:p>
            <a:r>
              <a:rPr lang="en-US"/>
              <a:t>Stabilize businesses owned by people of color</a:t>
            </a:r>
          </a:p>
          <a:p>
            <a:r>
              <a:rPr lang="en-US"/>
              <a:t>Restore public services and infrastructure</a:t>
            </a:r>
          </a:p>
        </p:txBody>
      </p:sp>
      <p:sp>
        <p:nvSpPr>
          <p:cNvPr id="6" name="TextBox 5">
            <a:extLst>
              <a:ext uri="{FF2B5EF4-FFF2-40B4-BE49-F238E27FC236}">
                <a16:creationId xmlns:a16="http://schemas.microsoft.com/office/drawing/2014/main" id="{83658677-94F8-4BF0-BD99-BFBEE9928C90}"/>
              </a:ext>
            </a:extLst>
          </p:cNvPr>
          <p:cNvSpPr txBox="1"/>
          <p:nvPr/>
        </p:nvSpPr>
        <p:spPr>
          <a:xfrm>
            <a:off x="2154315" y="5699465"/>
            <a:ext cx="2725444" cy="307777"/>
          </a:xfrm>
          <a:prstGeom prst="rect">
            <a:avLst/>
          </a:prstGeom>
          <a:noFill/>
        </p:spPr>
        <p:txBody>
          <a:bodyPr wrap="square" rtlCol="0">
            <a:spAutoFit/>
          </a:bodyPr>
          <a:lstStyle/>
          <a:p>
            <a:pPr>
              <a:buClr>
                <a:srgbClr val="000000"/>
              </a:buClr>
            </a:pPr>
            <a:r>
              <a:rPr lang="en-US" sz="1400" kern="0">
                <a:solidFill>
                  <a:srgbClr val="000000"/>
                </a:solidFill>
                <a:latin typeface="Arial"/>
                <a:cs typeface="Arial"/>
                <a:sym typeface="Arial"/>
              </a:rPr>
              <a:t>Source: PolicyLink</a:t>
            </a:r>
          </a:p>
        </p:txBody>
      </p:sp>
    </p:spTree>
    <p:extLst>
      <p:ext uri="{BB962C8B-B14F-4D97-AF65-F5344CB8AC3E}">
        <p14:creationId xmlns:p14="http://schemas.microsoft.com/office/powerpoint/2010/main" val="5540702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whiteboard&#10;&#10;Description automatically generated">
            <a:extLst>
              <a:ext uri="{FF2B5EF4-FFF2-40B4-BE49-F238E27FC236}">
                <a16:creationId xmlns:a16="http://schemas.microsoft.com/office/drawing/2014/main" id="{5B8A4241-1D78-4C9B-B92E-5DCA392980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24410" y="4095608"/>
            <a:ext cx="4143590" cy="2762393"/>
          </a:xfrm>
          <a:prstGeom prst="rect">
            <a:avLst/>
          </a:prstGeom>
        </p:spPr>
      </p:pic>
      <p:sp>
        <p:nvSpPr>
          <p:cNvPr id="2" name="Title 1">
            <a:extLst>
              <a:ext uri="{FF2B5EF4-FFF2-40B4-BE49-F238E27FC236}">
                <a16:creationId xmlns:a16="http://schemas.microsoft.com/office/drawing/2014/main" id="{3E03F1ED-38FF-49E6-885B-FA95F557AC2F}"/>
              </a:ext>
            </a:extLst>
          </p:cNvPr>
          <p:cNvSpPr>
            <a:spLocks noGrp="1"/>
          </p:cNvSpPr>
          <p:nvPr>
            <p:ph type="title"/>
          </p:nvPr>
        </p:nvSpPr>
        <p:spPr>
          <a:xfrm>
            <a:off x="1679121" y="122028"/>
            <a:ext cx="8686800" cy="1143000"/>
          </a:xfrm>
        </p:spPr>
        <p:txBody>
          <a:bodyPr/>
          <a:lstStyle/>
          <a:p>
            <a:r>
              <a:rPr lang="en-US"/>
              <a:t>Priorities for Advancing Racial Equity</a:t>
            </a:r>
          </a:p>
        </p:txBody>
      </p:sp>
      <p:sp>
        <p:nvSpPr>
          <p:cNvPr id="3" name="Text Placeholder 2">
            <a:extLst>
              <a:ext uri="{FF2B5EF4-FFF2-40B4-BE49-F238E27FC236}">
                <a16:creationId xmlns:a16="http://schemas.microsoft.com/office/drawing/2014/main" id="{7C9800E4-4461-42E7-8496-355892C7A661}"/>
              </a:ext>
            </a:extLst>
          </p:cNvPr>
          <p:cNvSpPr>
            <a:spLocks noGrp="1"/>
          </p:cNvSpPr>
          <p:nvPr>
            <p:ph type="body" idx="1"/>
          </p:nvPr>
        </p:nvSpPr>
        <p:spPr>
          <a:xfrm>
            <a:off x="1733731" y="1014423"/>
            <a:ext cx="8229600" cy="4525963"/>
          </a:xfrm>
        </p:spPr>
        <p:txBody>
          <a:bodyPr/>
          <a:lstStyle/>
          <a:p>
            <a:r>
              <a:rPr lang="en-US"/>
              <a:t>Invest in COVID-19 impacted and disinvested communities</a:t>
            </a:r>
          </a:p>
          <a:p>
            <a:r>
              <a:rPr lang="en-US"/>
              <a:t>Prevent home displacement</a:t>
            </a:r>
          </a:p>
          <a:p>
            <a:r>
              <a:rPr lang="en-US"/>
              <a:t>Strengthen civic infrastructure</a:t>
            </a:r>
          </a:p>
          <a:p>
            <a:r>
              <a:rPr lang="en-US"/>
              <a:t>Make cross-sector investments</a:t>
            </a:r>
          </a:p>
          <a:p>
            <a:r>
              <a:rPr lang="en-US"/>
              <a:t>Track disaggregated data</a:t>
            </a:r>
          </a:p>
        </p:txBody>
      </p:sp>
    </p:spTree>
    <p:extLst>
      <p:ext uri="{BB962C8B-B14F-4D97-AF65-F5344CB8AC3E}">
        <p14:creationId xmlns:p14="http://schemas.microsoft.com/office/powerpoint/2010/main" val="2544042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5A15-DEAD-4164-B278-1B61714EF4E5}"/>
              </a:ext>
            </a:extLst>
          </p:cNvPr>
          <p:cNvSpPr>
            <a:spLocks noGrp="1"/>
          </p:cNvSpPr>
          <p:nvPr>
            <p:ph type="title"/>
          </p:nvPr>
        </p:nvSpPr>
        <p:spPr/>
        <p:txBody>
          <a:bodyPr/>
          <a:lstStyle/>
          <a:p>
            <a:r>
              <a:rPr lang="en-US"/>
              <a:t>What Vitalyst is Going To Do</a:t>
            </a:r>
          </a:p>
        </p:txBody>
      </p:sp>
      <p:graphicFrame>
        <p:nvGraphicFramePr>
          <p:cNvPr id="5" name="Text Placeholder 2">
            <a:extLst>
              <a:ext uri="{FF2B5EF4-FFF2-40B4-BE49-F238E27FC236}">
                <a16:creationId xmlns:a16="http://schemas.microsoft.com/office/drawing/2014/main" id="{EFE799DA-98AE-4E57-90D4-298275429580}"/>
              </a:ext>
            </a:extLst>
          </p:cNvPr>
          <p:cNvGraphicFramePr/>
          <p:nvPr/>
        </p:nvGraphicFramePr>
        <p:xfrm>
          <a:off x="1916774" y="102116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673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5E896165-44DE-4CFE-90EB-DA2B608611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96577" y="1411549"/>
            <a:ext cx="4548624" cy="3508938"/>
          </a:xfrm>
          <a:prstGeom prst="rect">
            <a:avLst/>
          </a:prstGeom>
        </p:spPr>
      </p:pic>
      <p:sp>
        <p:nvSpPr>
          <p:cNvPr id="7" name="TextBox 6">
            <a:extLst>
              <a:ext uri="{FF2B5EF4-FFF2-40B4-BE49-F238E27FC236}">
                <a16:creationId xmlns:a16="http://schemas.microsoft.com/office/drawing/2014/main" id="{2382272B-3EC3-44CF-B8EC-9A46375BAE4B}"/>
              </a:ext>
            </a:extLst>
          </p:cNvPr>
          <p:cNvSpPr txBox="1"/>
          <p:nvPr/>
        </p:nvSpPr>
        <p:spPr>
          <a:xfrm>
            <a:off x="7024375" y="1630273"/>
            <a:ext cx="3272826" cy="2677656"/>
          </a:xfrm>
          <a:prstGeom prst="rect">
            <a:avLst/>
          </a:prstGeom>
          <a:noFill/>
        </p:spPr>
        <p:txBody>
          <a:bodyPr wrap="square">
            <a:spAutoFit/>
          </a:bodyPr>
          <a:lstStyle/>
          <a:p>
            <a:pPr algn="ctr">
              <a:buClr>
                <a:srgbClr val="000000"/>
              </a:buClr>
            </a:pPr>
            <a:r>
              <a:rPr lang="en-US" sz="2800" kern="0">
                <a:solidFill>
                  <a:srgbClr val="000000"/>
                </a:solidFill>
                <a:latin typeface="Calibri"/>
                <a:ea typeface="Calibri"/>
                <a:cs typeface="Calibri"/>
                <a:sym typeface="Calibri"/>
              </a:rPr>
              <a:t>Cultivate collaborations and innovations that leverage the elements of a healthy community</a:t>
            </a:r>
            <a:endParaRPr lang="en-US" sz="28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709DD232-3819-4B8A-9927-7862D8622615}"/>
              </a:ext>
            </a:extLst>
          </p:cNvPr>
          <p:cNvSpPr txBox="1"/>
          <p:nvPr/>
        </p:nvSpPr>
        <p:spPr>
          <a:xfrm>
            <a:off x="3752296" y="305419"/>
            <a:ext cx="5024761" cy="584775"/>
          </a:xfrm>
          <a:prstGeom prst="rect">
            <a:avLst/>
          </a:prstGeom>
          <a:noFill/>
        </p:spPr>
        <p:txBody>
          <a:bodyPr wrap="square" rtlCol="0">
            <a:spAutoFit/>
          </a:bodyPr>
          <a:lstStyle/>
          <a:p>
            <a:pPr algn="ctr">
              <a:buClr>
                <a:srgbClr val="000000"/>
              </a:buClr>
            </a:pPr>
            <a:r>
              <a:rPr lang="en-US" sz="3200" kern="0">
                <a:solidFill>
                  <a:srgbClr val="000000"/>
                </a:solidFill>
                <a:latin typeface="Arial"/>
                <a:cs typeface="Arial"/>
                <a:sym typeface="Arial"/>
              </a:rPr>
              <a:t>All of This is Public Health</a:t>
            </a:r>
          </a:p>
        </p:txBody>
      </p:sp>
    </p:spTree>
    <p:extLst>
      <p:ext uri="{BB962C8B-B14F-4D97-AF65-F5344CB8AC3E}">
        <p14:creationId xmlns:p14="http://schemas.microsoft.com/office/powerpoint/2010/main" val="3303442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6802-1EB6-4141-8DF7-B4D5CD3EAB04}"/>
              </a:ext>
            </a:extLst>
          </p:cNvPr>
          <p:cNvSpPr>
            <a:spLocks noGrp="1"/>
          </p:cNvSpPr>
          <p:nvPr>
            <p:ph type="title"/>
          </p:nvPr>
        </p:nvSpPr>
        <p:spPr>
          <a:xfrm>
            <a:off x="3779594" y="0"/>
            <a:ext cx="3845378" cy="1088068"/>
          </a:xfrm>
        </p:spPr>
        <p:txBody>
          <a:bodyPr spcFirstLastPara="1" vert="horz" wrap="square" lIns="68580" tIns="34290" rIns="68580" bIns="34290" rtlCol="0" anchor="b" anchorCtr="0">
            <a:normAutofit/>
          </a:bodyPr>
          <a:lstStyle/>
          <a:p>
            <a:r>
              <a:rPr lang="en-US"/>
              <a:t>Your Mission:</a:t>
            </a:r>
          </a:p>
        </p:txBody>
      </p:sp>
      <p:pic>
        <p:nvPicPr>
          <p:cNvPr id="5" name="Content Placeholder 4" descr="Text&#10;&#10;Description automatically generated">
            <a:extLst>
              <a:ext uri="{FF2B5EF4-FFF2-40B4-BE49-F238E27FC236}">
                <a16:creationId xmlns:a16="http://schemas.microsoft.com/office/drawing/2014/main" id="{8596D258-F24A-49F4-AA50-B7DF11C6BB9D}"/>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3" b="2954"/>
          <a:stretch/>
        </p:blipFill>
        <p:spPr>
          <a:xfrm>
            <a:off x="1952074" y="1474342"/>
            <a:ext cx="3655040" cy="2811137"/>
          </a:xfrm>
          <a:prstGeom prst="rect">
            <a:avLst/>
          </a:prstGeom>
        </p:spPr>
      </p:pic>
      <p:sp>
        <p:nvSpPr>
          <p:cNvPr id="7" name="TextBox 6">
            <a:extLst>
              <a:ext uri="{FF2B5EF4-FFF2-40B4-BE49-F238E27FC236}">
                <a16:creationId xmlns:a16="http://schemas.microsoft.com/office/drawing/2014/main" id="{356643F6-DEB8-4F53-90A7-AB677FE8A112}"/>
              </a:ext>
            </a:extLst>
          </p:cNvPr>
          <p:cNvSpPr txBox="1"/>
          <p:nvPr/>
        </p:nvSpPr>
        <p:spPr>
          <a:xfrm>
            <a:off x="5724808" y="1364903"/>
            <a:ext cx="4678570" cy="2752635"/>
          </a:xfrm>
          <a:prstGeom prst="rect">
            <a:avLst/>
          </a:prstGeom>
        </p:spPr>
        <p:txBody>
          <a:bodyPr vert="horz" lIns="0" tIns="34290" rIns="0" bIns="34290" rtlCol="0">
            <a:normAutofit fontScale="25000" lnSpcReduction="20000"/>
          </a:bodyPr>
          <a:lstStyle/>
          <a:p>
            <a:pPr>
              <a:buClr>
                <a:srgbClr val="000000"/>
              </a:buClr>
            </a:pPr>
            <a:r>
              <a:rPr lang="en-US" sz="9600" kern="0" dirty="0">
                <a:solidFill>
                  <a:srgbClr val="000000"/>
                </a:solidFill>
                <a:latin typeface="Arial"/>
                <a:cs typeface="Arial"/>
                <a:sym typeface="Arial"/>
              </a:rPr>
              <a:t>Many plans are due in late August – Watch for them and comment!</a:t>
            </a:r>
          </a:p>
          <a:p>
            <a:pPr>
              <a:buClr>
                <a:srgbClr val="000000"/>
              </a:buClr>
            </a:pPr>
            <a:endParaRPr lang="en-US" sz="9600" kern="0" dirty="0">
              <a:solidFill>
                <a:srgbClr val="000000"/>
              </a:solidFill>
              <a:latin typeface="Arial"/>
              <a:cs typeface="Arial"/>
              <a:sym typeface="Arial"/>
            </a:endParaRPr>
          </a:p>
          <a:p>
            <a:pPr>
              <a:buClr>
                <a:srgbClr val="000000"/>
              </a:buClr>
            </a:pPr>
            <a:r>
              <a:rPr lang="en-US" sz="9600" kern="0" dirty="0">
                <a:solidFill>
                  <a:srgbClr val="000000"/>
                </a:solidFill>
                <a:latin typeface="Arial"/>
                <a:cs typeface="Arial"/>
                <a:sym typeface="Arial"/>
              </a:rPr>
              <a:t>Create/join an interdepartmental group – talk about how the ARP funds can be “braided” with existing or new funds</a:t>
            </a:r>
          </a:p>
          <a:p>
            <a:pPr>
              <a:buClr>
                <a:srgbClr val="000000"/>
              </a:buClr>
            </a:pPr>
            <a:endParaRPr lang="en-US" sz="9600" kern="0" dirty="0">
              <a:solidFill>
                <a:srgbClr val="000000"/>
              </a:solidFill>
              <a:latin typeface="Arial"/>
              <a:cs typeface="Arial"/>
              <a:sym typeface="Arial"/>
            </a:endParaRPr>
          </a:p>
          <a:p>
            <a:pPr>
              <a:buClr>
                <a:srgbClr val="000000"/>
              </a:buClr>
            </a:pPr>
            <a:r>
              <a:rPr lang="en-US" sz="9600" kern="0" dirty="0">
                <a:solidFill>
                  <a:srgbClr val="000000"/>
                </a:solidFill>
                <a:latin typeface="Arial"/>
                <a:cs typeface="Arial"/>
                <a:sym typeface="Arial"/>
              </a:rPr>
              <a:t>Make sure you are using the commissions/committees you already have</a:t>
            </a:r>
          </a:p>
          <a:p>
            <a:pPr>
              <a:buClr>
                <a:srgbClr val="000000"/>
              </a:buClr>
            </a:pPr>
            <a:endParaRPr lang="en-US" sz="9600" kern="0" dirty="0">
              <a:solidFill>
                <a:srgbClr val="000000"/>
              </a:solidFill>
              <a:latin typeface="Arial"/>
              <a:cs typeface="Arial"/>
              <a:sym typeface="Arial"/>
            </a:endParaRPr>
          </a:p>
          <a:p>
            <a:pPr>
              <a:buClr>
                <a:srgbClr val="000000"/>
              </a:buClr>
            </a:pPr>
            <a:r>
              <a:rPr lang="en-US" sz="9600" kern="0" dirty="0">
                <a:solidFill>
                  <a:srgbClr val="000000"/>
                </a:solidFill>
                <a:latin typeface="Arial"/>
                <a:cs typeface="Arial"/>
                <a:sym typeface="Arial"/>
              </a:rPr>
              <a:t>Work with your communications teams to strengthen the messaging</a:t>
            </a:r>
          </a:p>
          <a:p>
            <a:pPr>
              <a:buClr>
                <a:srgbClr val="000000"/>
              </a:buClr>
            </a:pPr>
            <a:endParaRPr lang="en-US" sz="9600" kern="0" dirty="0">
              <a:solidFill>
                <a:srgbClr val="000000"/>
              </a:solidFill>
              <a:latin typeface="Arial"/>
              <a:cs typeface="Arial"/>
              <a:sym typeface="Arial"/>
            </a:endParaRPr>
          </a:p>
          <a:p>
            <a:pPr>
              <a:buClr>
                <a:srgbClr val="000000"/>
              </a:buClr>
            </a:pPr>
            <a:endParaRPr lang="en-US" sz="2100" kern="0" dirty="0">
              <a:solidFill>
                <a:srgbClr val="000000">
                  <a:lumMod val="75000"/>
                  <a:lumOff val="25000"/>
                </a:srgbClr>
              </a:solidFill>
              <a:latin typeface="Arial"/>
              <a:cs typeface="Arial"/>
              <a:sym typeface="Arial"/>
            </a:endParaRPr>
          </a:p>
        </p:txBody>
      </p:sp>
      <p:sp>
        <p:nvSpPr>
          <p:cNvPr id="3" name="TextBox 2">
            <a:extLst>
              <a:ext uri="{FF2B5EF4-FFF2-40B4-BE49-F238E27FC236}">
                <a16:creationId xmlns:a16="http://schemas.microsoft.com/office/drawing/2014/main" id="{A8E41CC0-0E9D-4495-9CF7-113D813D1CA1}"/>
              </a:ext>
            </a:extLst>
          </p:cNvPr>
          <p:cNvSpPr txBox="1"/>
          <p:nvPr/>
        </p:nvSpPr>
        <p:spPr>
          <a:xfrm>
            <a:off x="1686358" y="4669655"/>
            <a:ext cx="3788205" cy="830997"/>
          </a:xfrm>
          <a:prstGeom prst="rect">
            <a:avLst/>
          </a:prstGeom>
          <a:noFill/>
        </p:spPr>
        <p:txBody>
          <a:bodyPr wrap="square" rtlCol="0">
            <a:spAutoFit/>
          </a:bodyPr>
          <a:lstStyle/>
          <a:p>
            <a:pPr algn="ctr">
              <a:buClr>
                <a:srgbClr val="000000"/>
              </a:buClr>
            </a:pPr>
            <a:r>
              <a:rPr lang="en-US" sz="2400" kern="0">
                <a:solidFill>
                  <a:srgbClr val="000000"/>
                </a:solidFill>
                <a:latin typeface="Arial"/>
                <a:cs typeface="Arial"/>
                <a:sym typeface="Arial"/>
              </a:rPr>
              <a:t>Prioritize equity and </a:t>
            </a:r>
          </a:p>
          <a:p>
            <a:pPr algn="ctr">
              <a:buClr>
                <a:srgbClr val="000000"/>
              </a:buClr>
            </a:pPr>
            <a:r>
              <a:rPr lang="en-US" sz="2400" kern="0">
                <a:solidFill>
                  <a:srgbClr val="000000"/>
                </a:solidFill>
                <a:latin typeface="Arial"/>
                <a:cs typeface="Arial"/>
                <a:sym typeface="Arial"/>
              </a:rPr>
              <a:t>use data</a:t>
            </a:r>
          </a:p>
        </p:txBody>
      </p:sp>
      <p:pic>
        <p:nvPicPr>
          <p:cNvPr id="4" name="Mission-Impossible">
            <a:hlinkClick r:id="" action="ppaction://media"/>
            <a:extLst>
              <a:ext uri="{FF2B5EF4-FFF2-40B4-BE49-F238E27FC236}">
                <a16:creationId xmlns:a16="http://schemas.microsoft.com/office/drawing/2014/main" id="{13D2999C-9F95-494D-AF6C-2C79FA8D57DD}"/>
              </a:ext>
            </a:extLst>
          </p:cNvPr>
          <p:cNvPicPr>
            <a:picLocks noChangeAspect="1"/>
          </p:cNvPicPr>
          <p:nvPr>
            <a:audioFile r:link="rId1"/>
            <p:extLst>
              <p:ext uri="{DAA4B4D4-6D71-4841-9C94-3DE7FCFB9230}">
                <p14:media xmlns:p14="http://schemas.microsoft.com/office/powerpoint/2010/main" r:embed="rId2">
                  <p14:trim end="182229.3125"/>
                </p14:media>
              </p:ext>
            </p:extLst>
          </p:nvPr>
        </p:nvPicPr>
        <p:blipFill>
          <a:blip r:embed="rId6"/>
          <a:stretch>
            <a:fillRect/>
          </a:stretch>
        </p:blipFill>
        <p:spPr>
          <a:xfrm>
            <a:off x="9691915" y="5493098"/>
            <a:ext cx="406400" cy="406400"/>
          </a:xfrm>
          <a:prstGeom prst="rect">
            <a:avLst/>
          </a:prstGeom>
        </p:spPr>
      </p:pic>
    </p:spTree>
    <p:extLst>
      <p:ext uri="{BB962C8B-B14F-4D97-AF65-F5344CB8AC3E}">
        <p14:creationId xmlns:p14="http://schemas.microsoft.com/office/powerpoint/2010/main" val="381516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590A-8B88-41E5-82CB-6489DDC053E7}"/>
              </a:ext>
            </a:extLst>
          </p:cNvPr>
          <p:cNvSpPr>
            <a:spLocks noGrp="1"/>
          </p:cNvSpPr>
          <p:nvPr>
            <p:ph type="title"/>
          </p:nvPr>
        </p:nvSpPr>
        <p:spPr/>
        <p:txBody>
          <a:bodyPr/>
          <a:lstStyle/>
          <a:p>
            <a:r>
              <a:rPr lang="en-US"/>
              <a:t>For More Information</a:t>
            </a:r>
          </a:p>
        </p:txBody>
      </p:sp>
      <p:sp>
        <p:nvSpPr>
          <p:cNvPr id="3" name="Text Placeholder 2">
            <a:extLst>
              <a:ext uri="{FF2B5EF4-FFF2-40B4-BE49-F238E27FC236}">
                <a16:creationId xmlns:a16="http://schemas.microsoft.com/office/drawing/2014/main" id="{04D5C298-818B-41FC-8B7C-824D0DD4E992}"/>
              </a:ext>
            </a:extLst>
          </p:cNvPr>
          <p:cNvSpPr>
            <a:spLocks noGrp="1"/>
          </p:cNvSpPr>
          <p:nvPr>
            <p:ph type="body" idx="1"/>
          </p:nvPr>
        </p:nvSpPr>
        <p:spPr>
          <a:xfrm>
            <a:off x="1981200" y="3794205"/>
            <a:ext cx="8229600" cy="4525963"/>
          </a:xfrm>
        </p:spPr>
        <p:txBody>
          <a:bodyPr/>
          <a:lstStyle/>
          <a:p>
            <a:pPr marL="25400" indent="0" algn="ctr">
              <a:buNone/>
            </a:pPr>
            <a:r>
              <a:rPr lang="en-US" sz="5400"/>
              <a:t>Vitalysthealth.org</a:t>
            </a:r>
          </a:p>
        </p:txBody>
      </p:sp>
      <p:pic>
        <p:nvPicPr>
          <p:cNvPr id="5" name="Picture 4" descr="A picture containing text, outdoor, sign, sky&#10;&#10;Description automatically generated">
            <a:extLst>
              <a:ext uri="{FF2B5EF4-FFF2-40B4-BE49-F238E27FC236}">
                <a16:creationId xmlns:a16="http://schemas.microsoft.com/office/drawing/2014/main" id="{BBC7C13A-F1F0-4314-9194-6F36B895D2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91991" y="1308456"/>
            <a:ext cx="3728622" cy="2485748"/>
          </a:xfrm>
          <a:prstGeom prst="rect">
            <a:avLst/>
          </a:prstGeom>
        </p:spPr>
      </p:pic>
    </p:spTree>
    <p:extLst>
      <p:ext uri="{BB962C8B-B14F-4D97-AF65-F5344CB8AC3E}">
        <p14:creationId xmlns:p14="http://schemas.microsoft.com/office/powerpoint/2010/main" val="2109414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590A-8B88-41E5-82CB-6489DDC053E7}"/>
              </a:ext>
            </a:extLst>
          </p:cNvPr>
          <p:cNvSpPr>
            <a:spLocks noGrp="1"/>
          </p:cNvSpPr>
          <p:nvPr>
            <p:ph type="title"/>
          </p:nvPr>
        </p:nvSpPr>
        <p:spPr/>
        <p:txBody>
          <a:bodyPr/>
          <a:lstStyle/>
          <a:p>
            <a:r>
              <a:rPr lang="en-US"/>
              <a:t>For More Information</a:t>
            </a:r>
          </a:p>
        </p:txBody>
      </p:sp>
      <p:sp>
        <p:nvSpPr>
          <p:cNvPr id="3" name="Text Placeholder 2">
            <a:extLst>
              <a:ext uri="{FF2B5EF4-FFF2-40B4-BE49-F238E27FC236}">
                <a16:creationId xmlns:a16="http://schemas.microsoft.com/office/drawing/2014/main" id="{04D5C298-818B-41FC-8B7C-824D0DD4E992}"/>
              </a:ext>
            </a:extLst>
          </p:cNvPr>
          <p:cNvSpPr>
            <a:spLocks noGrp="1"/>
          </p:cNvSpPr>
          <p:nvPr>
            <p:ph type="body" idx="1"/>
          </p:nvPr>
        </p:nvSpPr>
        <p:spPr>
          <a:xfrm>
            <a:off x="1981200" y="3794205"/>
            <a:ext cx="8229600" cy="4525963"/>
          </a:xfrm>
        </p:spPr>
        <p:txBody>
          <a:bodyPr/>
          <a:lstStyle/>
          <a:p>
            <a:pPr marL="25400" indent="0" algn="ctr">
              <a:buNone/>
            </a:pPr>
            <a:r>
              <a:rPr lang="en-US" sz="5400"/>
              <a:t>Vitalysthealth.org</a:t>
            </a:r>
          </a:p>
        </p:txBody>
      </p:sp>
      <p:pic>
        <p:nvPicPr>
          <p:cNvPr id="5" name="Picture 4" descr="A picture containing text, outdoor, sign, sky&#10;&#10;Description automatically generated">
            <a:extLst>
              <a:ext uri="{FF2B5EF4-FFF2-40B4-BE49-F238E27FC236}">
                <a16:creationId xmlns:a16="http://schemas.microsoft.com/office/drawing/2014/main" id="{BBC7C13A-F1F0-4314-9194-6F36B895D2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91991" y="1308456"/>
            <a:ext cx="3728622" cy="2485748"/>
          </a:xfrm>
          <a:prstGeom prst="rect">
            <a:avLst/>
          </a:prstGeom>
        </p:spPr>
      </p:pic>
    </p:spTree>
    <p:extLst>
      <p:ext uri="{BB962C8B-B14F-4D97-AF65-F5344CB8AC3E}">
        <p14:creationId xmlns:p14="http://schemas.microsoft.com/office/powerpoint/2010/main" val="846604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16CF-8266-44A6-84DB-AC9A6408FD12}"/>
              </a:ext>
            </a:extLst>
          </p:cNvPr>
          <p:cNvSpPr>
            <a:spLocks noGrp="1"/>
          </p:cNvSpPr>
          <p:nvPr>
            <p:ph type="title"/>
          </p:nvPr>
        </p:nvSpPr>
        <p:spPr>
          <a:xfrm>
            <a:off x="418548" y="360758"/>
            <a:ext cx="7556900" cy="1024551"/>
          </a:xfrm>
        </p:spPr>
        <p:txBody>
          <a:bodyPr>
            <a:normAutofit/>
          </a:bodyPr>
          <a:lstStyle/>
          <a:p>
            <a:r>
              <a:rPr lang="en-US" sz="5400" dirty="0">
                <a:solidFill>
                  <a:srgbClr val="548235"/>
                </a:solidFill>
              </a:rPr>
              <a:t>Exhibitors</a:t>
            </a:r>
          </a:p>
        </p:txBody>
      </p:sp>
      <p:sp>
        <p:nvSpPr>
          <p:cNvPr id="3" name="Content Placeholder 2">
            <a:extLst>
              <a:ext uri="{FF2B5EF4-FFF2-40B4-BE49-F238E27FC236}">
                <a16:creationId xmlns:a16="http://schemas.microsoft.com/office/drawing/2014/main" id="{49B11618-3904-4FA4-A5D8-AC35669C9FAA}"/>
              </a:ext>
            </a:extLst>
          </p:cNvPr>
          <p:cNvSpPr>
            <a:spLocks noGrp="1"/>
          </p:cNvSpPr>
          <p:nvPr>
            <p:ph sz="half" idx="1"/>
          </p:nvPr>
        </p:nvSpPr>
        <p:spPr>
          <a:xfrm>
            <a:off x="628374" y="1970524"/>
            <a:ext cx="10935252" cy="3612779"/>
          </a:xfrm>
        </p:spPr>
        <p:txBody>
          <a:bodyPr>
            <a:normAutofit/>
          </a:bodyPr>
          <a:lstStyle/>
          <a:p>
            <a:pPr lvl="0" algn="ctr">
              <a:buNone/>
            </a:pPr>
            <a:r>
              <a:rPr lang="en-US" sz="3000" dirty="0">
                <a:solidFill>
                  <a:prstClr val="black"/>
                </a:solidFill>
              </a:rPr>
              <a:t>Compassion &amp; Choices</a:t>
            </a:r>
          </a:p>
          <a:p>
            <a:pPr lvl="0" algn="ctr">
              <a:buNone/>
            </a:pPr>
            <a:r>
              <a:rPr lang="en-US" sz="3000" dirty="0">
                <a:solidFill>
                  <a:prstClr val="black"/>
                </a:solidFill>
              </a:rPr>
              <a:t>Curative, Inc.</a:t>
            </a:r>
          </a:p>
          <a:p>
            <a:pPr lvl="0" algn="ctr">
              <a:buNone/>
            </a:pPr>
            <a:r>
              <a:rPr lang="en-US" sz="3000" dirty="0">
                <a:solidFill>
                  <a:prstClr val="black"/>
                </a:solidFill>
              </a:rPr>
              <a:t>Fort Defiance Indian Hospital Board</a:t>
            </a:r>
          </a:p>
          <a:p>
            <a:pPr lvl="0" algn="ctr">
              <a:buNone/>
            </a:pPr>
            <a:r>
              <a:rPr lang="en-US" sz="3000" dirty="0">
                <a:solidFill>
                  <a:prstClr val="black"/>
                </a:solidFill>
              </a:rPr>
              <a:t>Grand Canyon University</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dirty="0">
                <a:solidFill>
                  <a:prstClr val="black"/>
                </a:solidFill>
              </a:rPr>
              <a:t>Molina Healthcare</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solidFill>
                <a:effectLst/>
                <a:uLnTx/>
                <a:uFillTx/>
                <a:latin typeface="Calibri"/>
                <a:ea typeface="+mn-ea"/>
                <a:cs typeface="+mn-cs"/>
              </a:rPr>
              <a:t>Solari</a:t>
            </a:r>
            <a:r>
              <a:rPr kumimoji="0" lang="en-US" sz="3000" b="0" i="0" u="none" strike="noStrike" kern="1200" cap="none" spc="0" normalizeH="0" baseline="0" noProof="0" dirty="0">
                <a:ln>
                  <a:noFill/>
                </a:ln>
                <a:solidFill>
                  <a:prstClr val="black"/>
                </a:solidFill>
                <a:effectLst/>
                <a:uLnTx/>
                <a:uFillTx/>
                <a:latin typeface="Calibri"/>
                <a:ea typeface="+mn-ea"/>
                <a:cs typeface="+mn-cs"/>
              </a:rPr>
              <a:t> Crisis &amp; Human Services</a:t>
            </a:r>
          </a:p>
          <a:p>
            <a:pPr lvl="0" algn="ctr">
              <a:buNone/>
            </a:pPr>
            <a:endParaRPr lang="en-US" sz="3000" dirty="0">
              <a:solidFill>
                <a:prstClr val="black"/>
              </a:solidFill>
            </a:endParaRP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1CC9AF4-174A-4D13-B459-E3731349F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978" y="360758"/>
            <a:ext cx="2217474" cy="705223"/>
          </a:xfrm>
          <a:prstGeom prst="rect">
            <a:avLst/>
          </a:prstGeom>
        </p:spPr>
      </p:pic>
    </p:spTree>
    <p:extLst>
      <p:ext uri="{BB962C8B-B14F-4D97-AF65-F5344CB8AC3E}">
        <p14:creationId xmlns:p14="http://schemas.microsoft.com/office/powerpoint/2010/main" val="3331082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2876" y="263849"/>
            <a:ext cx="11146247" cy="56015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Verdana" panose="020B0604030504040204" pitchFamily="34" charset="0"/>
                <a:ea typeface="Verdana" panose="020B0604030504040204" pitchFamily="34" charset="0"/>
              </a:rPr>
              <a:t>Afternoon Breakout Sessions: </a:t>
            </a: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Attend 2 of 3 Sessions</a:t>
            </a:r>
          </a:p>
          <a:p>
            <a:endParaRPr lang="en-US" sz="2400" b="1"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Session #1:  2:15 – 3:00 pm</a:t>
            </a:r>
          </a:p>
          <a:p>
            <a:r>
              <a:rPr lang="en-US" sz="2000" dirty="0">
                <a:latin typeface="Verdana" panose="020B0604030504040204" pitchFamily="34" charset="0"/>
                <a:ea typeface="Verdana" panose="020B0604030504040204" pitchFamily="34" charset="0"/>
              </a:rPr>
              <a:t>Session #2:  3:05 – 3:50 pm</a:t>
            </a:r>
          </a:p>
          <a:p>
            <a:endParaRPr lang="en-US" sz="2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CHRs and CHWs COVID Response: Leveraging CHWs &amp; CHRs in a Post-pandemic Arizona</a:t>
            </a:r>
          </a:p>
          <a:p>
            <a:pPr marL="800100" lvl="1" indent="-342900">
              <a:buFont typeface="Arial" panose="020B0604020202020204" pitchFamily="34" charset="0"/>
              <a:buChar char="•"/>
            </a:pPr>
            <a:r>
              <a:rPr lang="en-US" sz="1600" b="1" dirty="0" err="1">
                <a:latin typeface="Verdana" panose="020B0604030504040204" pitchFamily="34" charset="0"/>
                <a:ea typeface="Verdana" panose="020B0604030504040204" pitchFamily="34" charset="0"/>
              </a:rPr>
              <a:t>Flor</a:t>
            </a:r>
            <a:r>
              <a:rPr lang="en-US" sz="1600" b="1" dirty="0">
                <a:latin typeface="Verdana" panose="020B0604030504040204" pitchFamily="34" charset="0"/>
                <a:ea typeface="Verdana" panose="020B0604030504040204" pitchFamily="34" charset="0"/>
              </a:rPr>
              <a:t> Redondo</a:t>
            </a:r>
            <a:r>
              <a:rPr lang="en-US" sz="1600" dirty="0">
                <a:latin typeface="Verdana" panose="020B0604030504040204" pitchFamily="34" charset="0"/>
                <a:ea typeface="Verdana" panose="020B0604030504040204" pitchFamily="34" charset="0"/>
              </a:rPr>
              <a:t>, Arizona Community Health Worker Workforce Coalition</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Maia Ingram</a:t>
            </a:r>
            <a:r>
              <a:rPr lang="en-US" sz="1600" dirty="0">
                <a:latin typeface="Verdana" panose="020B0604030504040204" pitchFamily="34" charset="0"/>
                <a:ea typeface="Verdana" panose="020B0604030504040204" pitchFamily="34" charset="0"/>
              </a:rPr>
              <a:t>, Arizona Prevention Research Center</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Mae-</a:t>
            </a:r>
            <a:r>
              <a:rPr lang="en-US" sz="1600" b="1" dirty="0" err="1">
                <a:latin typeface="Verdana" panose="020B0604030504040204" pitchFamily="34" charset="0"/>
                <a:ea typeface="Verdana" panose="020B0604030504040204" pitchFamily="34" charset="0"/>
              </a:rPr>
              <a:t>Gilene</a:t>
            </a:r>
            <a:r>
              <a:rPr lang="en-US" sz="1600" b="1" dirty="0">
                <a:latin typeface="Verdana" panose="020B0604030504040204" pitchFamily="34" charset="0"/>
                <a:ea typeface="Verdana" panose="020B0604030504040204" pitchFamily="34" charset="0"/>
              </a:rPr>
              <a:t> Begay</a:t>
            </a:r>
            <a:r>
              <a:rPr lang="en-US" sz="1600" dirty="0">
                <a:latin typeface="Verdana" panose="020B0604030504040204" pitchFamily="34" charset="0"/>
                <a:ea typeface="Verdana" panose="020B0604030504040204" pitchFamily="34" charset="0"/>
              </a:rPr>
              <a:t>, Navajo Nation</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Maria Valenzuela</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Esperanca</a:t>
            </a:r>
            <a:endParaRPr lang="en-US" sz="1600" dirty="0">
              <a:latin typeface="Verdana" panose="020B0604030504040204" pitchFamily="34" charset="0"/>
              <a:ea typeface="Verdana" panose="020B0604030504040204" pitchFamily="34" charset="0"/>
            </a:endParaRPr>
          </a:p>
          <a:p>
            <a:pPr marL="800100" lvl="1" indent="-342900">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Update on Arizona’s Loan Repayment Programs</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Edith DiSanto</a:t>
            </a:r>
            <a:r>
              <a:rPr lang="en-US" sz="1600" dirty="0">
                <a:latin typeface="Verdana" panose="020B0604030504040204" pitchFamily="34" charset="0"/>
                <a:ea typeface="Verdana" panose="020B0604030504040204" pitchFamily="34" charset="0"/>
              </a:rPr>
              <a:t>, ADHS</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Will Humble</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AzPHA</a:t>
            </a:r>
            <a:endParaRPr lang="en-US" sz="16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Post COVID County Public Health</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Leslie Horton, </a:t>
            </a:r>
            <a:r>
              <a:rPr lang="en-US" sz="1600" dirty="0">
                <a:latin typeface="Verdana" panose="020B0604030504040204" pitchFamily="34" charset="0"/>
                <a:ea typeface="Verdana" panose="020B0604030504040204" pitchFamily="34" charset="0"/>
              </a:rPr>
              <a:t>Yavapai County Community Health Services, ALHOA President</a:t>
            </a:r>
          </a:p>
          <a:p>
            <a:pPr marL="800100" lvl="1" indent="-342900">
              <a:buFont typeface="Arial" panose="020B0604020202020204" pitchFamily="34" charset="0"/>
              <a:buChar char="•"/>
            </a:pPr>
            <a:r>
              <a:rPr lang="en-US" sz="1600" b="1" dirty="0">
                <a:latin typeface="Verdana" panose="020B0604030504040204" pitchFamily="34" charset="0"/>
                <a:ea typeface="Verdana" panose="020B0604030504040204" pitchFamily="34" charset="0"/>
              </a:rPr>
              <a:t>Marcy Flanagan</a:t>
            </a:r>
            <a:r>
              <a:rPr lang="en-US" sz="1600" dirty="0">
                <a:latin typeface="Verdana" panose="020B0604030504040204" pitchFamily="34" charset="0"/>
                <a:ea typeface="Verdana" panose="020B0604030504040204" pitchFamily="34" charset="0"/>
              </a:rPr>
              <a:t>, Maricopa County Department of Public Health</a:t>
            </a:r>
            <a:endParaRPr lang="en-US" sz="2400" b="1"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6772" y="303097"/>
            <a:ext cx="2047738" cy="651242"/>
          </a:xfrm>
          <a:prstGeom prst="rect">
            <a:avLst/>
          </a:prstGeom>
        </p:spPr>
      </p:pic>
    </p:spTree>
    <p:extLst>
      <p:ext uri="{BB962C8B-B14F-4D97-AF65-F5344CB8AC3E}">
        <p14:creationId xmlns:p14="http://schemas.microsoft.com/office/powerpoint/2010/main" val="3574248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98264" y="456074"/>
            <a:ext cx="11146247" cy="5416868"/>
          </a:xfrm>
          <a:prstGeom prst="rect">
            <a:avLst/>
          </a:prstGeom>
          <a:noFill/>
        </p:spPr>
        <p:txBody>
          <a:bodyPr wrap="square" rtlCol="0">
            <a:spAutoFit/>
          </a:bodyPr>
          <a:lstStyle/>
          <a:p>
            <a:endParaRPr lang="en-US" sz="2800" b="1" dirty="0">
              <a:latin typeface="Verdana" panose="020B0604030504040204" pitchFamily="34" charset="0"/>
              <a:ea typeface="Verdana" panose="020B0604030504040204" pitchFamily="34" charset="0"/>
            </a:endParaRPr>
          </a:p>
          <a:p>
            <a:endParaRPr lang="en-US" sz="2800" b="1" dirty="0">
              <a:latin typeface="Verdana" panose="020B0604030504040204" pitchFamily="34" charset="0"/>
              <a:ea typeface="Verdana" panose="020B0604030504040204" pitchFamily="34" charset="0"/>
            </a:endParaRPr>
          </a:p>
          <a:p>
            <a:r>
              <a:rPr lang="en-US" sz="2800" b="1" dirty="0">
                <a:latin typeface="Verdana" panose="020B0604030504040204" pitchFamily="34" charset="0"/>
                <a:ea typeface="Verdana" panose="020B0604030504040204" pitchFamily="34" charset="0"/>
              </a:rPr>
              <a:t>Building Under-Represented Populations into the Healthcare Workforce</a:t>
            </a:r>
            <a:endParaRPr lang="en-US" sz="2400"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b="1" dirty="0">
                <a:latin typeface="Verdana" panose="020B0604030504040204" pitchFamily="34" charset="0"/>
                <a:ea typeface="Verdana" panose="020B0604030504040204" pitchFamily="34" charset="0"/>
              </a:rPr>
              <a:t>Francisco Lucio, JD </a:t>
            </a:r>
            <a:r>
              <a:rPr lang="en-US" sz="2400" dirty="0">
                <a:latin typeface="Verdana" panose="020B0604030504040204" pitchFamily="34" charset="0"/>
                <a:ea typeface="Verdana" panose="020B0604030504040204" pitchFamily="34" charset="0"/>
              </a:rPr>
              <a:t>Associate Dean, Equity, Diversity and Inclusion, </a:t>
            </a:r>
            <a:r>
              <a:rPr lang="en-US" sz="2400" dirty="0" err="1">
                <a:latin typeface="Verdana" panose="020B0604030504040204" pitchFamily="34" charset="0"/>
                <a:ea typeface="Verdana" panose="020B0604030504040204" pitchFamily="34" charset="0"/>
              </a:rPr>
              <a:t>UArizona</a:t>
            </a:r>
            <a:r>
              <a:rPr lang="en-US" sz="2400" dirty="0">
                <a:latin typeface="Verdana" panose="020B0604030504040204" pitchFamily="34" charset="0"/>
                <a:ea typeface="Verdana" panose="020B0604030504040204" pitchFamily="34" charset="0"/>
              </a:rPr>
              <a:t> College of Medicine, Phoenix</a:t>
            </a:r>
            <a:endParaRPr lang="en-US"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0267" y="331747"/>
            <a:ext cx="2054244" cy="653311"/>
          </a:xfrm>
          <a:prstGeom prst="rect">
            <a:avLst/>
          </a:prstGeom>
        </p:spPr>
      </p:pic>
      <p:pic>
        <p:nvPicPr>
          <p:cNvPr id="4100" name="Picture 4" descr="Francisco Lucio, JD | The University of Arizona College of Medicine –  Phoenix">
            <a:extLst>
              <a:ext uri="{FF2B5EF4-FFF2-40B4-BE49-F238E27FC236}">
                <a16:creationId xmlns:a16="http://schemas.microsoft.com/office/drawing/2014/main" id="{5F684EE9-EA22-4D29-A0D0-C178A683C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701"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28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15" y="270367"/>
            <a:ext cx="11677169" cy="5464549"/>
          </a:xfrm>
        </p:spPr>
        <p:txBody>
          <a:bodyPr>
            <a:normAutofit/>
          </a:bodyPr>
          <a:lstStyle/>
          <a:p>
            <a:pPr algn="ctr"/>
            <a:r>
              <a:rPr lang="en-US" sz="7200" dirty="0">
                <a:solidFill>
                  <a:schemeClr val="accent5">
                    <a:lumMod val="75000"/>
                  </a:schemeClr>
                </a:solidFill>
              </a:rPr>
              <a:t>Closing Remarks</a:t>
            </a: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r>
              <a:rPr lang="en-US" dirty="0">
                <a:solidFill>
                  <a:schemeClr val="accent6">
                    <a:lumMod val="75000"/>
                  </a:schemeClr>
                </a:solidFill>
              </a:rPr>
              <a:t>Kim Van Pelt, </a:t>
            </a:r>
            <a:r>
              <a:rPr lang="en-US" dirty="0" err="1">
                <a:solidFill>
                  <a:schemeClr val="accent6">
                    <a:lumMod val="75000"/>
                  </a:schemeClr>
                </a:solidFill>
              </a:rPr>
              <a:t>AzPHA</a:t>
            </a:r>
            <a:r>
              <a:rPr lang="en-US" dirty="0">
                <a:solidFill>
                  <a:schemeClr val="accent6">
                    <a:lumMod val="75000"/>
                  </a:schemeClr>
                </a:solidFill>
              </a:rPr>
              <a:t> President Elect</a:t>
            </a:r>
          </a:p>
        </p:txBody>
      </p:sp>
      <p:sp>
        <p:nvSpPr>
          <p:cNvPr id="7" name="TextBox 6"/>
          <p:cNvSpPr txBox="1"/>
          <p:nvPr/>
        </p:nvSpPr>
        <p:spPr>
          <a:xfrm>
            <a:off x="9580098" y="6196582"/>
            <a:ext cx="1951670" cy="461665"/>
          </a:xfrm>
          <a:prstGeom prst="rect">
            <a:avLst/>
          </a:prstGeom>
          <a:noFill/>
        </p:spPr>
        <p:txBody>
          <a:bodyPr wrap="square" rtlCol="0">
            <a:spAutoFit/>
          </a:bodyPr>
          <a:lstStyle/>
          <a:p>
            <a:pPr algn="ctr"/>
            <a:r>
              <a:rPr lang="en-US" sz="2400" dirty="0">
                <a:solidFill>
                  <a:schemeClr val="accent2">
                    <a:lumMod val="75000"/>
                  </a:schemeClr>
                </a:solidFill>
              </a:rPr>
              <a:t>Title Sponsor</a:t>
            </a:r>
          </a:p>
        </p:txBody>
      </p:sp>
      <p:pic>
        <p:nvPicPr>
          <p:cNvPr id="4" name="Picture 3" descr="Logo&#10;&#10;Description automatically generated">
            <a:extLst>
              <a:ext uri="{FF2B5EF4-FFF2-40B4-BE49-F238E27FC236}">
                <a16:creationId xmlns:a16="http://schemas.microsoft.com/office/drawing/2014/main" id="{27148406-050E-4094-99E5-1BC9CA56E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3194" y="5469466"/>
            <a:ext cx="2398574" cy="727116"/>
          </a:xfrm>
          <a:prstGeom prst="rect">
            <a:avLst/>
          </a:prstGeom>
        </p:spPr>
      </p:pic>
      <p:pic>
        <p:nvPicPr>
          <p:cNvPr id="10" name="Picture 9" descr="Text&#10;&#10;Description automatically generated">
            <a:extLst>
              <a:ext uri="{FF2B5EF4-FFF2-40B4-BE49-F238E27FC236}">
                <a16:creationId xmlns:a16="http://schemas.microsoft.com/office/drawing/2014/main" id="{83130274-E67E-4473-B560-4FFFEEEF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6" y="5619515"/>
            <a:ext cx="2398574" cy="762819"/>
          </a:xfrm>
          <a:prstGeom prst="rect">
            <a:avLst/>
          </a:prstGeom>
        </p:spPr>
      </p:pic>
      <p:pic>
        <p:nvPicPr>
          <p:cNvPr id="1028" name="Picture 4" descr="Kim VanPelt - First Things First">
            <a:extLst>
              <a:ext uri="{FF2B5EF4-FFF2-40B4-BE49-F238E27FC236}">
                <a16:creationId xmlns:a16="http://schemas.microsoft.com/office/drawing/2014/main" id="{D72DD7F0-E66B-4534-8535-EE364DDC0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958" y="1915043"/>
            <a:ext cx="3672081" cy="244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427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15" y="270367"/>
            <a:ext cx="11677169" cy="5464549"/>
          </a:xfrm>
        </p:spPr>
        <p:txBody>
          <a:bodyPr>
            <a:normAutofit/>
          </a:bodyPr>
          <a:lstStyle/>
          <a:p>
            <a:pPr algn="ct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br>
              <a:rPr lang="en-US" dirty="0">
                <a:solidFill>
                  <a:schemeClr val="accent6">
                    <a:lumMod val="75000"/>
                  </a:schemeClr>
                </a:solidFill>
              </a:rPr>
            </a:br>
            <a:endParaRPr lang="en-US" dirty="0">
              <a:solidFill>
                <a:schemeClr val="accent6">
                  <a:lumMod val="75000"/>
                </a:schemeClr>
              </a:solidFill>
            </a:endParaRPr>
          </a:p>
        </p:txBody>
      </p:sp>
      <p:sp>
        <p:nvSpPr>
          <p:cNvPr id="8" name="TextBox 7">
            <a:extLst>
              <a:ext uri="{FF2B5EF4-FFF2-40B4-BE49-F238E27FC236}">
                <a16:creationId xmlns:a16="http://schemas.microsoft.com/office/drawing/2014/main" id="{B292095A-7CC8-41E5-990F-113A66FD6D54}"/>
              </a:ext>
            </a:extLst>
          </p:cNvPr>
          <p:cNvSpPr txBox="1"/>
          <p:nvPr/>
        </p:nvSpPr>
        <p:spPr>
          <a:xfrm>
            <a:off x="661017" y="842356"/>
            <a:ext cx="10323444" cy="58785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black"/>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UPCOMING EVENTS </a:t>
            </a: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r>
              <a:rPr lang="en-US" sz="2000" b="1" dirty="0">
                <a:latin typeface="Verdana" panose="020B0604030504040204" pitchFamily="34" charset="0"/>
                <a:ea typeface="Verdana" panose="020B0604030504040204" pitchFamily="34" charset="0"/>
              </a:rPr>
              <a:t>AZPHA ANNUAL AWARDS PROGRAM </a:t>
            </a:r>
          </a:p>
          <a:p>
            <a:pPr algn="ctr"/>
            <a:r>
              <a:rPr lang="en-US" sz="2000" dirty="0">
                <a:latin typeface="Verdana" panose="020B0604030504040204" pitchFamily="34" charset="0"/>
                <a:ea typeface="Verdana" panose="020B0604030504040204" pitchFamily="34" charset="0"/>
              </a:rPr>
              <a:t>Tuesday November 9, 2021 </a:t>
            </a:r>
          </a:p>
          <a:p>
            <a:pPr algn="ctr"/>
            <a:r>
              <a:rPr lang="en-US" sz="2000" dirty="0">
                <a:latin typeface="Verdana" panose="020B0604030504040204" pitchFamily="34" charset="0"/>
                <a:ea typeface="Verdana" panose="020B0604030504040204" pitchFamily="34" charset="0"/>
              </a:rPr>
              <a:t>5:00 pm to 8:30 pm </a:t>
            </a:r>
          </a:p>
          <a:p>
            <a:pPr algn="ctr"/>
            <a:r>
              <a:rPr lang="en-US" sz="2000" dirty="0">
                <a:latin typeface="Verdana" panose="020B0604030504040204" pitchFamily="34" charset="0"/>
                <a:ea typeface="Verdana" panose="020B0604030504040204" pitchFamily="34" charset="0"/>
              </a:rPr>
              <a:t>University Club 39 E Monte Vista Road Phoenix, AZ 85004 </a:t>
            </a:r>
          </a:p>
          <a:p>
            <a:pPr algn="ctr"/>
            <a:endParaRPr lang="en-US" sz="2000" dirty="0">
              <a:latin typeface="Verdana" panose="020B0604030504040204" pitchFamily="34" charset="0"/>
              <a:ea typeface="Verdana" panose="020B0604030504040204" pitchFamily="34" charset="0"/>
            </a:endParaRPr>
          </a:p>
          <a:p>
            <a:pPr algn="ctr"/>
            <a:endParaRPr lang="en-US" sz="2000" b="1" dirty="0">
              <a:latin typeface="Verdana" panose="020B0604030504040204" pitchFamily="34" charset="0"/>
              <a:ea typeface="Verdana" panose="020B0604030504040204" pitchFamily="34" charset="0"/>
            </a:endParaRPr>
          </a:p>
          <a:p>
            <a:pPr algn="ctr"/>
            <a:r>
              <a:rPr lang="en-US" sz="2000" b="1" dirty="0">
                <a:latin typeface="Verdana" panose="020B0604030504040204" pitchFamily="34" charset="0"/>
                <a:ea typeface="Verdana" panose="020B0604030504040204" pitchFamily="34" charset="0"/>
              </a:rPr>
              <a:t>AZPHA ANNUAL MEMBER MEETING </a:t>
            </a:r>
          </a:p>
          <a:p>
            <a:pPr algn="ctr"/>
            <a:r>
              <a:rPr lang="en-US" sz="2000" dirty="0">
                <a:latin typeface="Verdana" panose="020B0604030504040204" pitchFamily="34" charset="0"/>
                <a:ea typeface="Verdana" panose="020B0604030504040204" pitchFamily="34" charset="0"/>
              </a:rPr>
              <a:t>Wednesday November 10, 2021 </a:t>
            </a:r>
          </a:p>
          <a:p>
            <a:pPr algn="ctr"/>
            <a:r>
              <a:rPr lang="en-US" sz="2000" dirty="0">
                <a:latin typeface="Verdana" panose="020B0604030504040204" pitchFamily="34" charset="0"/>
                <a:ea typeface="Verdana" panose="020B0604030504040204" pitchFamily="34" charset="0"/>
              </a:rPr>
              <a:t>12:00 noon to 1:30 pm </a:t>
            </a:r>
          </a:p>
          <a:p>
            <a:pPr algn="ctr"/>
            <a:r>
              <a:rPr lang="en-US" sz="2000" dirty="0">
                <a:latin typeface="Verdana" panose="020B0604030504040204" pitchFamily="34" charset="0"/>
                <a:ea typeface="Verdana" panose="020B0604030504040204" pitchFamily="34" charset="0"/>
              </a:rPr>
              <a:t>Zoom Information provided upon registration</a:t>
            </a:r>
          </a:p>
          <a:p>
            <a:pPr algn="ctr"/>
            <a:endParaRPr lang="en-US"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01B14B77-9F6E-401D-AD50-D836359DB208}"/>
              </a:ext>
            </a:extLst>
          </p:cNvPr>
          <p:cNvPicPr>
            <a:picLocks noChangeAspect="1"/>
          </p:cNvPicPr>
          <p:nvPr/>
        </p:nvPicPr>
        <p:blipFill>
          <a:blip r:embed="rId2"/>
          <a:stretch>
            <a:fillRect/>
          </a:stretch>
        </p:blipFill>
        <p:spPr>
          <a:xfrm>
            <a:off x="2544416" y="270367"/>
            <a:ext cx="6777843" cy="2075268"/>
          </a:xfrm>
          <a:prstGeom prst="rect">
            <a:avLst/>
          </a:prstGeom>
        </p:spPr>
      </p:pic>
    </p:spTree>
    <p:extLst>
      <p:ext uri="{BB962C8B-B14F-4D97-AF65-F5344CB8AC3E}">
        <p14:creationId xmlns:p14="http://schemas.microsoft.com/office/powerpoint/2010/main" val="1910609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89" y="290353"/>
            <a:ext cx="6212337" cy="1010121"/>
          </a:xfrm>
        </p:spPr>
        <p:txBody>
          <a:bodyPr>
            <a:normAutofit/>
          </a:bodyPr>
          <a:lstStyle/>
          <a:p>
            <a:r>
              <a:rPr lang="en-US" dirty="0">
                <a:solidFill>
                  <a:schemeClr val="accent2">
                    <a:lumMod val="75000"/>
                  </a:schemeClr>
                </a:solidFill>
              </a:rPr>
              <a:t> </a:t>
            </a:r>
          </a:p>
        </p:txBody>
      </p:sp>
      <p:sp>
        <p:nvSpPr>
          <p:cNvPr id="6" name="Rectangle 5"/>
          <p:cNvSpPr/>
          <p:nvPr/>
        </p:nvSpPr>
        <p:spPr>
          <a:xfrm>
            <a:off x="0" y="5974143"/>
            <a:ext cx="12192000" cy="288606"/>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Rectangle 6"/>
          <p:cNvSpPr/>
          <p:nvPr/>
        </p:nvSpPr>
        <p:spPr>
          <a:xfrm>
            <a:off x="0" y="6270846"/>
            <a:ext cx="12192000" cy="28860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569394"/>
            <a:ext cx="12192000" cy="28860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1228" y="283876"/>
            <a:ext cx="10569500" cy="3477875"/>
          </a:xfrm>
          <a:prstGeom prst="rect">
            <a:avLst/>
          </a:prstGeom>
          <a:noFill/>
        </p:spPr>
        <p:txBody>
          <a:bodyPr wrap="square" rtlCol="0">
            <a:spAutoFit/>
          </a:bodyPr>
          <a:lstStyle/>
          <a:p>
            <a:pPr algn="ctr"/>
            <a:r>
              <a:rPr lang="en-US" sz="2800" b="1" dirty="0">
                <a:latin typeface="Verdana" panose="020B0604030504040204" pitchFamily="34" charset="0"/>
                <a:ea typeface="Verdana" panose="020B0604030504040204" pitchFamily="34" charset="0"/>
              </a:rPr>
              <a:t>Thank You to Our Sponsors!</a:t>
            </a:r>
          </a:p>
          <a:p>
            <a:pPr algn="ctr"/>
            <a:endParaRPr lang="en-US" sz="28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p:txBody>
      </p:sp>
      <p:pic>
        <p:nvPicPr>
          <p:cNvPr id="10" name="Picture 9" descr="Text&#10;&#10;Description automatically generated">
            <a:extLst>
              <a:ext uri="{FF2B5EF4-FFF2-40B4-BE49-F238E27FC236}">
                <a16:creationId xmlns:a16="http://schemas.microsoft.com/office/drawing/2014/main" id="{72BEEB7D-5439-453F-96AE-69DED9F3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4685" y="264268"/>
            <a:ext cx="1684608" cy="535756"/>
          </a:xfrm>
          <a:prstGeom prst="rect">
            <a:avLst/>
          </a:prstGeom>
        </p:spPr>
      </p:pic>
      <p:pic>
        <p:nvPicPr>
          <p:cNvPr id="12" name="Picture 11" descr="Logo&#10;&#10;Description automatically generated">
            <a:extLst>
              <a:ext uri="{FF2B5EF4-FFF2-40B4-BE49-F238E27FC236}">
                <a16:creationId xmlns:a16="http://schemas.microsoft.com/office/drawing/2014/main" id="{220E623B-3A45-44DF-8521-FDB96261D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24" y="1601492"/>
            <a:ext cx="5045777" cy="1529602"/>
          </a:xfrm>
          <a:prstGeom prst="rect">
            <a:avLst/>
          </a:prstGeom>
        </p:spPr>
      </p:pic>
      <p:pic>
        <p:nvPicPr>
          <p:cNvPr id="3" name="Picture 2">
            <a:extLst>
              <a:ext uri="{FF2B5EF4-FFF2-40B4-BE49-F238E27FC236}">
                <a16:creationId xmlns:a16="http://schemas.microsoft.com/office/drawing/2014/main" id="{F75C9F0E-87A4-49AF-AD97-B12CA7208A43}"/>
              </a:ext>
            </a:extLst>
          </p:cNvPr>
          <p:cNvPicPr>
            <a:picLocks noChangeAspect="1"/>
          </p:cNvPicPr>
          <p:nvPr/>
        </p:nvPicPr>
        <p:blipFill>
          <a:blip r:embed="rId4"/>
          <a:stretch>
            <a:fillRect/>
          </a:stretch>
        </p:blipFill>
        <p:spPr>
          <a:xfrm>
            <a:off x="9064487" y="2169637"/>
            <a:ext cx="2941983" cy="1183074"/>
          </a:xfrm>
          <a:prstGeom prst="rect">
            <a:avLst/>
          </a:prstGeom>
        </p:spPr>
      </p:pic>
      <p:pic>
        <p:nvPicPr>
          <p:cNvPr id="4" name="Picture 3">
            <a:extLst>
              <a:ext uri="{FF2B5EF4-FFF2-40B4-BE49-F238E27FC236}">
                <a16:creationId xmlns:a16="http://schemas.microsoft.com/office/drawing/2014/main" id="{7192104E-8213-47D0-839C-D1B98691CA18}"/>
              </a:ext>
            </a:extLst>
          </p:cNvPr>
          <p:cNvPicPr>
            <a:picLocks noChangeAspect="1"/>
          </p:cNvPicPr>
          <p:nvPr/>
        </p:nvPicPr>
        <p:blipFill>
          <a:blip r:embed="rId5"/>
          <a:stretch>
            <a:fillRect/>
          </a:stretch>
        </p:blipFill>
        <p:spPr>
          <a:xfrm>
            <a:off x="533177" y="2335213"/>
            <a:ext cx="2186233" cy="1001047"/>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710FAE3-5C3F-4203-A7F4-ED3A27D98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5890" y="3662792"/>
            <a:ext cx="2139821" cy="75607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884E5D2-A7BE-44B8-B071-CB56C71494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448" y="3336260"/>
            <a:ext cx="2468348" cy="1538372"/>
          </a:xfrm>
          <a:prstGeom prst="rect">
            <a:avLst/>
          </a:prstGeom>
        </p:spPr>
      </p:pic>
      <p:pic>
        <p:nvPicPr>
          <p:cNvPr id="15" name="Picture 14" descr="Logo, company name&#10;&#10;Description automatically generated">
            <a:extLst>
              <a:ext uri="{FF2B5EF4-FFF2-40B4-BE49-F238E27FC236}">
                <a16:creationId xmlns:a16="http://schemas.microsoft.com/office/drawing/2014/main" id="{E044A13E-C094-458A-9B7D-44AA95E38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21600"/>
            <a:ext cx="2345635" cy="1172818"/>
          </a:xfrm>
          <a:prstGeom prst="rect">
            <a:avLst/>
          </a:prstGeom>
        </p:spPr>
      </p:pic>
      <p:pic>
        <p:nvPicPr>
          <p:cNvPr id="5" name="Picture 4">
            <a:extLst>
              <a:ext uri="{FF2B5EF4-FFF2-40B4-BE49-F238E27FC236}">
                <a16:creationId xmlns:a16="http://schemas.microsoft.com/office/drawing/2014/main" id="{22401604-AB62-4052-9A22-546354C14133}"/>
              </a:ext>
            </a:extLst>
          </p:cNvPr>
          <p:cNvPicPr>
            <a:picLocks noChangeAspect="1"/>
          </p:cNvPicPr>
          <p:nvPr/>
        </p:nvPicPr>
        <p:blipFill>
          <a:blip r:embed="rId9"/>
          <a:stretch>
            <a:fillRect/>
          </a:stretch>
        </p:blipFill>
        <p:spPr>
          <a:xfrm>
            <a:off x="3192843" y="4756751"/>
            <a:ext cx="1602867" cy="862171"/>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3866D3ED-F054-4998-B3AF-DFF1599C80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6450" y="4810995"/>
            <a:ext cx="2468348" cy="673187"/>
          </a:xfrm>
          <a:prstGeom prst="rect">
            <a:avLst/>
          </a:prstGeom>
        </p:spPr>
      </p:pic>
      <p:pic>
        <p:nvPicPr>
          <p:cNvPr id="17" name="Picture 16" descr="Logo, company name&#10;&#10;Description automatically generated">
            <a:extLst>
              <a:ext uri="{FF2B5EF4-FFF2-40B4-BE49-F238E27FC236}">
                <a16:creationId xmlns:a16="http://schemas.microsoft.com/office/drawing/2014/main" id="{001109F0-17F4-43D2-BAC7-B1A3873C3D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70039" y="4722325"/>
            <a:ext cx="1664729" cy="743579"/>
          </a:xfrm>
          <a:prstGeom prst="rect">
            <a:avLst/>
          </a:prstGeom>
        </p:spPr>
      </p:pic>
      <p:sp>
        <p:nvSpPr>
          <p:cNvPr id="18" name="TextBox 17">
            <a:extLst>
              <a:ext uri="{FF2B5EF4-FFF2-40B4-BE49-F238E27FC236}">
                <a16:creationId xmlns:a16="http://schemas.microsoft.com/office/drawing/2014/main" id="{6527794E-56A8-4C01-BBE7-5077B2113401}"/>
              </a:ext>
            </a:extLst>
          </p:cNvPr>
          <p:cNvSpPr txBox="1"/>
          <p:nvPr/>
        </p:nvSpPr>
        <p:spPr>
          <a:xfrm>
            <a:off x="4597452" y="1083789"/>
            <a:ext cx="2777996" cy="461665"/>
          </a:xfrm>
          <a:prstGeom prst="rect">
            <a:avLst/>
          </a:prstGeom>
          <a:noFill/>
        </p:spPr>
        <p:txBody>
          <a:bodyPr wrap="square" rtlCol="0">
            <a:spAutoFit/>
          </a:bodyPr>
          <a:lstStyle/>
          <a:p>
            <a:pPr algn="ctr"/>
            <a:r>
              <a:rPr lang="en-US" sz="2400" b="1" dirty="0">
                <a:solidFill>
                  <a:schemeClr val="accent2">
                    <a:lumMod val="75000"/>
                  </a:schemeClr>
                </a:solidFill>
              </a:rPr>
              <a:t>Title Sponsor</a:t>
            </a:r>
          </a:p>
        </p:txBody>
      </p:sp>
    </p:spTree>
    <p:extLst>
      <p:ext uri="{BB962C8B-B14F-4D97-AF65-F5344CB8AC3E}">
        <p14:creationId xmlns:p14="http://schemas.microsoft.com/office/powerpoint/2010/main" val="3018996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ACHC Colors">
      <a:dk1>
        <a:srgbClr val="335687"/>
      </a:dk1>
      <a:lt1>
        <a:sysClr val="window" lastClr="FFFFFF"/>
      </a:lt1>
      <a:dk2>
        <a:srgbClr val="5E5E5E"/>
      </a:dk2>
      <a:lt2>
        <a:srgbClr val="DDDDDD"/>
      </a:lt2>
      <a:accent1>
        <a:srgbClr val="335687"/>
      </a:accent1>
      <a:accent2>
        <a:srgbClr val="8E47AD"/>
      </a:accent2>
      <a:accent3>
        <a:srgbClr val="EAAF0F"/>
      </a:accent3>
      <a:accent4>
        <a:srgbClr val="A5A39E"/>
      </a:accent4>
      <a:accent5>
        <a:srgbClr val="EF2B2D"/>
      </a:accent5>
      <a:accent6>
        <a:srgbClr val="33568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ACHC Colors">
      <a:dk1>
        <a:srgbClr val="335687"/>
      </a:dk1>
      <a:lt1>
        <a:sysClr val="window" lastClr="FFFFFF"/>
      </a:lt1>
      <a:dk2>
        <a:srgbClr val="5E5E5E"/>
      </a:dk2>
      <a:lt2>
        <a:srgbClr val="DDDDDD"/>
      </a:lt2>
      <a:accent1>
        <a:srgbClr val="335687"/>
      </a:accent1>
      <a:accent2>
        <a:srgbClr val="8E47AD"/>
      </a:accent2>
      <a:accent3>
        <a:srgbClr val="EAAF0F"/>
      </a:accent3>
      <a:accent4>
        <a:srgbClr val="A5A39E"/>
      </a:accent4>
      <a:accent5>
        <a:srgbClr val="EF2B2D"/>
      </a:accent5>
      <a:accent6>
        <a:srgbClr val="335687"/>
      </a:accent6>
      <a:hlink>
        <a:srgbClr val="F59E00"/>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PowerPoint Template" id="{7D6138CB-98EC-4A9B-950E-77D778858209}" vid="{97C81584-5CBE-4F8B-97D9-2DF2BC2F8D19}"/>
    </a:ext>
  </a:ext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6.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402</TotalTime>
  <Words>3954</Words>
  <Application>Microsoft Office PowerPoint</Application>
  <PresentationFormat>Widescreen</PresentationFormat>
  <Paragraphs>656</Paragraphs>
  <Slides>94</Slides>
  <Notes>21</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94</vt:i4>
      </vt:variant>
    </vt:vector>
  </HeadingPairs>
  <TitlesOfParts>
    <vt:vector size="116" baseType="lpstr">
      <vt:lpstr>Arial</vt:lpstr>
      <vt:lpstr>Calibri</vt:lpstr>
      <vt:lpstr>Calibri Light</vt:lpstr>
      <vt:lpstr>Century Schoolbook</vt:lpstr>
      <vt:lpstr>Corbel</vt:lpstr>
      <vt:lpstr>Gill Sans</vt:lpstr>
      <vt:lpstr>Lato</vt:lpstr>
      <vt:lpstr>Open Sans</vt:lpstr>
      <vt:lpstr>Rockwell</vt:lpstr>
      <vt:lpstr>Symbol</vt:lpstr>
      <vt:lpstr>Times New Roman</vt:lpstr>
      <vt:lpstr>Verdana</vt:lpstr>
      <vt:lpstr>Wingdings</vt:lpstr>
      <vt:lpstr>Wingdings 2</vt:lpstr>
      <vt:lpstr>Office Theme</vt:lpstr>
      <vt:lpstr>1_Office Theme</vt:lpstr>
      <vt:lpstr>2_Office Theme</vt:lpstr>
      <vt:lpstr>3_Office Theme</vt:lpstr>
      <vt:lpstr>Atlas</vt:lpstr>
      <vt:lpstr>Frame</vt:lpstr>
      <vt:lpstr>4_Office Theme</vt:lpstr>
      <vt:lpstr>5_Office Theme</vt:lpstr>
      <vt:lpstr>Welcome to AzPHA’s 2021 Fall Conference!  August 26, 2021 </vt:lpstr>
      <vt:lpstr>Welcoming Remarks      Pele Peacock Fisher, AzPHA Board President </vt:lpstr>
      <vt:lpstr>AzPHA recognizes &amp; Thanks Our  Sponsors &amp; Exhibitors   Looking to the Future:  Arizona’s Public Health &amp; Healthcare Workforce  Thursday, August 26, 2021 Desert Willow Conference Center, Phoenix</vt:lpstr>
      <vt:lpstr>Title Sponsor</vt:lpstr>
      <vt:lpstr>Gold Sponsors</vt:lpstr>
      <vt:lpstr>Silver Sponsors</vt:lpstr>
      <vt:lpstr>Bronze Sponsors</vt:lpstr>
      <vt:lpstr>Exhibitors</vt:lpstr>
      <vt:lpstr>Exhibitors</vt:lpstr>
      <vt:lpstr>Exhibitors</vt:lpstr>
      <vt:lpstr>Special Acknowledgements </vt:lpstr>
      <vt:lpstr>Thank You to Our Board! </vt:lpstr>
      <vt:lpstr> </vt:lpstr>
      <vt:lpstr>PowerPoint Presentation</vt:lpstr>
      <vt:lpstr>PowerPoint Presentation</vt:lpstr>
      <vt:lpstr> </vt:lpstr>
      <vt:lpstr>Central Arizona Area Health Education Center (CAAHEC)  Ana Roscetti, MPH AZ Public Health Summit August 26, 2021 </vt:lpstr>
      <vt:lpstr>PowerPoint Presentation</vt:lpstr>
      <vt:lpstr>Student Reflections</vt:lpstr>
      <vt:lpstr>Workforce Development (AACHC/CAAHEC)</vt:lpstr>
      <vt:lpstr>Overview – Workforce Development (AACHC/CAAHEC)</vt:lpstr>
      <vt:lpstr>CAAHEC’s Priorities </vt:lpstr>
      <vt:lpstr>PowerPoint Presentation</vt:lpstr>
      <vt:lpstr> </vt:lpstr>
      <vt:lpstr> </vt:lpstr>
      <vt:lpstr>Southeast Arizona Area Health Education Center </vt:lpstr>
      <vt:lpstr>Past: Summary of accomplishments to date</vt:lpstr>
      <vt:lpstr>Present:    </vt:lpstr>
      <vt:lpstr>Future: CHW Workforce Development</vt:lpstr>
      <vt:lpstr>Future:  SEAHEC a Hub for Border &amp; Migrant Health Advocacy, Research &amp; Action</vt:lpstr>
      <vt:lpstr> </vt:lpstr>
      <vt:lpstr>Regional Center for Border Health, Inc.  San Luis Walk-In Clinic, Inc.</vt:lpstr>
      <vt:lpstr>The State and Regional AHEC Priorities in Post Pandemic Arizona</vt:lpstr>
      <vt:lpstr>“Committed to improving the quality of life of the residents along the                  U.S.-Mexico Border by increasing accessibility to quality training and affordable healthcare”  </vt:lpstr>
      <vt:lpstr>PowerPoint Presentation</vt:lpstr>
      <vt:lpstr>Western Arizona Area Health Education Center Established in 1987</vt:lpstr>
      <vt:lpstr>Addressing Healthcare Disparities</vt:lpstr>
      <vt:lpstr>San Luis Walk-In Clinic, Inc. Integrated Behavioral Health</vt:lpstr>
      <vt:lpstr>PowerPoint Presentation</vt:lpstr>
      <vt:lpstr>Health Professional Recruitment and Retention &amp; Interprofessional Clinical Rotations</vt:lpstr>
      <vt:lpstr>Interprofessional Clinical Rotations  </vt:lpstr>
      <vt:lpstr>Interprofessional Clinical Rotations  </vt:lpstr>
      <vt:lpstr>Interprofessional Clinical Rotations  </vt:lpstr>
      <vt:lpstr>PowerPoint Presentation</vt:lpstr>
      <vt:lpstr>“Growing Our Own” Health Professional  Recruitment and Retention &amp; Interprofessional Clinical Rotations</vt:lpstr>
      <vt:lpstr>Accrediting Bureau of Health Education Schools (ABHES) </vt:lpstr>
      <vt:lpstr>                       “Growing Our Own”</vt:lpstr>
      <vt:lpstr>     College of Health Careers  Collaborators &amp; Student’s Sponsors</vt:lpstr>
      <vt:lpstr>Health Promotion and Disease Prevention Social Determinants of Health (SDoH)</vt:lpstr>
      <vt:lpstr>“Improving Health Equity Through Collective  Community Action” </vt:lpstr>
      <vt:lpstr>PowerPoint Presentation</vt:lpstr>
      <vt:lpstr>PowerPoint Presentation</vt:lpstr>
      <vt:lpstr> </vt:lpstr>
      <vt:lpstr> </vt:lpstr>
      <vt:lpstr> </vt:lpstr>
      <vt:lpstr> </vt:lpstr>
      <vt:lpstr>The American Rescue Plan Act  How To Influence This  “Once in a Generation”  Funding Opportunity</vt:lpstr>
      <vt:lpstr>Who is Vitalyst Health Foundation?</vt:lpstr>
      <vt:lpstr>Vitalyst Goals</vt:lpstr>
      <vt:lpstr>PowerPoint Presentation</vt:lpstr>
      <vt:lpstr>Today’s Presentation</vt:lpstr>
      <vt:lpstr>The American Rescue Plan Act</vt:lpstr>
      <vt:lpstr>The American Rescue Plan (ARP)  and Arizona</vt:lpstr>
      <vt:lpstr>Vitalyst Research </vt:lpstr>
      <vt:lpstr>PowerPoint Presentation</vt:lpstr>
      <vt:lpstr>PowerPoint Presentation</vt:lpstr>
      <vt:lpstr>PowerPoint Presentation</vt:lpstr>
      <vt:lpstr>PowerPoint Presentation</vt:lpstr>
      <vt:lpstr>PowerPoint Presentation</vt:lpstr>
      <vt:lpstr>PowerPoint Presentation</vt:lpstr>
      <vt:lpstr>Health Disparities Are Real</vt:lpstr>
      <vt:lpstr>What Our Research Found</vt:lpstr>
      <vt:lpstr>AZ Town Hall Feedback</vt:lpstr>
      <vt:lpstr>AZ Town Hall Feedback</vt:lpstr>
      <vt:lpstr>AZ Town Hall Feedback</vt:lpstr>
      <vt:lpstr>What Needs To Happen</vt:lpstr>
      <vt:lpstr>What Government Should Do</vt:lpstr>
      <vt:lpstr>What Government Should Do</vt:lpstr>
      <vt:lpstr>What Vitalyst is Going To Do</vt:lpstr>
      <vt:lpstr>Sample of what we provided</vt:lpstr>
      <vt:lpstr>Description of Population Facing Greatest Disparities or Most Impacted by COVID19 </vt:lpstr>
      <vt:lpstr>What Vitalyst is Going To Do</vt:lpstr>
      <vt:lpstr>Priorities for Advancing Racial Equity</vt:lpstr>
      <vt:lpstr>Priorities for Advancing Racial Equity</vt:lpstr>
      <vt:lpstr>What Vitalyst is Going To Do</vt:lpstr>
      <vt:lpstr>PowerPoint Presentation</vt:lpstr>
      <vt:lpstr>Your Mission:</vt:lpstr>
      <vt:lpstr>For More Information</vt:lpstr>
      <vt:lpstr>For More Information</vt:lpstr>
      <vt:lpstr> </vt:lpstr>
      <vt:lpstr> </vt:lpstr>
      <vt:lpstr>Closing Remarks      Kim Van Pelt, AzPHA President Elect</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AzPHA’s 90th Annual Fall Conference &amp; Annual Meeting  October 3, 2018</dc:title>
  <dc:creator>will humble</dc:creator>
  <cp:lastModifiedBy>will humble</cp:lastModifiedBy>
  <cp:revision>69</cp:revision>
  <dcterms:created xsi:type="dcterms:W3CDTF">2018-09-30T07:08:47Z</dcterms:created>
  <dcterms:modified xsi:type="dcterms:W3CDTF">2021-08-25T20:02:59Z</dcterms:modified>
</cp:coreProperties>
</file>