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8" r:id="rId29"/>
    <p:sldId id="284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7A7563-943D-47DD-9D3F-16465E38E54C}" v="1" dt="2023-03-10T21:45:30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 humble" userId="737f7d215fdcc0f3" providerId="LiveId" clId="{AD7A7563-943D-47DD-9D3F-16465E38E54C}"/>
    <pc:docChg chg="custSel addSld delSld modSld">
      <pc:chgData name="will humble" userId="737f7d215fdcc0f3" providerId="LiveId" clId="{AD7A7563-943D-47DD-9D3F-16465E38E54C}" dt="2023-03-10T21:45:33.639" v="426" actId="1076"/>
      <pc:docMkLst>
        <pc:docMk/>
      </pc:docMkLst>
      <pc:sldChg chg="modSp mod">
        <pc:chgData name="will humble" userId="737f7d215fdcc0f3" providerId="LiveId" clId="{AD7A7563-943D-47DD-9D3F-16465E38E54C}" dt="2023-03-10T21:39:32.272" v="102" actId="255"/>
        <pc:sldMkLst>
          <pc:docMk/>
          <pc:sldMk cId="1518037183" sldId="256"/>
        </pc:sldMkLst>
        <pc:spChg chg="mod">
          <ac:chgData name="will humble" userId="737f7d215fdcc0f3" providerId="LiveId" clId="{AD7A7563-943D-47DD-9D3F-16465E38E54C}" dt="2023-03-10T21:38:57.550" v="90" actId="20577"/>
          <ac:spMkLst>
            <pc:docMk/>
            <pc:sldMk cId="1518037183" sldId="256"/>
            <ac:spMk id="2" creationId="{D0F18C0F-6ED9-4508-C903-187D779F8C96}"/>
          </ac:spMkLst>
        </pc:spChg>
        <pc:spChg chg="mod">
          <ac:chgData name="will humble" userId="737f7d215fdcc0f3" providerId="LiveId" clId="{AD7A7563-943D-47DD-9D3F-16465E38E54C}" dt="2023-03-10T21:39:32.272" v="102" actId="255"/>
          <ac:spMkLst>
            <pc:docMk/>
            <pc:sldMk cId="1518037183" sldId="256"/>
            <ac:spMk id="3" creationId="{DBBB67DD-B118-D78E-B2D3-9EC59BEC4ACD}"/>
          </ac:spMkLst>
        </pc:spChg>
      </pc:sldChg>
      <pc:sldChg chg="del">
        <pc:chgData name="will humble" userId="737f7d215fdcc0f3" providerId="LiveId" clId="{AD7A7563-943D-47DD-9D3F-16465E38E54C}" dt="2023-03-10T21:39:38.278" v="103" actId="2696"/>
        <pc:sldMkLst>
          <pc:docMk/>
          <pc:sldMk cId="4219648390" sldId="257"/>
        </pc:sldMkLst>
      </pc:sldChg>
      <pc:sldChg chg="addSp delSp modSp add mod">
        <pc:chgData name="will humble" userId="737f7d215fdcc0f3" providerId="LiveId" clId="{AD7A7563-943D-47DD-9D3F-16465E38E54C}" dt="2023-03-10T21:45:33.639" v="426" actId="1076"/>
        <pc:sldMkLst>
          <pc:docMk/>
          <pc:sldMk cId="2468909528" sldId="289"/>
        </pc:sldMkLst>
        <pc:spChg chg="mod">
          <ac:chgData name="will humble" userId="737f7d215fdcc0f3" providerId="LiveId" clId="{AD7A7563-943D-47DD-9D3F-16465E38E54C}" dt="2023-03-10T21:41:18.959" v="169" actId="6549"/>
          <ac:spMkLst>
            <pc:docMk/>
            <pc:sldMk cId="2468909528" sldId="289"/>
            <ac:spMk id="2" creationId="{51A326B8-D0B3-2F8D-1B36-710CC4D1CD1B}"/>
          </ac:spMkLst>
        </pc:spChg>
        <pc:spChg chg="mod">
          <ac:chgData name="will humble" userId="737f7d215fdcc0f3" providerId="LiveId" clId="{AD7A7563-943D-47DD-9D3F-16465E38E54C}" dt="2023-03-10T21:45:14.798" v="423" actId="207"/>
          <ac:spMkLst>
            <pc:docMk/>
            <pc:sldMk cId="2468909528" sldId="289"/>
            <ac:spMk id="3" creationId="{DBC3EC81-4B5C-13C8-5A2E-71F961852AAC}"/>
          </ac:spMkLst>
        </pc:spChg>
        <pc:picChg chg="del">
          <ac:chgData name="will humble" userId="737f7d215fdcc0f3" providerId="LiveId" clId="{AD7A7563-943D-47DD-9D3F-16465E38E54C}" dt="2023-03-10T21:45:21.532" v="424" actId="478"/>
          <ac:picMkLst>
            <pc:docMk/>
            <pc:sldMk cId="2468909528" sldId="289"/>
            <ac:picMk id="5" creationId="{64F31979-7167-7EC0-9879-F4EE5BE2958F}"/>
          </ac:picMkLst>
        </pc:picChg>
        <pc:picChg chg="add mod">
          <ac:chgData name="will humble" userId="737f7d215fdcc0f3" providerId="LiveId" clId="{AD7A7563-943D-47DD-9D3F-16465E38E54C}" dt="2023-03-10T21:45:33.639" v="426" actId="1076"/>
          <ac:picMkLst>
            <pc:docMk/>
            <pc:sldMk cId="2468909528" sldId="289"/>
            <ac:picMk id="6" creationId="{40B90173-3A34-C113-5509-7197E3512BE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588CBB-D648-4195-98BC-57E377CFDDC1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E44ABC3-1413-4633-AFB6-35D044424F35}">
      <dgm:prSet/>
      <dgm:spPr/>
      <dgm:t>
        <a:bodyPr/>
        <a:lstStyle/>
        <a:p>
          <a:r>
            <a:rPr lang="en-US"/>
            <a:t>Reimbursement for Community Health Workers</a:t>
          </a:r>
        </a:p>
      </dgm:t>
    </dgm:pt>
    <dgm:pt modelId="{30CCB6D7-CA3D-4C99-B8D2-699699CAE30D}" type="parTrans" cxnId="{D4AD8A09-1C25-49B5-8B38-4C5B3C781E21}">
      <dgm:prSet/>
      <dgm:spPr/>
      <dgm:t>
        <a:bodyPr/>
        <a:lstStyle/>
        <a:p>
          <a:endParaRPr lang="en-US"/>
        </a:p>
      </dgm:t>
    </dgm:pt>
    <dgm:pt modelId="{7C4FFC16-5303-49FE-A91B-1304C9C0B8C0}" type="sibTrans" cxnId="{D4AD8A09-1C25-49B5-8B38-4C5B3C781E21}">
      <dgm:prSet/>
      <dgm:spPr/>
      <dgm:t>
        <a:bodyPr/>
        <a:lstStyle/>
        <a:p>
          <a:endParaRPr lang="en-US"/>
        </a:p>
      </dgm:t>
    </dgm:pt>
    <dgm:pt modelId="{92901873-A1AA-4FBB-BB6A-B10AC5FB74E4}">
      <dgm:prSet/>
      <dgm:spPr/>
      <dgm:t>
        <a:bodyPr/>
        <a:lstStyle/>
        <a:p>
          <a:r>
            <a:rPr lang="en-US"/>
            <a:t>Planning for Redetermination Upon End of the PHE</a:t>
          </a:r>
        </a:p>
      </dgm:t>
    </dgm:pt>
    <dgm:pt modelId="{2DF3572E-286C-400D-A62F-535930D37A97}" type="parTrans" cxnId="{CBB745FE-C2FF-46B9-8146-2E0FAA6C6366}">
      <dgm:prSet/>
      <dgm:spPr/>
      <dgm:t>
        <a:bodyPr/>
        <a:lstStyle/>
        <a:p>
          <a:endParaRPr lang="en-US"/>
        </a:p>
      </dgm:t>
    </dgm:pt>
    <dgm:pt modelId="{B15779A0-AD83-4E11-BBAF-9614CB992120}" type="sibTrans" cxnId="{CBB745FE-C2FF-46B9-8146-2E0FAA6C6366}">
      <dgm:prSet/>
      <dgm:spPr/>
      <dgm:t>
        <a:bodyPr/>
        <a:lstStyle/>
        <a:p>
          <a:endParaRPr lang="en-US"/>
        </a:p>
      </dgm:t>
    </dgm:pt>
    <dgm:pt modelId="{3CC3CD85-54C8-4A94-AFD4-2D81E3106E75}">
      <dgm:prSet/>
      <dgm:spPr/>
      <dgm:t>
        <a:bodyPr/>
        <a:lstStyle/>
        <a:p>
          <a:r>
            <a:rPr lang="en-US"/>
            <a:t>Retention of Medicaid Eligibility of Former Foster Youth</a:t>
          </a:r>
        </a:p>
      </dgm:t>
    </dgm:pt>
    <dgm:pt modelId="{BA81FD4E-00E1-4C52-983B-9DD5CBECC2E5}" type="parTrans" cxnId="{D5899D94-6710-43D9-9FC9-9C23376A30DD}">
      <dgm:prSet/>
      <dgm:spPr/>
      <dgm:t>
        <a:bodyPr/>
        <a:lstStyle/>
        <a:p>
          <a:endParaRPr lang="en-US"/>
        </a:p>
      </dgm:t>
    </dgm:pt>
    <dgm:pt modelId="{C4A0EC8F-2AE8-4DC3-B9B3-D9EC3BFAE675}" type="sibTrans" cxnId="{D5899D94-6710-43D9-9FC9-9C23376A30DD}">
      <dgm:prSet/>
      <dgm:spPr/>
      <dgm:t>
        <a:bodyPr/>
        <a:lstStyle/>
        <a:p>
          <a:endParaRPr lang="en-US"/>
        </a:p>
      </dgm:t>
    </dgm:pt>
    <dgm:pt modelId="{5E9E1F40-B457-4362-A735-57D0F23F09EF}" type="pres">
      <dgm:prSet presAssocID="{D3588CBB-D648-4195-98BC-57E377CFDD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085CC2-63F6-42C3-9F9D-799D3B07A735}" type="pres">
      <dgm:prSet presAssocID="{9E44ABC3-1413-4633-AFB6-35D044424F35}" presName="hierRoot1" presStyleCnt="0"/>
      <dgm:spPr/>
    </dgm:pt>
    <dgm:pt modelId="{7F633DC8-A30E-41E8-B027-ADB1C566DC15}" type="pres">
      <dgm:prSet presAssocID="{9E44ABC3-1413-4633-AFB6-35D044424F35}" presName="composite" presStyleCnt="0"/>
      <dgm:spPr/>
    </dgm:pt>
    <dgm:pt modelId="{F0258752-67CA-4B4C-AB75-7E3FD3AF02D3}" type="pres">
      <dgm:prSet presAssocID="{9E44ABC3-1413-4633-AFB6-35D044424F35}" presName="background" presStyleLbl="node0" presStyleIdx="0" presStyleCnt="3"/>
      <dgm:spPr/>
    </dgm:pt>
    <dgm:pt modelId="{34A22DA8-3AB3-4692-9A68-24D32909E968}" type="pres">
      <dgm:prSet presAssocID="{9E44ABC3-1413-4633-AFB6-35D044424F35}" presName="text" presStyleLbl="fgAcc0" presStyleIdx="0" presStyleCnt="3">
        <dgm:presLayoutVars>
          <dgm:chPref val="3"/>
        </dgm:presLayoutVars>
      </dgm:prSet>
      <dgm:spPr/>
    </dgm:pt>
    <dgm:pt modelId="{7F500B3E-95EF-4736-9717-3462B4F25D9E}" type="pres">
      <dgm:prSet presAssocID="{9E44ABC3-1413-4633-AFB6-35D044424F35}" presName="hierChild2" presStyleCnt="0"/>
      <dgm:spPr/>
    </dgm:pt>
    <dgm:pt modelId="{96B61DB9-0DB2-4830-906F-F67189C792AF}" type="pres">
      <dgm:prSet presAssocID="{92901873-A1AA-4FBB-BB6A-B10AC5FB74E4}" presName="hierRoot1" presStyleCnt="0"/>
      <dgm:spPr/>
    </dgm:pt>
    <dgm:pt modelId="{4BD211C9-F73F-40A5-9071-B1F79F15D755}" type="pres">
      <dgm:prSet presAssocID="{92901873-A1AA-4FBB-BB6A-B10AC5FB74E4}" presName="composite" presStyleCnt="0"/>
      <dgm:spPr/>
    </dgm:pt>
    <dgm:pt modelId="{CC064789-DC9E-4692-8256-A67FA37E1142}" type="pres">
      <dgm:prSet presAssocID="{92901873-A1AA-4FBB-BB6A-B10AC5FB74E4}" presName="background" presStyleLbl="node0" presStyleIdx="1" presStyleCnt="3"/>
      <dgm:spPr/>
    </dgm:pt>
    <dgm:pt modelId="{6A913FF4-4184-4A1E-8759-0B504AE79E71}" type="pres">
      <dgm:prSet presAssocID="{92901873-A1AA-4FBB-BB6A-B10AC5FB74E4}" presName="text" presStyleLbl="fgAcc0" presStyleIdx="1" presStyleCnt="3">
        <dgm:presLayoutVars>
          <dgm:chPref val="3"/>
        </dgm:presLayoutVars>
      </dgm:prSet>
      <dgm:spPr/>
    </dgm:pt>
    <dgm:pt modelId="{8D0C7CA1-3BC9-436F-9801-BE56A35BA88B}" type="pres">
      <dgm:prSet presAssocID="{92901873-A1AA-4FBB-BB6A-B10AC5FB74E4}" presName="hierChild2" presStyleCnt="0"/>
      <dgm:spPr/>
    </dgm:pt>
    <dgm:pt modelId="{17C680F1-0BAE-434D-9036-BF7634E65096}" type="pres">
      <dgm:prSet presAssocID="{3CC3CD85-54C8-4A94-AFD4-2D81E3106E75}" presName="hierRoot1" presStyleCnt="0"/>
      <dgm:spPr/>
    </dgm:pt>
    <dgm:pt modelId="{EFDFE07B-FC65-4921-83CB-F17B8162BF1A}" type="pres">
      <dgm:prSet presAssocID="{3CC3CD85-54C8-4A94-AFD4-2D81E3106E75}" presName="composite" presStyleCnt="0"/>
      <dgm:spPr/>
    </dgm:pt>
    <dgm:pt modelId="{9438BF4C-17AA-4DF6-A906-735391CFFDD1}" type="pres">
      <dgm:prSet presAssocID="{3CC3CD85-54C8-4A94-AFD4-2D81E3106E75}" presName="background" presStyleLbl="node0" presStyleIdx="2" presStyleCnt="3"/>
      <dgm:spPr/>
    </dgm:pt>
    <dgm:pt modelId="{75432ACB-67B7-48B2-BBC9-20E430CFC989}" type="pres">
      <dgm:prSet presAssocID="{3CC3CD85-54C8-4A94-AFD4-2D81E3106E75}" presName="text" presStyleLbl="fgAcc0" presStyleIdx="2" presStyleCnt="3">
        <dgm:presLayoutVars>
          <dgm:chPref val="3"/>
        </dgm:presLayoutVars>
      </dgm:prSet>
      <dgm:spPr/>
    </dgm:pt>
    <dgm:pt modelId="{65B360D6-6DE4-43F5-AF70-92B97AEF8D20}" type="pres">
      <dgm:prSet presAssocID="{3CC3CD85-54C8-4A94-AFD4-2D81E3106E75}" presName="hierChild2" presStyleCnt="0"/>
      <dgm:spPr/>
    </dgm:pt>
  </dgm:ptLst>
  <dgm:cxnLst>
    <dgm:cxn modelId="{D4AD8A09-1C25-49B5-8B38-4C5B3C781E21}" srcId="{D3588CBB-D648-4195-98BC-57E377CFDDC1}" destId="{9E44ABC3-1413-4633-AFB6-35D044424F35}" srcOrd="0" destOrd="0" parTransId="{30CCB6D7-CA3D-4C99-B8D2-699699CAE30D}" sibTransId="{7C4FFC16-5303-49FE-A91B-1304C9C0B8C0}"/>
    <dgm:cxn modelId="{97AE8E60-8629-47B6-868C-8FDCBAA6CEC3}" type="presOf" srcId="{9E44ABC3-1413-4633-AFB6-35D044424F35}" destId="{34A22DA8-3AB3-4692-9A68-24D32909E968}" srcOrd="0" destOrd="0" presId="urn:microsoft.com/office/officeart/2005/8/layout/hierarchy1"/>
    <dgm:cxn modelId="{B5DFE169-86E6-4A75-8F88-A5D4C480D187}" type="presOf" srcId="{D3588CBB-D648-4195-98BC-57E377CFDDC1}" destId="{5E9E1F40-B457-4362-A735-57D0F23F09EF}" srcOrd="0" destOrd="0" presId="urn:microsoft.com/office/officeart/2005/8/layout/hierarchy1"/>
    <dgm:cxn modelId="{4D3F7F77-23E4-4681-BE66-E75EF1D49A67}" type="presOf" srcId="{92901873-A1AA-4FBB-BB6A-B10AC5FB74E4}" destId="{6A913FF4-4184-4A1E-8759-0B504AE79E71}" srcOrd="0" destOrd="0" presId="urn:microsoft.com/office/officeart/2005/8/layout/hierarchy1"/>
    <dgm:cxn modelId="{6959C878-1305-4EF6-8C49-843684ABE8FD}" type="presOf" srcId="{3CC3CD85-54C8-4A94-AFD4-2D81E3106E75}" destId="{75432ACB-67B7-48B2-BBC9-20E430CFC989}" srcOrd="0" destOrd="0" presId="urn:microsoft.com/office/officeart/2005/8/layout/hierarchy1"/>
    <dgm:cxn modelId="{D5899D94-6710-43D9-9FC9-9C23376A30DD}" srcId="{D3588CBB-D648-4195-98BC-57E377CFDDC1}" destId="{3CC3CD85-54C8-4A94-AFD4-2D81E3106E75}" srcOrd="2" destOrd="0" parTransId="{BA81FD4E-00E1-4C52-983B-9DD5CBECC2E5}" sibTransId="{C4A0EC8F-2AE8-4DC3-B9B3-D9EC3BFAE675}"/>
    <dgm:cxn modelId="{CBB745FE-C2FF-46B9-8146-2E0FAA6C6366}" srcId="{D3588CBB-D648-4195-98BC-57E377CFDDC1}" destId="{92901873-A1AA-4FBB-BB6A-B10AC5FB74E4}" srcOrd="1" destOrd="0" parTransId="{2DF3572E-286C-400D-A62F-535930D37A97}" sibTransId="{B15779A0-AD83-4E11-BBAF-9614CB992120}"/>
    <dgm:cxn modelId="{644A0FB3-06C1-45EE-9C1E-15CFF9FEAF02}" type="presParOf" srcId="{5E9E1F40-B457-4362-A735-57D0F23F09EF}" destId="{32085CC2-63F6-42C3-9F9D-799D3B07A735}" srcOrd="0" destOrd="0" presId="urn:microsoft.com/office/officeart/2005/8/layout/hierarchy1"/>
    <dgm:cxn modelId="{7C91E437-533E-4AA8-9E03-2A253FAA942F}" type="presParOf" srcId="{32085CC2-63F6-42C3-9F9D-799D3B07A735}" destId="{7F633DC8-A30E-41E8-B027-ADB1C566DC15}" srcOrd="0" destOrd="0" presId="urn:microsoft.com/office/officeart/2005/8/layout/hierarchy1"/>
    <dgm:cxn modelId="{784761AB-AB4A-4AF7-9756-AB264F8618BD}" type="presParOf" srcId="{7F633DC8-A30E-41E8-B027-ADB1C566DC15}" destId="{F0258752-67CA-4B4C-AB75-7E3FD3AF02D3}" srcOrd="0" destOrd="0" presId="urn:microsoft.com/office/officeart/2005/8/layout/hierarchy1"/>
    <dgm:cxn modelId="{0E42EB04-4342-40A9-962C-04AB867015CC}" type="presParOf" srcId="{7F633DC8-A30E-41E8-B027-ADB1C566DC15}" destId="{34A22DA8-3AB3-4692-9A68-24D32909E968}" srcOrd="1" destOrd="0" presId="urn:microsoft.com/office/officeart/2005/8/layout/hierarchy1"/>
    <dgm:cxn modelId="{5C3B718E-DB02-4C8C-BC03-96780644BB56}" type="presParOf" srcId="{32085CC2-63F6-42C3-9F9D-799D3B07A735}" destId="{7F500B3E-95EF-4736-9717-3462B4F25D9E}" srcOrd="1" destOrd="0" presId="urn:microsoft.com/office/officeart/2005/8/layout/hierarchy1"/>
    <dgm:cxn modelId="{6B11D6B8-5850-441C-98FE-498562036655}" type="presParOf" srcId="{5E9E1F40-B457-4362-A735-57D0F23F09EF}" destId="{96B61DB9-0DB2-4830-906F-F67189C792AF}" srcOrd="1" destOrd="0" presId="urn:microsoft.com/office/officeart/2005/8/layout/hierarchy1"/>
    <dgm:cxn modelId="{C048C19E-EB9B-47C5-8B6D-A10934529495}" type="presParOf" srcId="{96B61DB9-0DB2-4830-906F-F67189C792AF}" destId="{4BD211C9-F73F-40A5-9071-B1F79F15D755}" srcOrd="0" destOrd="0" presId="urn:microsoft.com/office/officeart/2005/8/layout/hierarchy1"/>
    <dgm:cxn modelId="{E2176DD0-7D33-474C-868A-3BC073F49D04}" type="presParOf" srcId="{4BD211C9-F73F-40A5-9071-B1F79F15D755}" destId="{CC064789-DC9E-4692-8256-A67FA37E1142}" srcOrd="0" destOrd="0" presId="urn:microsoft.com/office/officeart/2005/8/layout/hierarchy1"/>
    <dgm:cxn modelId="{FE7E9DB6-E099-4294-BDC0-AF07F312C450}" type="presParOf" srcId="{4BD211C9-F73F-40A5-9071-B1F79F15D755}" destId="{6A913FF4-4184-4A1E-8759-0B504AE79E71}" srcOrd="1" destOrd="0" presId="urn:microsoft.com/office/officeart/2005/8/layout/hierarchy1"/>
    <dgm:cxn modelId="{560FFD44-190D-4161-9ECC-60FD0EE1B26C}" type="presParOf" srcId="{96B61DB9-0DB2-4830-906F-F67189C792AF}" destId="{8D0C7CA1-3BC9-436F-9801-BE56A35BA88B}" srcOrd="1" destOrd="0" presId="urn:microsoft.com/office/officeart/2005/8/layout/hierarchy1"/>
    <dgm:cxn modelId="{24914791-A863-4C9E-B2B4-72A83C691585}" type="presParOf" srcId="{5E9E1F40-B457-4362-A735-57D0F23F09EF}" destId="{17C680F1-0BAE-434D-9036-BF7634E65096}" srcOrd="2" destOrd="0" presId="urn:microsoft.com/office/officeart/2005/8/layout/hierarchy1"/>
    <dgm:cxn modelId="{41251801-CFAC-46AC-9853-5E67F8529A16}" type="presParOf" srcId="{17C680F1-0BAE-434D-9036-BF7634E65096}" destId="{EFDFE07B-FC65-4921-83CB-F17B8162BF1A}" srcOrd="0" destOrd="0" presId="urn:microsoft.com/office/officeart/2005/8/layout/hierarchy1"/>
    <dgm:cxn modelId="{E1AB827A-4E17-4ECD-9459-63D422195174}" type="presParOf" srcId="{EFDFE07B-FC65-4921-83CB-F17B8162BF1A}" destId="{9438BF4C-17AA-4DF6-A906-735391CFFDD1}" srcOrd="0" destOrd="0" presId="urn:microsoft.com/office/officeart/2005/8/layout/hierarchy1"/>
    <dgm:cxn modelId="{E7484118-8E5B-4E54-8680-D5FDD008CFA7}" type="presParOf" srcId="{EFDFE07B-FC65-4921-83CB-F17B8162BF1A}" destId="{75432ACB-67B7-48B2-BBC9-20E430CFC989}" srcOrd="1" destOrd="0" presId="urn:microsoft.com/office/officeart/2005/8/layout/hierarchy1"/>
    <dgm:cxn modelId="{8D3359DA-D870-4AC5-ACB3-84C9E8E4A8DA}" type="presParOf" srcId="{17C680F1-0BAE-434D-9036-BF7634E65096}" destId="{65B360D6-6DE4-43F5-AF70-92B97AEF8D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58752-67CA-4B4C-AB75-7E3FD3AF02D3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22DA8-3AB3-4692-9A68-24D32909E968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Reimbursement for Community Health Workers</a:t>
          </a:r>
        </a:p>
      </dsp:txBody>
      <dsp:txXfrm>
        <a:off x="398656" y="1088253"/>
        <a:ext cx="2959127" cy="1837317"/>
      </dsp:txXfrm>
    </dsp:sp>
    <dsp:sp modelId="{CC064789-DC9E-4692-8256-A67FA37E1142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13FF4-4184-4A1E-8759-0B504AE79E71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Planning for Redetermination Upon End of the PHE</a:t>
          </a:r>
        </a:p>
      </dsp:txBody>
      <dsp:txXfrm>
        <a:off x="4155097" y="1088253"/>
        <a:ext cx="2959127" cy="1837317"/>
      </dsp:txXfrm>
    </dsp:sp>
    <dsp:sp modelId="{9438BF4C-17AA-4DF6-A906-735391CFFDD1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32ACB-67B7-48B2-BBC9-20E430CFC989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Retention of Medicaid Eligibility of Former Foster Youth</a:t>
          </a:r>
        </a:p>
      </dsp:txBody>
      <dsp:txXfrm>
        <a:off x="7911539" y="1088253"/>
        <a:ext cx="2959127" cy="18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BCED-6097-CAAA-C9AA-081119750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7D9D61-6576-6E0E-D961-23DF48AFF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ACB29-CABA-3603-16E3-B63208D7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9D0B9-6CF1-E2B4-93FB-42D44156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4340A-7652-510C-AB8F-9CC37467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3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6A5B-F992-D1C6-E070-66D85A663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68719-4689-5EA3-34A1-36C00154D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50441-7F9B-2235-9943-1EA0E33D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3F8DC-8CA6-95DC-50A6-6DD91A2A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3BDA5-01EB-6B19-DCE1-D1FE262B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2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FDD88-7690-AFA7-0CCC-7446998CA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7234D-1D09-BBB2-016F-F34D720FB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64AEE-1A51-4670-666A-5C7E93E4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6DC2E-B170-7942-16B3-5C4C73F7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D2E79-8160-DE6C-AAC0-3B3236DD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4B883-3030-6DF2-A4CD-AAC87D04E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1907B-92A6-CEE9-D2EE-5BFBD572C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9720E-5C85-D444-F737-B4710A733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70F23-2271-474D-A6A1-F9818E6B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CB53A-1539-FFB2-1BC3-629EF052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2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CD86-862F-4F22-393C-CD7292472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75A0C-95C2-0EBC-C258-805D7D12E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7CC87-E90C-ACF8-24BD-13850386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28A79-6E09-06E0-3742-89D89892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61E8F-0AE1-08B1-9C44-0C7A69A9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C7D54-79C9-A433-6E0C-88CA27558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B2EA4-5039-4B4E-55F5-DF5235FAE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AABAA-4116-F89F-6CF2-FE8D03069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9D4B3-7A36-83EE-4570-D5E6E2C6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55044-450C-E86E-9D62-E70D7850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99D09-A1E4-6206-C597-01BFDA9D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0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F0E8-0436-8310-B496-C7659DF0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BEAB3-1B93-E9E0-0F35-38E2C56BB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FD8A7-3F54-2FF8-39E0-F35357576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8F784-6F4E-12E6-DF26-07B83E113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31141-2D09-E42A-8614-41A0FBC15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768EB-3290-0CF8-1259-2F82A040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BC6AE5-96F3-797A-16ED-1405AA02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B5C0D-61CA-EE0A-9FF9-A7C80653E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6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16BE6-AB33-63DC-DBD4-6F5B8359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6FE28-604A-D21D-732F-EDC41AD8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E87BA-C0C9-5EC8-E7B7-6FF3A44A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5E706-E39A-7886-5AA2-DDAEC27B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2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0976E5-267B-6480-2F07-AE9B9609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C9D65-71A4-F936-FFB1-ABCA415F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44EEE-9E16-B1DE-D4AF-30676239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6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7BFF-AF3C-7C9B-72C5-07F5F82B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90DA-02AE-0034-8FF4-22520E3C4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DA4CD-C697-BB2A-5CAE-7A25C6B1D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1A5DA-5592-6BFF-0C1F-2DFBDE5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4E6EF-15F4-2317-276D-653D84FC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C163A-B052-7B13-DECB-CC501F93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7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ED58-E810-1136-D119-C58D673F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821872-B524-5FCB-9EA8-C454AF01D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24061-5ED1-071C-8AE1-CC9197CF2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D76EB-A97A-B598-169A-1C2B9BB7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C7FC1-F64F-F37B-D438-BA489585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0A538-32BE-5360-2B51-99161043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D33641-A2A1-4C4D-D3D7-2F57154CF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198A2-9330-94DA-2223-766EA2CAC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5F82D-28B4-0920-554F-C1A74BFCE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87B4-9407-41B8-BA50-6C52F6C7824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F8D1E-0816-D036-915C-2F52FEB20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557CE-19D1-D2F7-656A-6BE93D709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2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45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5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60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6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61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912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94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960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947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06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pps.azleg.gov/BillStatus/BillOverview/780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0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08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68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73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7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87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93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94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939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93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13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2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26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26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2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30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s.azleg.gov/BillStatus/BillOverview/7832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18C0F-6ED9-4508-C903-187D779F8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872" y="982272"/>
            <a:ext cx="3388419" cy="45609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2023 Legislative Session: </a:t>
            </a: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dirty="0" err="1">
                <a:solidFill>
                  <a:srgbClr val="FFFFFF"/>
                </a:solidFill>
              </a:rPr>
              <a:t>AzPHA’s</a:t>
            </a:r>
            <a:r>
              <a:rPr lang="en-US" sz="4000" dirty="0">
                <a:solidFill>
                  <a:srgbClr val="FFFFFF"/>
                </a:solidFill>
              </a:rPr>
              <a:t> Evergreen Tracking PowerPoint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B67DD-B118-D78E-B2D3-9EC59BEC4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EFFFF"/>
                </a:solidFill>
              </a:rPr>
              <a:t>March 10, 2023 Update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rgbClr val="FEFFFF"/>
              </a:solidFill>
            </a:endParaRPr>
          </a:p>
          <a:p>
            <a:r>
              <a:rPr lang="en-US" dirty="0">
                <a:solidFill>
                  <a:srgbClr val="FEFFFF"/>
                </a:solidFill>
              </a:rPr>
              <a:t>Will Humble</a:t>
            </a:r>
          </a:p>
          <a:p>
            <a:r>
              <a:rPr lang="en-US" dirty="0">
                <a:solidFill>
                  <a:srgbClr val="FEFFFF"/>
                </a:solidFill>
              </a:rPr>
              <a:t>Arizona Public Health Association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FE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392BA4-BD1C-E25F-FAAA-1E6BAA740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527" y="327555"/>
            <a:ext cx="2723909" cy="84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037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7AE397-9EAF-1CE6-9C19-8BB7A9447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HB2338 Preventive Adult Dental Care AHCCCS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6EC7B-C9FE-23D8-6F59-B133E526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HB2338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43-15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AHCCCS to provide preventive dental care to adults. Kids already have coverage.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766385-A9E1-CBFD-F164-9405B9C92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9676" y="5610387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9DCC33A1-EBF6-32F1-9CC3-1C9944A86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57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5A100D-6DB3-08BD-54CD-4BE7AD26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HB2401 Feminine Hygiene Exemption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9C090-F9F8-5513-C0CA-85219F849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>
                <a:effectLst/>
                <a:latin typeface="Open Sans" panose="020B0606030504020204" pitchFamily="34" charset="0"/>
                <a:hlinkClick r:id="rId2"/>
              </a:rPr>
              <a:t>HB2401</a:t>
            </a:r>
            <a:r>
              <a:rPr lang="en-US" sz="2400" b="0" i="0" u="none" strike="noStrike">
                <a:effectLst/>
                <a:latin typeface="Open Sans" panose="020B0606030504020204" pitchFamily="34" charset="0"/>
              </a:rPr>
              <a:t> Probably Going to Floor this Week</a:t>
            </a:r>
          </a:p>
          <a:p>
            <a:endParaRPr lang="en-US" sz="2400">
              <a:latin typeface="Open Sans" panose="020B0606030504020204" pitchFamily="34" charset="0"/>
            </a:endParaRPr>
          </a:p>
          <a:p>
            <a:r>
              <a:rPr lang="en-US" sz="2400"/>
              <a:t>Exempts feminine hygiene products and diapers from state sales tax.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007AE4-6C67-35A7-14CD-8872EE136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816" y="5653037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B0C41D7D-64AF-4C4A-4FC1-E424834B9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23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746DF6-75FB-CB6F-87EB-0C9CFE788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HB2474 School Vaccinations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5BF8B-ABA1-0A09-6383-75B01B109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HB2474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31-28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States that EUA immunizations can’t be required for school attendance.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B76201-2354-1ECB-3B62-9A7522802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0467" y="5586875"/>
            <a:ext cx="2725148" cy="847417"/>
          </a:xfrm>
          <a:prstGeom prst="rect">
            <a:avLst/>
          </a:prstGeom>
        </p:spPr>
      </p:pic>
      <p:pic>
        <p:nvPicPr>
          <p:cNvPr id="2050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19418BCF-4102-2426-72AD-776E18E69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97" y="5673879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607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CC5315-D34A-C4EF-79DD-D5C674CA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HB2499 Nutrition Assistance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8E51-8541-B515-1884-54806AC36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HB2499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40-18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ADES to develop the SNAP Pilot Program to provide nutrition assistance to individuals and families who no longer qualify for the SNAP produce incentive program.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50A9A9-BEBB-A906-7E26-646BCE4A8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CB288AFD-7333-1FF4-F520-29E4CC9EC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712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326B8-D0B3-2F8D-1B36-710CC4D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HB2501 Dependent Tax Credit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3EC81-4B5C-13C8-5A2E-71F961852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HB2501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Going to Floor this Week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Expands the dependent tax credit to include the number of months the taxpayer was pregnant.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4DC8AB-F862-71DD-896C-D53094E76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397" y="5600634"/>
            <a:ext cx="2725148" cy="8474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F31979-7167-7EC0-9879-F4EE5BE295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5064" y="5692081"/>
            <a:ext cx="76206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9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326B8-D0B3-2F8D-1B36-710CC4D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HB2558 </a:t>
            </a:r>
            <a:r>
              <a:rPr lang="en-US" sz="4000" dirty="0" err="1">
                <a:solidFill>
                  <a:srgbClr val="FFFFFF"/>
                </a:solidFill>
              </a:rPr>
              <a:t>Dietition</a:t>
            </a:r>
            <a:r>
              <a:rPr lang="en-US" sz="4000" dirty="0">
                <a:solidFill>
                  <a:srgbClr val="FFFFFF"/>
                </a:solidFill>
              </a:rPr>
              <a:t> Licensure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3EC81-4B5C-13C8-5A2E-71F961852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  <a:hlinkClick r:id="rId2"/>
              </a:rPr>
              <a:t>HB2558</a:t>
            </a: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Passed House 39-19</a:t>
            </a:r>
          </a:p>
          <a:p>
            <a:r>
              <a:rPr lang="en-US" sz="2400" dirty="0"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Allows ADHS to create license Licensed Dietitian Nutritionists and implement an Advisory Committee to assist them to administer the program.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4DC8AB-F862-71DD-896C-D53094E76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397" y="5600634"/>
            <a:ext cx="2725148" cy="8474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B90173-3A34-C113-5509-7197E3512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9625" y="5663676"/>
            <a:ext cx="621846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09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5B4DD1-DE28-FDB4-493E-9F9E21F9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HB2563 OBGYN On Call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65D8D-C683-542D-C3FD-A2B74A3F7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HB2563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Going to Floor this Week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Appropriates $7,500,000 from the state General Fund in FYs 2024 through 2026 to AHCCCS use for on-call obstetrics and gynecological services in low-volume obstetric delivery areas and rural communities.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CA6A4C-3B2E-5E37-A525-BE63415DF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87C39467-8153-2007-8373-C7DB80ACD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0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32E8A8-DDCF-A30C-8342-4028E63B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HB2753 Graduate Medical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AC189-A161-B593-885F-87E36D7B4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HB2753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31-28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the Arizona Area Health Education System to establish a program for qualifying health centers and rural health clinics that supports the expansion of primary care residency programs.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83AB96-B8E0-DDEC-38DA-EA250F627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397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CE808248-57B7-2B77-124E-DCF552AA0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040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B3B703-4D72-B3D1-E830-BFA3782C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HB2625 Residential Care Facility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ECE40-8669-AFEF-82C9-09F5F063F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HB2625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u="none" strike="noStrike">
                <a:effectLst/>
                <a:latin typeface="Open Sans" panose="020B0606030504020204" pitchFamily="34" charset="0"/>
              </a:rPr>
              <a:t>Passed House 58-0</a:t>
            </a:r>
            <a:endParaRPr lang="en-US" sz="2400" b="0" i="0" u="none" strike="noStrike" dirty="0">
              <a:effectLst/>
              <a:latin typeface="Open Sans" panose="020B0606030504020204" pitchFamily="34" charset="0"/>
            </a:endParaRP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Adds a residential care institution to the list of entities from which ADHS cannot accept an accreditation report instead of a compliance inspection.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6A128-A818-A80B-084D-ACBDC645D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397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36D9B593-7396-45A2-87A3-18C71230A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168" y="5749144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668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8383F-5E27-3A90-1F77-6F5C73AD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SB1016 Speech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D8210-ACCA-6A80-4B05-7EA2A1331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SB1016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Going to Floor this Week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AHCCCS to cover the costs of speech therapy for eligible persons who are at least 21 years old (kids already qualify)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83AAD8-6AF1-380C-9359-74BAD2CCE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45487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6D348876-B1A3-601E-8E5D-5A5020B4D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816" y="5524254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59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68167-83C3-D3E4-8298-2CF243AB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HB2001 ADHS Rulemaking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FFCBA-695F-1387-6DB6-467ECA8B1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1874520"/>
            <a:ext cx="9708995" cy="48120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HB2001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60-0</a:t>
            </a:r>
          </a:p>
          <a:p>
            <a:endParaRPr lang="en-US" sz="2400" dirty="0"/>
          </a:p>
          <a:p>
            <a:r>
              <a:rPr lang="en-US" sz="2400" dirty="0"/>
              <a:t>Exempts the ADHS from the Arizona Administrative Procedures Act if certain criteria are met. Amended to restrict the exemptions to accredited hospital rules.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9C97E9-B743-BD18-3319-A3EE2067D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5959477"/>
            <a:ext cx="2030625" cy="631447"/>
          </a:xfrm>
          <a:prstGeom prst="rect">
            <a:avLst/>
          </a:prstGeom>
        </p:spPr>
      </p:pic>
      <p:pic>
        <p:nvPicPr>
          <p:cNvPr id="1026" name="Picture 2" descr="HD Green Check True Tick Mark Icon Sign PNG | Citypng">
            <a:extLst>
              <a:ext uri="{FF2B5EF4-FFF2-40B4-BE49-F238E27FC236}">
                <a16:creationId xmlns:a16="http://schemas.microsoft.com/office/drawing/2014/main" id="{C8E4BD3A-1A80-D07D-4F9D-470AF47DF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299" y="5795011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61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F64005-4227-B143-50E3-369E25E9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SB1017 Cochlear Implants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E57AF-F46C-82B0-9833-EFD32A21B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SB1017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Going to Floor this Week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AHCCCS to cover the costs of cochlear implants for eligible persons who are at least 21 years old (kids can already).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316B14-B2F8-00A3-65C6-A88A8A72D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16652D48-6593-D27A-37B9-F4CECC899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942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787DF2-F89E-8905-0433-F6A639B6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SB1032 Spina Bifida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06450-2381-102E-7A86-ED43E5258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SB1032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Going to Floor this Week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Expands the definition of developmental disability to spina bifida for the purpose of receiving services through the ADES Division of Developmental Disabilities (DDD).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AB5E0-2590-EC7F-2538-4B657C879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055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C80D475C-3043-6C0D-7923-90101765A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82" y="5703278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031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D8374-D7BB-9785-FD7F-2D1CC5A9D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SB1088 Good Samaritan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2D4E7-7F8A-8DED-E1C2-9A99F2FD4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SB1088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Going to Floor this Week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An emergency measure that extends, permanently, the protection from criminal prosecution of individuals who, in good faith, seek medical assistance for themselves or someone else experiencing a drug-related overdose.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D0C5F-71C9-5CE6-9E36-F2403064C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816" y="552345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B7C11FBF-0385-97C9-F3FD-7B126A70B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72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24A1A-A9C4-FA8C-D23E-00729288E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SB1137 Maricopa County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F5B09-7C22-B2FE-4FA4-95938E8B5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>
                <a:effectLst/>
                <a:latin typeface="Open Sans" panose="020B0606030504020204" pitchFamily="34" charset="0"/>
                <a:hlinkClick r:id="rId2"/>
              </a:rPr>
              <a:t>SB1137</a:t>
            </a:r>
            <a:r>
              <a:rPr lang="en-US" sz="2400" b="0" i="0" u="none" strike="noStrike">
                <a:effectLst/>
                <a:latin typeface="Open Sans" panose="020B0606030504020204" pitchFamily="34" charset="0"/>
              </a:rPr>
              <a:t> Probably Going to Floor this Week</a:t>
            </a:r>
          </a:p>
          <a:p>
            <a:endParaRPr lang="en-US" sz="2400">
              <a:latin typeface="Open Sans" panose="020B0606030504020204" pitchFamily="34" charset="0"/>
            </a:endParaRPr>
          </a:p>
          <a:p>
            <a:r>
              <a:rPr lang="en-US" sz="2400"/>
              <a:t>Effective January 1, 2024, prescribes new boundaries to Maricopa County and establishes the formation of Hohokam, Mogollon and O'odham counties.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E6281B-C04A-8932-C2C1-962738DAA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638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2267A34E-2911-F48E-4A6A-AFBFAAA4E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97" y="5673879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6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F0F980-3AE7-ABFD-5563-DE6CDEBD9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SB1159 Drug Accessories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EC39-9B82-DFA5-E626-C1B18C9CE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>
                <a:effectLst/>
                <a:latin typeface="Open Sans" panose="020B0606030504020204" pitchFamily="34" charset="0"/>
                <a:hlinkClick r:id="rId2"/>
              </a:rPr>
              <a:t>SB1159</a:t>
            </a:r>
            <a:r>
              <a:rPr lang="en-US" sz="2400" b="0" i="0" u="none" strike="noStrike">
                <a:effectLst/>
                <a:latin typeface="Open Sans" panose="020B0606030504020204" pitchFamily="34" charset="0"/>
              </a:rPr>
              <a:t> Floor Vote This Week</a:t>
            </a:r>
          </a:p>
          <a:p>
            <a:endParaRPr lang="en-US" sz="2400">
              <a:latin typeface="Open Sans" panose="020B0606030504020204" pitchFamily="34" charset="0"/>
            </a:endParaRPr>
          </a:p>
          <a:p>
            <a:r>
              <a:rPr lang="en-US" sz="2400"/>
              <a:t>Modifies the definition of drug paraphernalia to exclude testing equipment used, intended for use or designed for use in identifying or analyzing the strength, effectiveness or purity of drugs.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4D1A1A-4EA7-4ED3-ADA7-BD9E1DC66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638" y="552345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AFCAA21B-9DF7-278D-98CA-1B5E27392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918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E8CD10-8F1D-F04E-655A-6184F229C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SB1250 Employer Religious Vaccine 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D5E67-AB3F-B6E6-2A91-DA713A76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1885950"/>
            <a:ext cx="9708995" cy="47091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SB1250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Senate 16-13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employers to allow employees that complete a religious exemption form to opt out of vaccination requirements for COVID-19, influenza A, influenza B, flu or any EUA vaccine.  </a:t>
            </a:r>
          </a:p>
          <a:p>
            <a:r>
              <a:rPr lang="en-US" sz="2400" dirty="0"/>
              <a:t>Prohibits employers from discriminating against an employee regarding employment, wages or benefits based on vaccination status and from inquiring into the veracity of an employee's religious beliefs.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BB9308-490A-C46B-D669-0039F47D19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276" y="5838456"/>
            <a:ext cx="2725148" cy="847417"/>
          </a:xfrm>
          <a:prstGeom prst="rect">
            <a:avLst/>
          </a:prstGeom>
        </p:spPr>
      </p:pic>
      <p:pic>
        <p:nvPicPr>
          <p:cNvPr id="5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5A19E89C-54B1-1E05-EFA2-DC54609CA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58" y="5925460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597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CF40EF-593B-E3AA-5DAE-5F10D7189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SB1293 Long Term Care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68AAB-973E-6B3D-DD94-D3EF75A21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>
                <a:effectLst/>
                <a:latin typeface="Open Sans" panose="020B0606030504020204" pitchFamily="34" charset="0"/>
                <a:hlinkClick r:id="rId2"/>
              </a:rPr>
              <a:t>SB1293</a:t>
            </a:r>
            <a:r>
              <a:rPr lang="en-US" sz="2400" b="0" i="0" u="none" strike="noStrike">
                <a:effectLst/>
                <a:latin typeface="Open Sans" panose="020B0606030504020204" pitchFamily="34" charset="0"/>
              </a:rPr>
              <a:t> Floor Vote this Week</a:t>
            </a:r>
          </a:p>
          <a:p>
            <a:endParaRPr lang="en-US" sz="2400">
              <a:latin typeface="Open Sans" panose="020B0606030504020204" pitchFamily="34" charset="0"/>
            </a:endParaRPr>
          </a:p>
          <a:p>
            <a:r>
              <a:rPr lang="en-US" sz="2400"/>
              <a:t>Requires ADHS to contract with a third-party entity to inspect long-term care facilities and outlines inspection and reporting requirements beginning on July 1, 2024.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0C7F6-38F1-4D72-5F61-712C51112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055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6FDCAF93-ACED-01E2-F53E-3DD18F925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722" y="5673879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184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E069A-6511-F512-DCB4-A01F8F25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SB1300 Higher Education Concealed Carry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A5798-F57A-B900-7D4D-C631C735A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SB1300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Senate 16-14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Prohibits the governing board of any university, college or community college from prohibiting the possession of a concealed weapon by a concealed weapon permit holder, or the lawful transportation or storage of a firearm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D79C21-AB0E-0AD8-4E5D-690CBBBE5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638" y="5523456"/>
            <a:ext cx="2725148" cy="847417"/>
          </a:xfrm>
          <a:prstGeom prst="rect">
            <a:avLst/>
          </a:prstGeom>
        </p:spPr>
      </p:pic>
      <p:pic>
        <p:nvPicPr>
          <p:cNvPr id="5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47831099-194E-5704-3D0B-F51E87A49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58" y="5461872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958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31BB11-C0BE-D402-C049-EF31C2AB8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SB1704 Prohibiting Vaccination Mandates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1BC3E-BC0C-A6F3-BEC8-A94C96EE8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276124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SB1704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(Strike All Amendment) Floor Vote Next Week?</a:t>
            </a:r>
          </a:p>
          <a:p>
            <a:r>
              <a:rPr lang="en-US" sz="2400" dirty="0"/>
              <a:t>Makes it illegal any government entity to deny to a person any local or state services, goods, facilities, advantages, privileges, licensing, educational or employment opportunities or health care access based on the person's vaccination status.</a:t>
            </a:r>
          </a:p>
          <a:p>
            <a:r>
              <a:rPr lang="en-US" sz="2400" dirty="0"/>
              <a:t>Employers couldn’t discriminate based on the person's vaccination status.</a:t>
            </a:r>
          </a:p>
          <a:p>
            <a:r>
              <a:rPr lang="en-US" sz="2400" dirty="0"/>
              <a:t>Public accommodation couldn’t exclude, limit, segregate, refuse to serve or otherwise discriminate against a person based on the person's vaccination status.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5AEEE1-5522-0C9C-589B-301C024AF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8389" y="6128183"/>
            <a:ext cx="1918929" cy="5967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2D7290-9FA5-DE2A-4B2C-F77DAB888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0041" y="6128183"/>
            <a:ext cx="596714" cy="59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14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2F6CC-8CFD-36B3-1648-665A47A5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SB1710 AZ State Hospital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3F05B-AD5A-B2EB-27CB-9118051EB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SB1710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Senate 27-2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Effective January 1, 2025, establishes the State Hospital Governing Board and transfers oversight, authorities and responsibilities relating to the Arizona State Hospital from ADHS to the Board. </a:t>
            </a:r>
          </a:p>
          <a:p>
            <a:r>
              <a:rPr lang="en-US" sz="2400" dirty="0"/>
              <a:t>Requires ASH to admit patients based on clinical need for treatment and prohibits any limit on admission based on a patient's county of residence.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226326-8363-6309-219F-CFAF681AF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536" y="576987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0A403F3F-E37F-66AC-FCE4-10679347A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262" y="590863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09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F49F90-712A-DC41-EECB-C0BCB5E0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 2053 Nurse Home Visitor Appropriation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3C77D-C43B-0828-FA55-D34B361FE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HB2053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Going to Floor this Week</a:t>
            </a:r>
            <a:endParaRPr lang="en-US" sz="2400" dirty="0"/>
          </a:p>
          <a:p>
            <a:r>
              <a:rPr lang="en-US" sz="2400" dirty="0"/>
              <a:t>Establishes an evidence-based Nurse-Home Visitor Grant Program within the Department of Child Safety. </a:t>
            </a:r>
          </a:p>
          <a:p>
            <a:r>
              <a:rPr lang="en-US" sz="2400" dirty="0"/>
              <a:t>Appropriates $15,000,000 from the state General Fund in FY 2024 to DCS to award grant monies to provide voluntary, evidence-based nurse-home visiting services for a three-year period to first-time, low-income expectant mothers.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63801C-3144-4F95-E15C-0BA4B8F7F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638" y="5586875"/>
            <a:ext cx="2725148" cy="847417"/>
          </a:xfrm>
          <a:prstGeom prst="rect">
            <a:avLst/>
          </a:prstGeom>
        </p:spPr>
      </p:pic>
      <p:pic>
        <p:nvPicPr>
          <p:cNvPr id="4" name="Picture 2" descr="HD Green Check True Tick Mark Icon Sign PNG | Citypng">
            <a:extLst>
              <a:ext uri="{FF2B5EF4-FFF2-40B4-BE49-F238E27FC236}">
                <a16:creationId xmlns:a16="http://schemas.microsoft.com/office/drawing/2014/main" id="{57F07AA4-9468-9F98-684E-BDBD2A427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755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BBF15-5280-87E2-7B90-83CC24DD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AHCCCS Administrative Initiatives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C6E9FA-44DF-8B26-D8BB-E37F9802E6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39277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5946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D4A82818-F3CC-56F5-9351-73627A376F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77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DB84AE-A56E-57EB-7EBF-2A378E9C8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2" y="1695576"/>
            <a:ext cx="8652938" cy="28571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000"/>
              <a:t>Questions?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542249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ACF2B-167C-74AA-BE6A-6F615129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HB2142 Produce 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ED018-9903-CB66-3F1E-DA429AAE3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HB2142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Going to Floor this Week</a:t>
            </a:r>
          </a:p>
          <a:p>
            <a:r>
              <a:rPr lang="en-US" sz="2400" dirty="0"/>
              <a:t>Appropriates $5,000,000 from the state General Fund to the Arizona Department of Economic Security to implement the Produce Incentive Program.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1E1A57-065B-833E-3C3C-2592E0AA5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9686" y="576987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11A19224-15D1-6B20-1098-28E20C770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36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D522B-5E9B-6C03-84AA-6D7FC5EE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HB2166 Group Home Licensure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79A93-A2D8-CA7E-4F1F-CE6226803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HB2166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50-10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behavioral-supported group homes under contract with the ADES to be licensed for health and safety by the ADHS.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29A62C-2FC1-1FF6-277A-F4BBA3099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9676" y="5710187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89354E4D-A8FB-39E0-5A55-7B0950A1B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00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21427D-CEC8-D00C-C142-5BB51F6D0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HB2168 Good Samaritan Protections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90436-6E0B-397C-2BA3-3454AA6BE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HB2168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60-0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Current statute prohibits charging or prosecuting an individual for use or possession of a controlled substance if the evidence was acquired while seeking medical assistance due to a drug-related overdose. 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emergency measure extending the repeal date for A.R.S. § 13-3423 to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July 1, 2028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instead of July 1, 2023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82D2BB-895F-5286-5A72-0FD58B963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798575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E75115E4-A23D-4506-4051-D3E43F801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491" y="5795011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35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1BCEF-DA95-3793-83FB-C3857F90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HB2194 Drug Overdose Fatality Review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C6BF-5365-67A9-EC5E-607F37F9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HB2194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59-0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Reinstates the Drug Overdose Fatality Review Team within the ADHS. That authority is currently expired.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3A2698-4493-FF50-E405-5CB995461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396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86E8DA48-85E7-FDD8-7A67-E2CD3E59A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11E2C3-D4F7-EF96-D7B8-57C5E2DE3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HB2211 SNAP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2C009-114F-0114-06C4-6A6380E01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HB2211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36-24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Allows individuals convicted of a felony involving a controlled substance to be eligible for the Supplemental Nutrition Assistance Program (SNAP) if they’re in compliance with all terms of probation.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65D3F4-6A85-C51D-FC4B-40853ABBC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1106" y="5687327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9D17DB2E-92A1-2829-14F2-28F867914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48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FA0F98-E9AF-4924-45DC-B7C1B4E2B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HB2227 Child Care Money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0C63E-5C00-5BB7-B87B-D53F00FB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HB2227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Going to House Floor this Week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Exempts out-of-school time program providers (OST Providers) from licensure if they meet certain criteria. Allows the ADHS to register exempt OST Providers to receive childcare assistance through Child Care Development Fund.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5BD32-3B92-584F-E286-D423B957B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396" y="5669214"/>
            <a:ext cx="2725148" cy="8474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8B7EBE-3203-D558-5D77-8DCD5FB56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922" y="5760661"/>
            <a:ext cx="76206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5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1172</Words>
  <Application>Microsoft Office PowerPoint</Application>
  <PresentationFormat>Widescreen</PresentationFormat>
  <Paragraphs>124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Open Sans</vt:lpstr>
      <vt:lpstr>Open Sans SemiBold</vt:lpstr>
      <vt:lpstr>Office Theme</vt:lpstr>
      <vt:lpstr>2023 Legislative Session:   AzPHA’s Evergreen Tracking PowerPoint</vt:lpstr>
      <vt:lpstr>HB2001 ADHS Rulemaking</vt:lpstr>
      <vt:lpstr>HB 2053 Nurse Home Visitor Appropriation</vt:lpstr>
      <vt:lpstr>HB2142 Produce Incentives</vt:lpstr>
      <vt:lpstr>HB2166 Group Home Licensure</vt:lpstr>
      <vt:lpstr>HB2168 Good Samaritan Protections</vt:lpstr>
      <vt:lpstr>HB2194 Drug Overdose Fatality Review Teams</vt:lpstr>
      <vt:lpstr>HB2211 SNAP Eligibility</vt:lpstr>
      <vt:lpstr>HB2227 Child Care Money Eligibility</vt:lpstr>
      <vt:lpstr>HB2338 Preventive Adult Dental Care AHCCCS</vt:lpstr>
      <vt:lpstr>HB2401 Feminine Hygiene Exemption</vt:lpstr>
      <vt:lpstr>HB2474 School Vaccinations</vt:lpstr>
      <vt:lpstr>HB2499 Nutrition Assistance Pilot</vt:lpstr>
      <vt:lpstr>HB2501 Dependent Tax Credit Increase</vt:lpstr>
      <vt:lpstr>HB2558 Dietition Licensure</vt:lpstr>
      <vt:lpstr>HB2563 OBGYN On Call Services</vt:lpstr>
      <vt:lpstr>HB2753 Graduate Medical Education</vt:lpstr>
      <vt:lpstr>HB2625 Residential Care Facility Inspections</vt:lpstr>
      <vt:lpstr>SB1016 Speech Therapy</vt:lpstr>
      <vt:lpstr>SB1017 Cochlear Implants</vt:lpstr>
      <vt:lpstr>SB1032 Spina Bifida</vt:lpstr>
      <vt:lpstr>SB1088 Good Samaritan Extension</vt:lpstr>
      <vt:lpstr>SB1137 Maricopa County Division</vt:lpstr>
      <vt:lpstr>SB1159 Drug Accessories</vt:lpstr>
      <vt:lpstr>SB1250 Employer Religious Vaccine Exemptions</vt:lpstr>
      <vt:lpstr>SB1293 Long Term Care Inspections</vt:lpstr>
      <vt:lpstr>SB1300 Higher Education Concealed Carry</vt:lpstr>
      <vt:lpstr>SB1704 Prohibiting Vaccination Mandates</vt:lpstr>
      <vt:lpstr>SB1710 AZ State Hospital Operations</vt:lpstr>
      <vt:lpstr>AHCCCS Administrative Initiatives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Legislative Session:  A Public Health Perspective</dc:title>
  <dc:creator>will humble</dc:creator>
  <cp:lastModifiedBy>will humble</cp:lastModifiedBy>
  <cp:revision>5</cp:revision>
  <dcterms:created xsi:type="dcterms:W3CDTF">2023-02-28T19:09:37Z</dcterms:created>
  <dcterms:modified xsi:type="dcterms:W3CDTF">2023-03-10T21:45:38Z</dcterms:modified>
</cp:coreProperties>
</file>