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D3CA44-B1D8-4EFC-B84D-A68CF1E91EDF}" v="3" dt="2023-11-29T20:33:15.12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4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sng">
                <a:solidFill>
                  <a:srgbClr val="0462C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0" u="sng">
                <a:solidFill>
                  <a:srgbClr val="0462C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6939" y="609676"/>
            <a:ext cx="10358120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libri Light"/>
                <a:cs typeface="Calibri 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3141" y="2293746"/>
            <a:ext cx="9662795" cy="1816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 u="sng">
                <a:solidFill>
                  <a:srgbClr val="0462C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zpha.org/wp-content/uploads/2023/01/AzPHA-FY22-Compilation-Final-2.pdf" TargetMode="External"/><Relationship Id="rId2" Type="http://schemas.openxmlformats.org/officeDocument/2006/relationships/hyperlink" Target="chrome-extension://efaidnbmnnnibpcajpcglclefindmkaj/https:/azpha.wildapricot.org/resources/Documents/AZPHA%20Compilation%20Report%20Final%202023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s://azpha.org/wp-content/uploads/2023/01/AZPHA-FY22-990-Final-2.pdf" TargetMode="External"/><Relationship Id="rId4" Type="http://schemas.openxmlformats.org/officeDocument/2006/relationships/hyperlink" Target="chrome-extension://efaidnbmnnnibpcajpcglclefindmkaj/https:/azpha.wildapricot.org/resources/Documents/AZPHA%20final%20990%20FY23%20Sept%2027%202023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8989" y="2585084"/>
            <a:ext cx="7035165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dirty="0"/>
              <a:t>AzPHA</a:t>
            </a:r>
            <a:r>
              <a:rPr sz="5400" spc="-114" dirty="0"/>
              <a:t> </a:t>
            </a:r>
            <a:r>
              <a:rPr sz="5400" spc="-355" dirty="0"/>
              <a:t>T</a:t>
            </a:r>
            <a:r>
              <a:rPr sz="5400" spc="-75" dirty="0"/>
              <a:t>r</a:t>
            </a:r>
            <a:r>
              <a:rPr sz="5400" spc="15" dirty="0"/>
              <a:t>easu</a:t>
            </a:r>
            <a:r>
              <a:rPr sz="5400" spc="-80" dirty="0"/>
              <a:t>r</a:t>
            </a:r>
            <a:r>
              <a:rPr sz="5400" spc="15" dirty="0"/>
              <a:t>e</a:t>
            </a:r>
            <a:r>
              <a:rPr sz="5400" spc="270" dirty="0"/>
              <a:t>r</a:t>
            </a:r>
            <a:r>
              <a:rPr sz="5400" spc="-340" dirty="0"/>
              <a:t>’</a:t>
            </a:r>
            <a:r>
              <a:rPr sz="5400" spc="15" dirty="0"/>
              <a:t>s</a:t>
            </a:r>
            <a:r>
              <a:rPr sz="5400" spc="-114" dirty="0"/>
              <a:t> </a:t>
            </a:r>
            <a:r>
              <a:rPr sz="5400" spc="-10" dirty="0"/>
              <a:t>Report</a:t>
            </a:r>
            <a:endParaRPr sz="5400"/>
          </a:p>
        </p:txBody>
      </p:sp>
      <p:sp>
        <p:nvSpPr>
          <p:cNvPr id="3" name="object 3"/>
          <p:cNvSpPr txBox="1"/>
          <p:nvPr/>
        </p:nvSpPr>
        <p:spPr>
          <a:xfrm>
            <a:off x="3783329" y="3487338"/>
            <a:ext cx="4627880" cy="1396365"/>
          </a:xfrm>
          <a:prstGeom prst="rect">
            <a:avLst/>
          </a:prstGeom>
        </p:spPr>
        <p:txBody>
          <a:bodyPr vert="horz" wrap="square" lIns="0" tIns="10477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825"/>
              </a:spcBef>
            </a:pPr>
            <a:r>
              <a:rPr sz="2400" dirty="0">
                <a:latin typeface="Calibri"/>
                <a:cs typeface="Calibri"/>
              </a:rPr>
              <a:t>FY202</a:t>
            </a:r>
            <a:r>
              <a:rPr lang="en-US" sz="2400" dirty="0">
                <a:latin typeface="Calibri"/>
                <a:cs typeface="Calibri"/>
              </a:rPr>
              <a:t>3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(July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1,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202</a:t>
            </a:r>
            <a:r>
              <a:rPr lang="en-US" sz="2400" dirty="0">
                <a:latin typeface="Calibri"/>
                <a:cs typeface="Calibri"/>
              </a:rPr>
              <a:t>2</a:t>
            </a:r>
            <a:r>
              <a:rPr sz="2400" spc="-3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–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June</a:t>
            </a:r>
            <a:r>
              <a:rPr sz="2400" spc="-3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30,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202</a:t>
            </a:r>
            <a:r>
              <a:rPr lang="en-US" sz="2400" spc="-10" dirty="0">
                <a:latin typeface="Calibri"/>
                <a:cs typeface="Calibri"/>
              </a:rPr>
              <a:t>3</a:t>
            </a:r>
            <a:r>
              <a:rPr sz="2400" spc="-10" dirty="0">
                <a:latin typeface="Calibri"/>
                <a:cs typeface="Calibri"/>
              </a:rPr>
              <a:t>)</a:t>
            </a:r>
            <a:endParaRPr sz="2400" dirty="0">
              <a:latin typeface="Calibri"/>
              <a:cs typeface="Calibri"/>
            </a:endParaRPr>
          </a:p>
          <a:p>
            <a:pPr marL="693420" marR="687070" algn="ctr">
              <a:lnSpc>
                <a:spcPct val="124600"/>
              </a:lnSpc>
              <a:spcBef>
                <a:spcPts val="10"/>
              </a:spcBef>
            </a:pPr>
            <a:r>
              <a:rPr sz="2400" dirty="0">
                <a:latin typeface="Calibri"/>
                <a:cs typeface="Calibri"/>
              </a:rPr>
              <a:t>Annual</a:t>
            </a:r>
            <a:r>
              <a:rPr sz="2400" spc="-7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Members</a:t>
            </a:r>
            <a:r>
              <a:rPr sz="2400" spc="-90" dirty="0">
                <a:latin typeface="Calibri"/>
                <a:cs typeface="Calibri"/>
              </a:rPr>
              <a:t> </a:t>
            </a:r>
            <a:r>
              <a:rPr sz="2400" spc="-10" dirty="0">
                <a:latin typeface="Calibri"/>
                <a:cs typeface="Calibri"/>
              </a:rPr>
              <a:t>Meeting </a:t>
            </a:r>
            <a:r>
              <a:rPr lang="en-US" sz="2400" spc="-10" dirty="0">
                <a:latin typeface="Calibri"/>
                <a:cs typeface="Calibri"/>
              </a:rPr>
              <a:t>November</a:t>
            </a:r>
            <a:r>
              <a:rPr sz="2400" spc="-55" dirty="0">
                <a:latin typeface="Calibri"/>
                <a:cs typeface="Calibri"/>
              </a:rPr>
              <a:t> </a:t>
            </a:r>
            <a:r>
              <a:rPr lang="en-US" sz="2400" spc="-55" dirty="0">
                <a:latin typeface="Calibri"/>
                <a:cs typeface="Calibri"/>
              </a:rPr>
              <a:t>30</a:t>
            </a:r>
            <a:r>
              <a:rPr sz="2400" dirty="0">
                <a:latin typeface="Calibri"/>
                <a:cs typeface="Calibri"/>
              </a:rPr>
              <a:t>,</a:t>
            </a:r>
            <a:r>
              <a:rPr sz="2400" spc="-40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2023</a:t>
            </a:r>
            <a:endParaRPr sz="2400" dirty="0">
              <a:latin typeface="Calibri"/>
              <a:cs typeface="Calibri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69353" y="673795"/>
            <a:ext cx="4257152" cy="13239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 rtl="0">
              <a:lnSpc>
                <a:spcPct val="90000"/>
              </a:lnSpc>
              <a:spcBef>
                <a:spcPct val="0"/>
              </a:spcBef>
            </a:pP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AzPHA</a:t>
            </a:r>
            <a:r>
              <a:rPr lang="en-US" sz="3200" kern="1200" spc="-3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Balance</a:t>
            </a:r>
            <a:r>
              <a:rPr lang="en-US" sz="3200" kern="1200" spc="-2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Sheet</a:t>
            </a:r>
            <a:r>
              <a:rPr lang="en-US" sz="3200" kern="1200" spc="-2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(FY2023-</a:t>
            </a:r>
            <a:r>
              <a:rPr lang="en-US" sz="3200" kern="1200" spc="-5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June</a:t>
            </a:r>
            <a:r>
              <a:rPr lang="en-US" sz="3200" kern="1200" spc="-2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30,</a:t>
            </a:r>
            <a:r>
              <a:rPr lang="en-US" sz="3200" kern="1200" spc="-5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2023)</a:t>
            </a:r>
          </a:p>
        </p:txBody>
      </p:sp>
      <p:pic>
        <p:nvPicPr>
          <p:cNvPr id="5" name="Picture 4" descr="A document with numbers and text&#10;&#10;Description automatically generated">
            <a:extLst>
              <a:ext uri="{FF2B5EF4-FFF2-40B4-BE49-F238E27FC236}">
                <a16:creationId xmlns:a16="http://schemas.microsoft.com/office/drawing/2014/main" id="{CBAD4C49-8CB6-4007-BD92-9D9BB1DA89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0" y="1675227"/>
            <a:ext cx="5079999" cy="43941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 rtl="0">
              <a:lnSpc>
                <a:spcPct val="90000"/>
              </a:lnSpc>
              <a:spcBef>
                <a:spcPct val="0"/>
              </a:spcBef>
            </a:pPr>
            <a:r>
              <a:rPr lang="en-US" sz="3200" kern="1200" spc="-70">
                <a:solidFill>
                  <a:schemeClr val="bg1"/>
                </a:solidFill>
                <a:latin typeface="+mj-lt"/>
                <a:ea typeface="+mj-ea"/>
                <a:cs typeface="+mj-cs"/>
              </a:rPr>
              <a:t>Year-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end</a:t>
            </a:r>
            <a:r>
              <a:rPr lang="en-US" sz="3200" kern="1200" spc="-3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Net</a:t>
            </a:r>
            <a:r>
              <a:rPr lang="en-US" sz="3200" kern="1200" spc="-5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Assets</a:t>
            </a:r>
            <a:r>
              <a:rPr lang="en-US" sz="3200" kern="1200" spc="-2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(June</a:t>
            </a:r>
            <a:r>
              <a:rPr lang="en-US" sz="3200" kern="1200" spc="-4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30,</a:t>
            </a:r>
            <a:r>
              <a:rPr lang="en-US" sz="3200" kern="1200" spc="-3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2023)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6F9BEB-F3AC-DD7F-0059-21B7A4AAF4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5518" y="1675227"/>
            <a:ext cx="6060963" cy="4394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12700" algn="ctr" rtl="0">
              <a:lnSpc>
                <a:spcPct val="90000"/>
              </a:lnSpc>
              <a:spcBef>
                <a:spcPct val="0"/>
              </a:spcBef>
            </a:pP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AzPHA</a:t>
            </a:r>
            <a:r>
              <a:rPr lang="en-US" sz="3200" kern="1200" spc="-8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Net</a:t>
            </a:r>
            <a:r>
              <a:rPr lang="en-US" sz="3200" kern="1200" spc="-6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Asset</a:t>
            </a:r>
            <a:r>
              <a:rPr lang="en-US" sz="3200" kern="1200" spc="-7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3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Trends</a:t>
            </a:r>
            <a:r>
              <a:rPr lang="en-US" sz="3200" kern="1200" spc="-9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spc="-1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(FY17-</a:t>
            </a:r>
            <a:r>
              <a:rPr lang="en-US" sz="3200" kern="1200" spc="-25">
                <a:solidFill>
                  <a:schemeClr val="bg1"/>
                </a:solidFill>
                <a:latin typeface="+mj-lt"/>
                <a:ea typeface="+mj-ea"/>
                <a:cs typeface="+mj-cs"/>
              </a:rPr>
              <a:t>23)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D0DDD3-4622-1339-91B6-02A3C425E1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81" y="1675227"/>
            <a:ext cx="10421638" cy="439419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Slide Background">
            <a:extLst>
              <a:ext uri="{FF2B5EF4-FFF2-40B4-BE49-F238E27FC236}">
                <a16:creationId xmlns:a16="http://schemas.microsoft.com/office/drawing/2014/main" id="{C0763A76-9F1C-4FC5-82B7-DD475DA461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1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E81BF4F6-F2CF-4984-9D14-D6966D92F9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8522446" cy="2285999"/>
          </a:xfrm>
          <a:prstGeom prst="rect">
            <a:avLst/>
          </a:prstGeom>
          <a:ln>
            <a:noFill/>
          </a:ln>
          <a:effectLst>
            <a:outerShdw blurRad="596900" dist="304800" dir="7140000" sx="90000" sy="90000" algn="t" rotWithShape="0">
              <a:srgbClr val="000000">
                <a:alpha val="1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1803" y="350196"/>
            <a:ext cx="4646904" cy="1624520"/>
          </a:xfrm>
          <a:prstGeom prst="rect">
            <a:avLst/>
          </a:prstGeom>
        </p:spPr>
        <p:txBody>
          <a:bodyPr vert="horz" lIns="0" tIns="13335" rIns="0" bIns="0" rtlCol="0" anchor="ctr">
            <a:normAutofit/>
          </a:bodyPr>
          <a:lstStyle/>
          <a:p>
            <a:pPr marL="12700">
              <a:spcBef>
                <a:spcPts val="105"/>
              </a:spcBef>
            </a:pPr>
            <a:r>
              <a:rPr lang="en-US" sz="4000"/>
              <a:t>Additional</a:t>
            </a:r>
            <a:r>
              <a:rPr lang="en-US" sz="4000" spc="-80"/>
              <a:t> </a:t>
            </a:r>
            <a:r>
              <a:rPr lang="en-US" sz="4000"/>
              <a:t>Financial</a:t>
            </a:r>
            <a:r>
              <a:rPr lang="en-US" sz="4000" spc="-80"/>
              <a:t> </a:t>
            </a:r>
            <a:r>
              <a:rPr lang="en-US" sz="4000" spc="-10"/>
              <a:t>Reports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761802" y="2743200"/>
            <a:ext cx="5181798" cy="3613149"/>
          </a:xfrm>
          <a:prstGeom prst="rect">
            <a:avLst/>
          </a:prstGeom>
        </p:spPr>
        <p:txBody>
          <a:bodyPr vert="horz" lIns="0" tIns="12700" rIns="0" bIns="0" rtlCol="0" anchor="ctr">
            <a:normAutofit/>
          </a:bodyPr>
          <a:lstStyle/>
          <a:p>
            <a:pPr>
              <a:spcBef>
                <a:spcPts val="100"/>
              </a:spcBef>
            </a:pPr>
            <a:r>
              <a:rPr lang="en-US" sz="2000" spc="550" dirty="0" err="1">
                <a:hlinkClick r:id="rId2"/>
              </a:rPr>
              <a:t>AzPHA</a:t>
            </a:r>
            <a:r>
              <a:rPr lang="en-US" sz="2000" spc="125" dirty="0">
                <a:hlinkClick r:id="rId2"/>
              </a:rPr>
              <a:t> </a:t>
            </a:r>
            <a:r>
              <a:rPr lang="en-US" sz="2000" spc="390" dirty="0">
                <a:hlinkClick r:id="rId2"/>
              </a:rPr>
              <a:t>FY23</a:t>
            </a:r>
            <a:r>
              <a:rPr lang="en-US" sz="2000" spc="140" dirty="0">
                <a:hlinkClick r:id="rId2"/>
              </a:rPr>
              <a:t> </a:t>
            </a:r>
            <a:r>
              <a:rPr lang="en-US" sz="2000" spc="375" dirty="0">
                <a:hlinkClick r:id="rId2"/>
              </a:rPr>
              <a:t>Financial</a:t>
            </a:r>
            <a:r>
              <a:rPr lang="en-US" sz="2000" spc="110" dirty="0">
                <a:hlinkClick r:id="rId2"/>
              </a:rPr>
              <a:t> </a:t>
            </a:r>
            <a:r>
              <a:rPr lang="en-US" sz="2000" spc="395" dirty="0">
                <a:hlinkClick r:id="rId2"/>
              </a:rPr>
              <a:t>Compilation</a:t>
            </a:r>
            <a:r>
              <a:rPr lang="en-US" sz="2000" spc="145" dirty="0">
                <a:hlinkClick r:id="rId2"/>
              </a:rPr>
              <a:t> </a:t>
            </a:r>
            <a:r>
              <a:rPr lang="en-US" sz="2000" spc="380" dirty="0">
                <a:hlinkClick r:id="rId2"/>
              </a:rPr>
              <a:t>Report</a:t>
            </a:r>
            <a:r>
              <a:rPr lang="en-US" sz="2000" spc="380" dirty="0"/>
              <a:t>(DRAFT-FINAL)</a:t>
            </a:r>
            <a:endParaRPr lang="en-US" sz="2000" spc="380" dirty="0">
              <a:hlinkClick r:id="rId3"/>
            </a:endParaRPr>
          </a:p>
          <a:p>
            <a:pPr>
              <a:spcBef>
                <a:spcPts val="1065"/>
              </a:spcBef>
            </a:pPr>
            <a:endParaRPr lang="en-US" sz="2000" spc="380" dirty="0">
              <a:hlinkClick r:id="rId3"/>
            </a:endParaRPr>
          </a:p>
          <a:p>
            <a:pPr marL="1905"/>
            <a:r>
              <a:rPr lang="en-US" sz="2000" spc="595" dirty="0">
                <a:hlinkClick r:id="rId4"/>
              </a:rPr>
              <a:t>AZPHA FY23 IRS 990 Final</a:t>
            </a:r>
            <a:endParaRPr lang="en-US" sz="2000" spc="360" dirty="0">
              <a:hlinkClick r:id="rId5"/>
            </a:endParaRPr>
          </a:p>
        </p:txBody>
      </p:sp>
      <p:pic>
        <p:nvPicPr>
          <p:cNvPr id="5" name="Picture 4" descr="Desk with productivity items">
            <a:extLst>
              <a:ext uri="{FF2B5EF4-FFF2-40B4-BE49-F238E27FC236}">
                <a16:creationId xmlns:a16="http://schemas.microsoft.com/office/drawing/2014/main" id="{3162C983-C3CC-CA4A-7ED0-A900B4EC33F3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7925" r="12675" b="-2"/>
          <a:stretch/>
        </p:blipFill>
        <p:spPr>
          <a:xfrm>
            <a:off x="6096000" y="1"/>
            <a:ext cx="61028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67</Words>
  <Application>Microsoft Office PowerPoint</Application>
  <PresentationFormat>Widescreen</PresentationFormat>
  <Paragraphs>10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Calibri Light</vt:lpstr>
      <vt:lpstr>Office Theme</vt:lpstr>
      <vt:lpstr>AzPHA Treasurer’s Report</vt:lpstr>
      <vt:lpstr>AzPHA Balance Sheet (FY2023- June 30, 2023)</vt:lpstr>
      <vt:lpstr>Year-end Net Assets (June 30, 2023)</vt:lpstr>
      <vt:lpstr>AzPHA Net Asset Trends (FY17-23)</vt:lpstr>
      <vt:lpstr>Additional Financial Reports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AzPHA Treasurer’s Report</dc:title>
  <dc:creator>will humble</dc:creator>
  <cp:lastModifiedBy>will humble</cp:lastModifiedBy>
  <cp:revision>1</cp:revision>
  <dcterms:created xsi:type="dcterms:W3CDTF">2023-11-29T20:06:46Z</dcterms:created>
  <dcterms:modified xsi:type="dcterms:W3CDTF">2023-11-29T21:18:39Z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2023-01-10T00:00:00Z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2023-11-29T00:00:00Z</vt:filetime>
  </property>
  <property fmtid="{D5CDD505-2E9C-101B-9397-08002B2CF9AE}" pid="5" name="Producer">
    <vt:lpwstr>Microsoft® PowerPoint® for Microsoft 365</vt:lpwstr>
  </property>
</Properties>
</file>